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3"/>
  </p:notesMasterIdLst>
  <p:sldIdLst>
    <p:sldId id="256" r:id="rId2"/>
    <p:sldId id="487" r:id="rId3"/>
    <p:sldId id="489" r:id="rId4"/>
    <p:sldId id="490" r:id="rId5"/>
    <p:sldId id="456" r:id="rId6"/>
    <p:sldId id="491" r:id="rId7"/>
    <p:sldId id="448" r:id="rId8"/>
    <p:sldId id="257" r:id="rId9"/>
    <p:sldId id="258" r:id="rId10"/>
    <p:sldId id="260" r:id="rId11"/>
    <p:sldId id="261" r:id="rId12"/>
    <p:sldId id="458" r:id="rId13"/>
    <p:sldId id="262" r:id="rId14"/>
    <p:sldId id="267" r:id="rId15"/>
    <p:sldId id="263" r:id="rId16"/>
    <p:sldId id="264" r:id="rId17"/>
    <p:sldId id="265" r:id="rId18"/>
    <p:sldId id="269" r:id="rId19"/>
    <p:sldId id="270" r:id="rId20"/>
    <p:sldId id="272" r:id="rId21"/>
    <p:sldId id="271" r:id="rId22"/>
    <p:sldId id="273" r:id="rId23"/>
    <p:sldId id="341" r:id="rId24"/>
    <p:sldId id="274" r:id="rId25"/>
    <p:sldId id="281" r:id="rId26"/>
    <p:sldId id="282" r:id="rId27"/>
    <p:sldId id="345" r:id="rId28"/>
    <p:sldId id="346" r:id="rId29"/>
    <p:sldId id="504" r:id="rId30"/>
    <p:sldId id="347" r:id="rId31"/>
    <p:sldId id="348" r:id="rId32"/>
    <p:sldId id="349" r:id="rId33"/>
    <p:sldId id="350" r:id="rId34"/>
    <p:sldId id="351" r:id="rId35"/>
    <p:sldId id="380" r:id="rId36"/>
    <p:sldId id="499" r:id="rId37"/>
    <p:sldId id="381" r:id="rId38"/>
    <p:sldId id="450" r:id="rId39"/>
    <p:sldId id="449" r:id="rId40"/>
    <p:sldId id="465" r:id="rId41"/>
    <p:sldId id="481" r:id="rId42"/>
    <p:sldId id="482" r:id="rId43"/>
    <p:sldId id="483" r:id="rId44"/>
    <p:sldId id="492" r:id="rId45"/>
    <p:sldId id="493" r:id="rId46"/>
    <p:sldId id="494" r:id="rId47"/>
    <p:sldId id="495" r:id="rId48"/>
    <p:sldId id="496" r:id="rId49"/>
    <p:sldId id="497" r:id="rId50"/>
    <p:sldId id="498" r:id="rId51"/>
    <p:sldId id="480" r:id="rId52"/>
    <p:sldId id="466" r:id="rId53"/>
    <p:sldId id="467" r:id="rId54"/>
    <p:sldId id="468" r:id="rId55"/>
    <p:sldId id="469" r:id="rId56"/>
    <p:sldId id="470" r:id="rId57"/>
    <p:sldId id="471" r:id="rId58"/>
    <p:sldId id="472" r:id="rId59"/>
    <p:sldId id="452" r:id="rId60"/>
    <p:sldId id="486" r:id="rId61"/>
    <p:sldId id="382" r:id="rId62"/>
    <p:sldId id="383" r:id="rId63"/>
    <p:sldId id="384" r:id="rId64"/>
    <p:sldId id="385" r:id="rId65"/>
    <p:sldId id="386" r:id="rId66"/>
    <p:sldId id="387" r:id="rId67"/>
    <p:sldId id="388" r:id="rId68"/>
    <p:sldId id="389" r:id="rId69"/>
    <p:sldId id="390" r:id="rId70"/>
    <p:sldId id="391" r:id="rId71"/>
    <p:sldId id="392" r:id="rId72"/>
    <p:sldId id="393" r:id="rId73"/>
    <p:sldId id="400" r:id="rId74"/>
    <p:sldId id="395" r:id="rId75"/>
    <p:sldId id="396" r:id="rId76"/>
    <p:sldId id="397" r:id="rId77"/>
    <p:sldId id="398" r:id="rId78"/>
    <p:sldId id="509" r:id="rId79"/>
    <p:sldId id="506" r:id="rId80"/>
    <p:sldId id="507" r:id="rId81"/>
    <p:sldId id="399" r:id="rId82"/>
    <p:sldId id="508" r:id="rId83"/>
    <p:sldId id="505" r:id="rId84"/>
    <p:sldId id="401" r:id="rId85"/>
    <p:sldId id="510" r:id="rId86"/>
    <p:sldId id="402" r:id="rId87"/>
    <p:sldId id="441" r:id="rId88"/>
    <p:sldId id="403" r:id="rId89"/>
    <p:sldId id="404" r:id="rId90"/>
    <p:sldId id="405" r:id="rId91"/>
    <p:sldId id="406" r:id="rId92"/>
    <p:sldId id="407" r:id="rId93"/>
    <p:sldId id="408" r:id="rId94"/>
    <p:sldId id="409" r:id="rId95"/>
    <p:sldId id="443" r:id="rId96"/>
    <p:sldId id="444" r:id="rId97"/>
    <p:sldId id="442" r:id="rId98"/>
    <p:sldId id="311" r:id="rId99"/>
    <p:sldId id="500" r:id="rId100"/>
    <p:sldId id="410" r:id="rId101"/>
    <p:sldId id="379" r:id="rId102"/>
    <p:sldId id="322" r:id="rId103"/>
    <p:sldId id="323" r:id="rId104"/>
    <p:sldId id="324" r:id="rId105"/>
    <p:sldId id="325" r:id="rId106"/>
    <p:sldId id="326" r:id="rId107"/>
    <p:sldId id="327" r:id="rId108"/>
    <p:sldId id="313" r:id="rId109"/>
    <p:sldId id="328" r:id="rId110"/>
    <p:sldId id="330" r:id="rId111"/>
    <p:sldId id="511" r:id="rId112"/>
    <p:sldId id="411" r:id="rId113"/>
    <p:sldId id="415" r:id="rId114"/>
    <p:sldId id="416" r:id="rId115"/>
    <p:sldId id="417" r:id="rId116"/>
    <p:sldId id="418" r:id="rId117"/>
    <p:sldId id="420" r:id="rId118"/>
    <p:sldId id="419" r:id="rId119"/>
    <p:sldId id="421" r:id="rId120"/>
    <p:sldId id="515" r:id="rId121"/>
    <p:sldId id="513" r:id="rId122"/>
    <p:sldId id="514" r:id="rId123"/>
    <p:sldId id="512" r:id="rId124"/>
    <p:sldId id="422" r:id="rId125"/>
    <p:sldId id="447" r:id="rId126"/>
    <p:sldId id="501" r:id="rId127"/>
    <p:sldId id="502" r:id="rId128"/>
    <p:sldId id="503" r:id="rId129"/>
    <p:sldId id="331" r:id="rId130"/>
    <p:sldId id="451" r:id="rId131"/>
    <p:sldId id="335" r:id="rId132"/>
    <p:sldId id="333" r:id="rId133"/>
    <p:sldId id="336" r:id="rId134"/>
    <p:sldId id="337" r:id="rId135"/>
    <p:sldId id="454" r:id="rId136"/>
    <p:sldId id="473" r:id="rId137"/>
    <p:sldId id="474" r:id="rId138"/>
    <p:sldId id="475" r:id="rId139"/>
    <p:sldId id="476" r:id="rId140"/>
    <p:sldId id="477" r:id="rId141"/>
    <p:sldId id="478" r:id="rId1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94660"/>
  </p:normalViewPr>
  <p:slideViewPr>
    <p:cSldViewPr>
      <p:cViewPr varScale="1">
        <p:scale>
          <a:sx n="69" d="100"/>
          <a:sy n="69" d="100"/>
        </p:scale>
        <p:origin x="552" y="72"/>
      </p:cViewPr>
      <p:guideLst>
        <p:guide orient="horz" pos="2160"/>
        <p:guide pos="2880"/>
      </p:guideLst>
    </p:cSldViewPr>
  </p:slideViewPr>
  <p:notesTextViewPr>
    <p:cViewPr>
      <p:scale>
        <a:sx n="1" d="1"/>
        <a:sy n="1" d="1"/>
      </p:scale>
      <p:origin x="0" y="0"/>
    </p:cViewPr>
  </p:notesTextViewPr>
  <p:sorterViewPr>
    <p:cViewPr>
      <p:scale>
        <a:sx n="66" d="100"/>
        <a:sy n="66" d="100"/>
      </p:scale>
      <p:origin x="0" y="984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DE7823-F85D-4690-B249-6C08B9B48A5D}" type="doc">
      <dgm:prSet loTypeId="urn:microsoft.com/office/officeart/2005/8/layout/pyramid3" loCatId="pyramid" qsTypeId="urn:microsoft.com/office/officeart/2005/8/quickstyle/3d3" qsCatId="3D" csTypeId="urn:microsoft.com/office/officeart/2005/8/colors/accent0_1" csCatId="mainScheme" phldr="1"/>
      <dgm:spPr/>
    </dgm:pt>
    <dgm:pt modelId="{0072B3A6-D7B2-4730-81ED-77FC2DA2B936}">
      <dgm:prSet phldrT="[Text]"/>
      <dgm:spPr/>
      <dgm:t>
        <a:bodyPr/>
        <a:lstStyle/>
        <a:p>
          <a:r>
            <a:rPr lang="en-US"/>
            <a:t> </a:t>
          </a:r>
        </a:p>
      </dgm:t>
    </dgm:pt>
    <dgm:pt modelId="{D550CB67-64F1-4D3B-8193-22CE2CE11FC6}" type="parTrans" cxnId="{1AC4E5E3-143E-4FBE-A923-6077FDA7C4C5}">
      <dgm:prSet/>
      <dgm:spPr/>
      <dgm:t>
        <a:bodyPr/>
        <a:lstStyle/>
        <a:p>
          <a:endParaRPr lang="en-US"/>
        </a:p>
      </dgm:t>
    </dgm:pt>
    <dgm:pt modelId="{28AAF083-54EE-4C89-B318-765EE69DCFB7}" type="sibTrans" cxnId="{1AC4E5E3-143E-4FBE-A923-6077FDA7C4C5}">
      <dgm:prSet/>
      <dgm:spPr/>
      <dgm:t>
        <a:bodyPr/>
        <a:lstStyle/>
        <a:p>
          <a:endParaRPr lang="en-US"/>
        </a:p>
      </dgm:t>
    </dgm:pt>
    <dgm:pt modelId="{448619DC-B8F8-4C9E-AD53-724FF6992661}">
      <dgm:prSet phldrT="[Text]"/>
      <dgm:spPr/>
      <dgm:t>
        <a:bodyPr/>
        <a:lstStyle/>
        <a:p>
          <a:r>
            <a:rPr lang="en-US"/>
            <a:t> </a:t>
          </a:r>
        </a:p>
      </dgm:t>
    </dgm:pt>
    <dgm:pt modelId="{56F67529-C722-4D15-BE53-FD46F461334C}" type="parTrans" cxnId="{28DA265A-B0F1-407D-AA6C-DADA2BB26232}">
      <dgm:prSet/>
      <dgm:spPr/>
      <dgm:t>
        <a:bodyPr/>
        <a:lstStyle/>
        <a:p>
          <a:endParaRPr lang="en-US"/>
        </a:p>
      </dgm:t>
    </dgm:pt>
    <dgm:pt modelId="{41DAAC51-DAC2-4B39-8F37-0010646FCBF4}" type="sibTrans" cxnId="{28DA265A-B0F1-407D-AA6C-DADA2BB26232}">
      <dgm:prSet/>
      <dgm:spPr/>
      <dgm:t>
        <a:bodyPr/>
        <a:lstStyle/>
        <a:p>
          <a:endParaRPr lang="en-US"/>
        </a:p>
      </dgm:t>
    </dgm:pt>
    <dgm:pt modelId="{437FD539-C9B4-4C22-B41C-188E0BE1FF9E}">
      <dgm:prSet/>
      <dgm:spPr/>
      <dgm:t>
        <a:bodyPr/>
        <a:lstStyle/>
        <a:p>
          <a:endParaRPr lang="en-US"/>
        </a:p>
      </dgm:t>
    </dgm:pt>
    <dgm:pt modelId="{181CA3DA-2F29-45BC-84F9-047B4A681CCF}" type="parTrans" cxnId="{90BCE8AF-78AE-4A33-A78E-BDCF42F4E3CA}">
      <dgm:prSet/>
      <dgm:spPr/>
      <dgm:t>
        <a:bodyPr/>
        <a:lstStyle/>
        <a:p>
          <a:endParaRPr lang="en-US"/>
        </a:p>
      </dgm:t>
    </dgm:pt>
    <dgm:pt modelId="{FC134070-F4AC-4044-BD94-315692FE6784}" type="sibTrans" cxnId="{90BCE8AF-78AE-4A33-A78E-BDCF42F4E3CA}">
      <dgm:prSet/>
      <dgm:spPr/>
      <dgm:t>
        <a:bodyPr/>
        <a:lstStyle/>
        <a:p>
          <a:endParaRPr lang="en-US"/>
        </a:p>
      </dgm:t>
    </dgm:pt>
    <dgm:pt modelId="{4E8DF583-452B-4D92-8682-AA33916D0BF4}">
      <dgm:prSet phldrT="[Text]"/>
      <dgm:spPr/>
      <dgm:t>
        <a:bodyPr/>
        <a:lstStyle/>
        <a:p>
          <a:r>
            <a:rPr lang="en-US"/>
            <a:t> </a:t>
          </a:r>
        </a:p>
      </dgm:t>
    </dgm:pt>
    <dgm:pt modelId="{6E0E5F29-1F8A-4CBA-87B7-931C2FF17B27}" type="sibTrans" cxnId="{41A02259-D62D-4427-8929-747F925BE04E}">
      <dgm:prSet/>
      <dgm:spPr/>
      <dgm:t>
        <a:bodyPr/>
        <a:lstStyle/>
        <a:p>
          <a:endParaRPr lang="en-US"/>
        </a:p>
      </dgm:t>
    </dgm:pt>
    <dgm:pt modelId="{7EFFC2E1-D1DE-4302-8BE5-0015AD9AF2C8}" type="parTrans" cxnId="{41A02259-D62D-4427-8929-747F925BE04E}">
      <dgm:prSet/>
      <dgm:spPr/>
      <dgm:t>
        <a:bodyPr/>
        <a:lstStyle/>
        <a:p>
          <a:endParaRPr lang="en-US"/>
        </a:p>
      </dgm:t>
    </dgm:pt>
    <dgm:pt modelId="{D4FF255A-7B3D-41C2-9782-723C0BC05F0A}" type="pres">
      <dgm:prSet presAssocID="{C3DE7823-F85D-4690-B249-6C08B9B48A5D}" presName="Name0" presStyleCnt="0">
        <dgm:presLayoutVars>
          <dgm:dir/>
          <dgm:animLvl val="lvl"/>
          <dgm:resizeHandles val="exact"/>
        </dgm:presLayoutVars>
      </dgm:prSet>
      <dgm:spPr/>
    </dgm:pt>
    <dgm:pt modelId="{796658EC-9876-45A0-B2AE-B9FE47A17F58}" type="pres">
      <dgm:prSet presAssocID="{437FD539-C9B4-4C22-B41C-188E0BE1FF9E}" presName="Name8" presStyleCnt="0"/>
      <dgm:spPr/>
    </dgm:pt>
    <dgm:pt modelId="{DE8C0485-2C7F-4795-A9B4-EBEEB9616EDA}" type="pres">
      <dgm:prSet presAssocID="{437FD539-C9B4-4C22-B41C-188E0BE1FF9E}" presName="level" presStyleLbl="node1" presStyleIdx="0" presStyleCnt="4" custLinFactY="-306940" custLinFactNeighborX="-7896" custLinFactNeighborY="-400000">
        <dgm:presLayoutVars>
          <dgm:chMax val="1"/>
          <dgm:bulletEnabled val="1"/>
        </dgm:presLayoutVars>
      </dgm:prSet>
      <dgm:spPr/>
      <dgm:t>
        <a:bodyPr/>
        <a:lstStyle/>
        <a:p>
          <a:endParaRPr lang="en-US"/>
        </a:p>
      </dgm:t>
    </dgm:pt>
    <dgm:pt modelId="{6529156F-CC5E-4B11-9676-0E66ECE7F21C}" type="pres">
      <dgm:prSet presAssocID="{437FD539-C9B4-4C22-B41C-188E0BE1FF9E}" presName="levelTx" presStyleLbl="revTx" presStyleIdx="0" presStyleCnt="0">
        <dgm:presLayoutVars>
          <dgm:chMax val="1"/>
          <dgm:bulletEnabled val="1"/>
        </dgm:presLayoutVars>
      </dgm:prSet>
      <dgm:spPr/>
      <dgm:t>
        <a:bodyPr/>
        <a:lstStyle/>
        <a:p>
          <a:endParaRPr lang="en-US"/>
        </a:p>
      </dgm:t>
    </dgm:pt>
    <dgm:pt modelId="{A91CC51A-7593-4E54-9FE1-204A5268AE76}" type="pres">
      <dgm:prSet presAssocID="{4E8DF583-452B-4D92-8682-AA33916D0BF4}" presName="Name8" presStyleCnt="0"/>
      <dgm:spPr/>
    </dgm:pt>
    <dgm:pt modelId="{3AC9B259-67AC-4659-918D-CBFBC9664FDA}" type="pres">
      <dgm:prSet presAssocID="{4E8DF583-452B-4D92-8682-AA33916D0BF4}" presName="level" presStyleLbl="node1" presStyleIdx="1" presStyleCnt="4">
        <dgm:presLayoutVars>
          <dgm:chMax val="1"/>
          <dgm:bulletEnabled val="1"/>
        </dgm:presLayoutVars>
      </dgm:prSet>
      <dgm:spPr/>
      <dgm:t>
        <a:bodyPr/>
        <a:lstStyle/>
        <a:p>
          <a:endParaRPr lang="en-US"/>
        </a:p>
      </dgm:t>
    </dgm:pt>
    <dgm:pt modelId="{6B0125FC-67E2-42AB-9249-1D614BFD4383}" type="pres">
      <dgm:prSet presAssocID="{4E8DF583-452B-4D92-8682-AA33916D0BF4}" presName="levelTx" presStyleLbl="revTx" presStyleIdx="0" presStyleCnt="0">
        <dgm:presLayoutVars>
          <dgm:chMax val="1"/>
          <dgm:bulletEnabled val="1"/>
        </dgm:presLayoutVars>
      </dgm:prSet>
      <dgm:spPr/>
      <dgm:t>
        <a:bodyPr/>
        <a:lstStyle/>
        <a:p>
          <a:endParaRPr lang="en-US"/>
        </a:p>
      </dgm:t>
    </dgm:pt>
    <dgm:pt modelId="{A000FF84-4E52-4897-A4BF-FB79905EA6E7}" type="pres">
      <dgm:prSet presAssocID="{0072B3A6-D7B2-4730-81ED-77FC2DA2B936}" presName="Name8" presStyleCnt="0"/>
      <dgm:spPr/>
    </dgm:pt>
    <dgm:pt modelId="{5D0EAADF-D7A7-414E-A0FC-63EBFBA55E65}" type="pres">
      <dgm:prSet presAssocID="{0072B3A6-D7B2-4730-81ED-77FC2DA2B936}" presName="level" presStyleLbl="node1" presStyleIdx="2" presStyleCnt="4">
        <dgm:presLayoutVars>
          <dgm:chMax val="1"/>
          <dgm:bulletEnabled val="1"/>
        </dgm:presLayoutVars>
      </dgm:prSet>
      <dgm:spPr/>
      <dgm:t>
        <a:bodyPr/>
        <a:lstStyle/>
        <a:p>
          <a:endParaRPr lang="en-US"/>
        </a:p>
      </dgm:t>
    </dgm:pt>
    <dgm:pt modelId="{FDE2DEC9-2F59-4D5C-9AD9-C9A36E1EE6B2}" type="pres">
      <dgm:prSet presAssocID="{0072B3A6-D7B2-4730-81ED-77FC2DA2B936}" presName="levelTx" presStyleLbl="revTx" presStyleIdx="0" presStyleCnt="0">
        <dgm:presLayoutVars>
          <dgm:chMax val="1"/>
          <dgm:bulletEnabled val="1"/>
        </dgm:presLayoutVars>
      </dgm:prSet>
      <dgm:spPr/>
      <dgm:t>
        <a:bodyPr/>
        <a:lstStyle/>
        <a:p>
          <a:endParaRPr lang="en-US"/>
        </a:p>
      </dgm:t>
    </dgm:pt>
    <dgm:pt modelId="{E89B8FCB-A3A7-47D7-BF99-618D5ED1221B}" type="pres">
      <dgm:prSet presAssocID="{448619DC-B8F8-4C9E-AD53-724FF6992661}" presName="Name8" presStyleCnt="0"/>
      <dgm:spPr/>
    </dgm:pt>
    <dgm:pt modelId="{2B93D829-0C43-4A2F-8521-1597E53DD804}" type="pres">
      <dgm:prSet presAssocID="{448619DC-B8F8-4C9E-AD53-724FF6992661}" presName="level" presStyleLbl="node1" presStyleIdx="3" presStyleCnt="4">
        <dgm:presLayoutVars>
          <dgm:chMax val="1"/>
          <dgm:bulletEnabled val="1"/>
        </dgm:presLayoutVars>
      </dgm:prSet>
      <dgm:spPr/>
      <dgm:t>
        <a:bodyPr/>
        <a:lstStyle/>
        <a:p>
          <a:endParaRPr lang="en-US"/>
        </a:p>
      </dgm:t>
    </dgm:pt>
    <dgm:pt modelId="{1707DA9A-C41B-472C-BD4B-796C86D113A3}" type="pres">
      <dgm:prSet presAssocID="{448619DC-B8F8-4C9E-AD53-724FF6992661}" presName="levelTx" presStyleLbl="revTx" presStyleIdx="0" presStyleCnt="0">
        <dgm:presLayoutVars>
          <dgm:chMax val="1"/>
          <dgm:bulletEnabled val="1"/>
        </dgm:presLayoutVars>
      </dgm:prSet>
      <dgm:spPr/>
      <dgm:t>
        <a:bodyPr/>
        <a:lstStyle/>
        <a:p>
          <a:endParaRPr lang="en-US"/>
        </a:p>
      </dgm:t>
    </dgm:pt>
  </dgm:ptLst>
  <dgm:cxnLst>
    <dgm:cxn modelId="{1AC4E5E3-143E-4FBE-A923-6077FDA7C4C5}" srcId="{C3DE7823-F85D-4690-B249-6C08B9B48A5D}" destId="{0072B3A6-D7B2-4730-81ED-77FC2DA2B936}" srcOrd="2" destOrd="0" parTransId="{D550CB67-64F1-4D3B-8193-22CE2CE11FC6}" sibTransId="{28AAF083-54EE-4C89-B318-765EE69DCFB7}"/>
    <dgm:cxn modelId="{28DA265A-B0F1-407D-AA6C-DADA2BB26232}" srcId="{C3DE7823-F85D-4690-B249-6C08B9B48A5D}" destId="{448619DC-B8F8-4C9E-AD53-724FF6992661}" srcOrd="3" destOrd="0" parTransId="{56F67529-C722-4D15-BE53-FD46F461334C}" sibTransId="{41DAAC51-DAC2-4B39-8F37-0010646FCBF4}"/>
    <dgm:cxn modelId="{92E6F20C-D0E5-46D1-A4A3-5E4A6D74A1D3}" type="presOf" srcId="{4E8DF583-452B-4D92-8682-AA33916D0BF4}" destId="{6B0125FC-67E2-42AB-9249-1D614BFD4383}" srcOrd="1" destOrd="0" presId="urn:microsoft.com/office/officeart/2005/8/layout/pyramid3"/>
    <dgm:cxn modelId="{6BE994BD-07BA-4D0C-9EAF-89C4876F6A8E}" type="presOf" srcId="{448619DC-B8F8-4C9E-AD53-724FF6992661}" destId="{2B93D829-0C43-4A2F-8521-1597E53DD804}" srcOrd="0" destOrd="0" presId="urn:microsoft.com/office/officeart/2005/8/layout/pyramid3"/>
    <dgm:cxn modelId="{41A02259-D62D-4427-8929-747F925BE04E}" srcId="{C3DE7823-F85D-4690-B249-6C08B9B48A5D}" destId="{4E8DF583-452B-4D92-8682-AA33916D0BF4}" srcOrd="1" destOrd="0" parTransId="{7EFFC2E1-D1DE-4302-8BE5-0015AD9AF2C8}" sibTransId="{6E0E5F29-1F8A-4CBA-87B7-931C2FF17B27}"/>
    <dgm:cxn modelId="{7534B979-9346-46A4-96CE-9FD59F1E7A0A}" type="presOf" srcId="{437FD539-C9B4-4C22-B41C-188E0BE1FF9E}" destId="{6529156F-CC5E-4B11-9676-0E66ECE7F21C}" srcOrd="1" destOrd="0" presId="urn:microsoft.com/office/officeart/2005/8/layout/pyramid3"/>
    <dgm:cxn modelId="{5010E6EC-7C9C-460F-A62A-DA2A6CFDABA1}" type="presOf" srcId="{0072B3A6-D7B2-4730-81ED-77FC2DA2B936}" destId="{5D0EAADF-D7A7-414E-A0FC-63EBFBA55E65}" srcOrd="0" destOrd="0" presId="urn:microsoft.com/office/officeart/2005/8/layout/pyramid3"/>
    <dgm:cxn modelId="{12608EF0-4D67-4449-887E-F2878983C6C9}" type="presOf" srcId="{437FD539-C9B4-4C22-B41C-188E0BE1FF9E}" destId="{DE8C0485-2C7F-4795-A9B4-EBEEB9616EDA}" srcOrd="0" destOrd="0" presId="urn:microsoft.com/office/officeart/2005/8/layout/pyramid3"/>
    <dgm:cxn modelId="{2CF11BF4-C9A0-4B25-B22C-FF20DD882A76}" type="presOf" srcId="{448619DC-B8F8-4C9E-AD53-724FF6992661}" destId="{1707DA9A-C41B-472C-BD4B-796C86D113A3}" srcOrd="1" destOrd="0" presId="urn:microsoft.com/office/officeart/2005/8/layout/pyramid3"/>
    <dgm:cxn modelId="{2758EA72-5A92-47C5-82D9-BDD54D288373}" type="presOf" srcId="{0072B3A6-D7B2-4730-81ED-77FC2DA2B936}" destId="{FDE2DEC9-2F59-4D5C-9AD9-C9A36E1EE6B2}" srcOrd="1" destOrd="0" presId="urn:microsoft.com/office/officeart/2005/8/layout/pyramid3"/>
    <dgm:cxn modelId="{88D29F80-9DDC-43FE-BF18-273800F77420}" type="presOf" srcId="{C3DE7823-F85D-4690-B249-6C08B9B48A5D}" destId="{D4FF255A-7B3D-41C2-9782-723C0BC05F0A}" srcOrd="0" destOrd="0" presId="urn:microsoft.com/office/officeart/2005/8/layout/pyramid3"/>
    <dgm:cxn modelId="{177DC31A-EA03-4B38-B69E-5E0AA54F9807}" type="presOf" srcId="{4E8DF583-452B-4D92-8682-AA33916D0BF4}" destId="{3AC9B259-67AC-4659-918D-CBFBC9664FDA}" srcOrd="0" destOrd="0" presId="urn:microsoft.com/office/officeart/2005/8/layout/pyramid3"/>
    <dgm:cxn modelId="{90BCE8AF-78AE-4A33-A78E-BDCF42F4E3CA}" srcId="{C3DE7823-F85D-4690-B249-6C08B9B48A5D}" destId="{437FD539-C9B4-4C22-B41C-188E0BE1FF9E}" srcOrd="0" destOrd="0" parTransId="{181CA3DA-2F29-45BC-84F9-047B4A681CCF}" sibTransId="{FC134070-F4AC-4044-BD94-315692FE6784}"/>
    <dgm:cxn modelId="{C9CF5DA8-2FC2-425B-8871-28C20980705F}" type="presParOf" srcId="{D4FF255A-7B3D-41C2-9782-723C0BC05F0A}" destId="{796658EC-9876-45A0-B2AE-B9FE47A17F58}" srcOrd="0" destOrd="0" presId="urn:microsoft.com/office/officeart/2005/8/layout/pyramid3"/>
    <dgm:cxn modelId="{53BDFA91-1A4A-4819-A8FE-E6D4FDA70C53}" type="presParOf" srcId="{796658EC-9876-45A0-B2AE-B9FE47A17F58}" destId="{DE8C0485-2C7F-4795-A9B4-EBEEB9616EDA}" srcOrd="0" destOrd="0" presId="urn:microsoft.com/office/officeart/2005/8/layout/pyramid3"/>
    <dgm:cxn modelId="{EBCF1780-7816-45DC-8199-3BC7C6D9B9DC}" type="presParOf" srcId="{796658EC-9876-45A0-B2AE-B9FE47A17F58}" destId="{6529156F-CC5E-4B11-9676-0E66ECE7F21C}" srcOrd="1" destOrd="0" presId="urn:microsoft.com/office/officeart/2005/8/layout/pyramid3"/>
    <dgm:cxn modelId="{34728B96-5A10-4B2B-B76A-F61A3BD005D2}" type="presParOf" srcId="{D4FF255A-7B3D-41C2-9782-723C0BC05F0A}" destId="{A91CC51A-7593-4E54-9FE1-204A5268AE76}" srcOrd="1" destOrd="0" presId="urn:microsoft.com/office/officeart/2005/8/layout/pyramid3"/>
    <dgm:cxn modelId="{14700C75-DD6C-4415-BF99-E530493C5E55}" type="presParOf" srcId="{A91CC51A-7593-4E54-9FE1-204A5268AE76}" destId="{3AC9B259-67AC-4659-918D-CBFBC9664FDA}" srcOrd="0" destOrd="0" presId="urn:microsoft.com/office/officeart/2005/8/layout/pyramid3"/>
    <dgm:cxn modelId="{AFDC79A4-F86A-4405-A9E6-FA1A95BD14A7}" type="presParOf" srcId="{A91CC51A-7593-4E54-9FE1-204A5268AE76}" destId="{6B0125FC-67E2-42AB-9249-1D614BFD4383}" srcOrd="1" destOrd="0" presId="urn:microsoft.com/office/officeart/2005/8/layout/pyramid3"/>
    <dgm:cxn modelId="{0184C987-DAEA-4267-B300-8661FAE15829}" type="presParOf" srcId="{D4FF255A-7B3D-41C2-9782-723C0BC05F0A}" destId="{A000FF84-4E52-4897-A4BF-FB79905EA6E7}" srcOrd="2" destOrd="0" presId="urn:microsoft.com/office/officeart/2005/8/layout/pyramid3"/>
    <dgm:cxn modelId="{73E2F609-327A-45D4-A386-0AC2FEE37660}" type="presParOf" srcId="{A000FF84-4E52-4897-A4BF-FB79905EA6E7}" destId="{5D0EAADF-D7A7-414E-A0FC-63EBFBA55E65}" srcOrd="0" destOrd="0" presId="urn:microsoft.com/office/officeart/2005/8/layout/pyramid3"/>
    <dgm:cxn modelId="{168A6629-A0E8-4F8E-A858-80BA0FF11AD2}" type="presParOf" srcId="{A000FF84-4E52-4897-A4BF-FB79905EA6E7}" destId="{FDE2DEC9-2F59-4D5C-9AD9-C9A36E1EE6B2}" srcOrd="1" destOrd="0" presId="urn:microsoft.com/office/officeart/2005/8/layout/pyramid3"/>
    <dgm:cxn modelId="{04E88456-089F-4BAF-AB05-D348AF1B39DA}" type="presParOf" srcId="{D4FF255A-7B3D-41C2-9782-723C0BC05F0A}" destId="{E89B8FCB-A3A7-47D7-BF99-618D5ED1221B}" srcOrd="3" destOrd="0" presId="urn:microsoft.com/office/officeart/2005/8/layout/pyramid3"/>
    <dgm:cxn modelId="{96F343AB-1754-4022-8A1A-EEE734BC7FEB}" type="presParOf" srcId="{E89B8FCB-A3A7-47D7-BF99-618D5ED1221B}" destId="{2B93D829-0C43-4A2F-8521-1597E53DD804}" srcOrd="0" destOrd="0" presId="urn:microsoft.com/office/officeart/2005/8/layout/pyramid3"/>
    <dgm:cxn modelId="{E1C9ADF9-2AFA-46CA-8B64-968AC1301407}" type="presParOf" srcId="{E89B8FCB-A3A7-47D7-BF99-618D5ED1221B}" destId="{1707DA9A-C41B-472C-BD4B-796C86D113A3}" srcOrd="1" destOrd="0" presId="urn:microsoft.com/office/officeart/2005/8/layout/pyramid3"/>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DE7823-F85D-4690-B249-6C08B9B48A5D}" type="doc">
      <dgm:prSet loTypeId="urn:microsoft.com/office/officeart/2005/8/layout/pyramid3" loCatId="pyramid" qsTypeId="urn:microsoft.com/office/officeart/2005/8/quickstyle/3d3" qsCatId="3D" csTypeId="urn:microsoft.com/office/officeart/2005/8/colors/accent0_1" csCatId="mainScheme" phldr="1"/>
      <dgm:spPr/>
    </dgm:pt>
    <dgm:pt modelId="{0072B3A6-D7B2-4730-81ED-77FC2DA2B936}">
      <dgm:prSet phldrT="[Text]"/>
      <dgm:spPr/>
      <dgm:t>
        <a:bodyPr/>
        <a:lstStyle/>
        <a:p>
          <a:r>
            <a:rPr lang="en-US"/>
            <a:t> </a:t>
          </a:r>
        </a:p>
      </dgm:t>
    </dgm:pt>
    <dgm:pt modelId="{D550CB67-64F1-4D3B-8193-22CE2CE11FC6}" type="parTrans" cxnId="{1AC4E5E3-143E-4FBE-A923-6077FDA7C4C5}">
      <dgm:prSet/>
      <dgm:spPr/>
      <dgm:t>
        <a:bodyPr/>
        <a:lstStyle/>
        <a:p>
          <a:endParaRPr lang="en-US"/>
        </a:p>
      </dgm:t>
    </dgm:pt>
    <dgm:pt modelId="{28AAF083-54EE-4C89-B318-765EE69DCFB7}" type="sibTrans" cxnId="{1AC4E5E3-143E-4FBE-A923-6077FDA7C4C5}">
      <dgm:prSet/>
      <dgm:spPr/>
      <dgm:t>
        <a:bodyPr/>
        <a:lstStyle/>
        <a:p>
          <a:endParaRPr lang="en-US"/>
        </a:p>
      </dgm:t>
    </dgm:pt>
    <dgm:pt modelId="{448619DC-B8F8-4C9E-AD53-724FF6992661}">
      <dgm:prSet phldrT="[Text]"/>
      <dgm:spPr/>
      <dgm:t>
        <a:bodyPr/>
        <a:lstStyle/>
        <a:p>
          <a:r>
            <a:rPr lang="en-US"/>
            <a:t> </a:t>
          </a:r>
        </a:p>
      </dgm:t>
    </dgm:pt>
    <dgm:pt modelId="{56F67529-C722-4D15-BE53-FD46F461334C}" type="parTrans" cxnId="{28DA265A-B0F1-407D-AA6C-DADA2BB26232}">
      <dgm:prSet/>
      <dgm:spPr/>
      <dgm:t>
        <a:bodyPr/>
        <a:lstStyle/>
        <a:p>
          <a:endParaRPr lang="en-US"/>
        </a:p>
      </dgm:t>
    </dgm:pt>
    <dgm:pt modelId="{41DAAC51-DAC2-4B39-8F37-0010646FCBF4}" type="sibTrans" cxnId="{28DA265A-B0F1-407D-AA6C-DADA2BB26232}">
      <dgm:prSet/>
      <dgm:spPr/>
      <dgm:t>
        <a:bodyPr/>
        <a:lstStyle/>
        <a:p>
          <a:endParaRPr lang="en-US"/>
        </a:p>
      </dgm:t>
    </dgm:pt>
    <dgm:pt modelId="{437FD539-C9B4-4C22-B41C-188E0BE1FF9E}">
      <dgm:prSet/>
      <dgm:spPr/>
      <dgm:t>
        <a:bodyPr/>
        <a:lstStyle/>
        <a:p>
          <a:endParaRPr lang="en-US"/>
        </a:p>
      </dgm:t>
    </dgm:pt>
    <dgm:pt modelId="{181CA3DA-2F29-45BC-84F9-047B4A681CCF}" type="parTrans" cxnId="{90BCE8AF-78AE-4A33-A78E-BDCF42F4E3CA}">
      <dgm:prSet/>
      <dgm:spPr/>
      <dgm:t>
        <a:bodyPr/>
        <a:lstStyle/>
        <a:p>
          <a:endParaRPr lang="en-US"/>
        </a:p>
      </dgm:t>
    </dgm:pt>
    <dgm:pt modelId="{FC134070-F4AC-4044-BD94-315692FE6784}" type="sibTrans" cxnId="{90BCE8AF-78AE-4A33-A78E-BDCF42F4E3CA}">
      <dgm:prSet/>
      <dgm:spPr/>
      <dgm:t>
        <a:bodyPr/>
        <a:lstStyle/>
        <a:p>
          <a:endParaRPr lang="en-US"/>
        </a:p>
      </dgm:t>
    </dgm:pt>
    <dgm:pt modelId="{4E8DF583-452B-4D92-8682-AA33916D0BF4}">
      <dgm:prSet phldrT="[Text]"/>
      <dgm:spPr/>
      <dgm:t>
        <a:bodyPr/>
        <a:lstStyle/>
        <a:p>
          <a:r>
            <a:rPr lang="en-US"/>
            <a:t> </a:t>
          </a:r>
        </a:p>
      </dgm:t>
    </dgm:pt>
    <dgm:pt modelId="{6E0E5F29-1F8A-4CBA-87B7-931C2FF17B27}" type="sibTrans" cxnId="{41A02259-D62D-4427-8929-747F925BE04E}">
      <dgm:prSet/>
      <dgm:spPr/>
      <dgm:t>
        <a:bodyPr/>
        <a:lstStyle/>
        <a:p>
          <a:endParaRPr lang="en-US"/>
        </a:p>
      </dgm:t>
    </dgm:pt>
    <dgm:pt modelId="{7EFFC2E1-D1DE-4302-8BE5-0015AD9AF2C8}" type="parTrans" cxnId="{41A02259-D62D-4427-8929-747F925BE04E}">
      <dgm:prSet/>
      <dgm:spPr/>
      <dgm:t>
        <a:bodyPr/>
        <a:lstStyle/>
        <a:p>
          <a:endParaRPr lang="en-US"/>
        </a:p>
      </dgm:t>
    </dgm:pt>
    <dgm:pt modelId="{D4FF255A-7B3D-41C2-9782-723C0BC05F0A}" type="pres">
      <dgm:prSet presAssocID="{C3DE7823-F85D-4690-B249-6C08B9B48A5D}" presName="Name0" presStyleCnt="0">
        <dgm:presLayoutVars>
          <dgm:dir/>
          <dgm:animLvl val="lvl"/>
          <dgm:resizeHandles val="exact"/>
        </dgm:presLayoutVars>
      </dgm:prSet>
      <dgm:spPr/>
    </dgm:pt>
    <dgm:pt modelId="{796658EC-9876-45A0-B2AE-B9FE47A17F58}" type="pres">
      <dgm:prSet presAssocID="{437FD539-C9B4-4C22-B41C-188E0BE1FF9E}" presName="Name8" presStyleCnt="0"/>
      <dgm:spPr/>
    </dgm:pt>
    <dgm:pt modelId="{DE8C0485-2C7F-4795-A9B4-EBEEB9616EDA}" type="pres">
      <dgm:prSet presAssocID="{437FD539-C9B4-4C22-B41C-188E0BE1FF9E}" presName="level" presStyleLbl="node1" presStyleIdx="0" presStyleCnt="4" custLinFactY="-306940" custLinFactNeighborX="-7896" custLinFactNeighborY="-400000">
        <dgm:presLayoutVars>
          <dgm:chMax val="1"/>
          <dgm:bulletEnabled val="1"/>
        </dgm:presLayoutVars>
      </dgm:prSet>
      <dgm:spPr/>
      <dgm:t>
        <a:bodyPr/>
        <a:lstStyle/>
        <a:p>
          <a:endParaRPr lang="en-US"/>
        </a:p>
      </dgm:t>
    </dgm:pt>
    <dgm:pt modelId="{6529156F-CC5E-4B11-9676-0E66ECE7F21C}" type="pres">
      <dgm:prSet presAssocID="{437FD539-C9B4-4C22-B41C-188E0BE1FF9E}" presName="levelTx" presStyleLbl="revTx" presStyleIdx="0" presStyleCnt="0">
        <dgm:presLayoutVars>
          <dgm:chMax val="1"/>
          <dgm:bulletEnabled val="1"/>
        </dgm:presLayoutVars>
      </dgm:prSet>
      <dgm:spPr/>
      <dgm:t>
        <a:bodyPr/>
        <a:lstStyle/>
        <a:p>
          <a:endParaRPr lang="en-US"/>
        </a:p>
      </dgm:t>
    </dgm:pt>
    <dgm:pt modelId="{A91CC51A-7593-4E54-9FE1-204A5268AE76}" type="pres">
      <dgm:prSet presAssocID="{4E8DF583-452B-4D92-8682-AA33916D0BF4}" presName="Name8" presStyleCnt="0"/>
      <dgm:spPr/>
    </dgm:pt>
    <dgm:pt modelId="{3AC9B259-67AC-4659-918D-CBFBC9664FDA}" type="pres">
      <dgm:prSet presAssocID="{4E8DF583-452B-4D92-8682-AA33916D0BF4}" presName="level" presStyleLbl="node1" presStyleIdx="1" presStyleCnt="4">
        <dgm:presLayoutVars>
          <dgm:chMax val="1"/>
          <dgm:bulletEnabled val="1"/>
        </dgm:presLayoutVars>
      </dgm:prSet>
      <dgm:spPr/>
      <dgm:t>
        <a:bodyPr/>
        <a:lstStyle/>
        <a:p>
          <a:endParaRPr lang="en-US"/>
        </a:p>
      </dgm:t>
    </dgm:pt>
    <dgm:pt modelId="{6B0125FC-67E2-42AB-9249-1D614BFD4383}" type="pres">
      <dgm:prSet presAssocID="{4E8DF583-452B-4D92-8682-AA33916D0BF4}" presName="levelTx" presStyleLbl="revTx" presStyleIdx="0" presStyleCnt="0">
        <dgm:presLayoutVars>
          <dgm:chMax val="1"/>
          <dgm:bulletEnabled val="1"/>
        </dgm:presLayoutVars>
      </dgm:prSet>
      <dgm:spPr/>
      <dgm:t>
        <a:bodyPr/>
        <a:lstStyle/>
        <a:p>
          <a:endParaRPr lang="en-US"/>
        </a:p>
      </dgm:t>
    </dgm:pt>
    <dgm:pt modelId="{A000FF84-4E52-4897-A4BF-FB79905EA6E7}" type="pres">
      <dgm:prSet presAssocID="{0072B3A6-D7B2-4730-81ED-77FC2DA2B936}" presName="Name8" presStyleCnt="0"/>
      <dgm:spPr/>
    </dgm:pt>
    <dgm:pt modelId="{5D0EAADF-D7A7-414E-A0FC-63EBFBA55E65}" type="pres">
      <dgm:prSet presAssocID="{0072B3A6-D7B2-4730-81ED-77FC2DA2B936}" presName="level" presStyleLbl="node1" presStyleIdx="2" presStyleCnt="4">
        <dgm:presLayoutVars>
          <dgm:chMax val="1"/>
          <dgm:bulletEnabled val="1"/>
        </dgm:presLayoutVars>
      </dgm:prSet>
      <dgm:spPr/>
      <dgm:t>
        <a:bodyPr/>
        <a:lstStyle/>
        <a:p>
          <a:endParaRPr lang="en-US"/>
        </a:p>
      </dgm:t>
    </dgm:pt>
    <dgm:pt modelId="{FDE2DEC9-2F59-4D5C-9AD9-C9A36E1EE6B2}" type="pres">
      <dgm:prSet presAssocID="{0072B3A6-D7B2-4730-81ED-77FC2DA2B936}" presName="levelTx" presStyleLbl="revTx" presStyleIdx="0" presStyleCnt="0">
        <dgm:presLayoutVars>
          <dgm:chMax val="1"/>
          <dgm:bulletEnabled val="1"/>
        </dgm:presLayoutVars>
      </dgm:prSet>
      <dgm:spPr/>
      <dgm:t>
        <a:bodyPr/>
        <a:lstStyle/>
        <a:p>
          <a:endParaRPr lang="en-US"/>
        </a:p>
      </dgm:t>
    </dgm:pt>
    <dgm:pt modelId="{E89B8FCB-A3A7-47D7-BF99-618D5ED1221B}" type="pres">
      <dgm:prSet presAssocID="{448619DC-B8F8-4C9E-AD53-724FF6992661}" presName="Name8" presStyleCnt="0"/>
      <dgm:spPr/>
    </dgm:pt>
    <dgm:pt modelId="{2B93D829-0C43-4A2F-8521-1597E53DD804}" type="pres">
      <dgm:prSet presAssocID="{448619DC-B8F8-4C9E-AD53-724FF6992661}" presName="level" presStyleLbl="node1" presStyleIdx="3" presStyleCnt="4">
        <dgm:presLayoutVars>
          <dgm:chMax val="1"/>
          <dgm:bulletEnabled val="1"/>
        </dgm:presLayoutVars>
      </dgm:prSet>
      <dgm:spPr/>
      <dgm:t>
        <a:bodyPr/>
        <a:lstStyle/>
        <a:p>
          <a:endParaRPr lang="en-US"/>
        </a:p>
      </dgm:t>
    </dgm:pt>
    <dgm:pt modelId="{1707DA9A-C41B-472C-BD4B-796C86D113A3}" type="pres">
      <dgm:prSet presAssocID="{448619DC-B8F8-4C9E-AD53-724FF6992661}" presName="levelTx" presStyleLbl="revTx" presStyleIdx="0" presStyleCnt="0">
        <dgm:presLayoutVars>
          <dgm:chMax val="1"/>
          <dgm:bulletEnabled val="1"/>
        </dgm:presLayoutVars>
      </dgm:prSet>
      <dgm:spPr/>
      <dgm:t>
        <a:bodyPr/>
        <a:lstStyle/>
        <a:p>
          <a:endParaRPr lang="en-US"/>
        </a:p>
      </dgm:t>
    </dgm:pt>
  </dgm:ptLst>
  <dgm:cxnLst>
    <dgm:cxn modelId="{1AC4E5E3-143E-4FBE-A923-6077FDA7C4C5}" srcId="{C3DE7823-F85D-4690-B249-6C08B9B48A5D}" destId="{0072B3A6-D7B2-4730-81ED-77FC2DA2B936}" srcOrd="2" destOrd="0" parTransId="{D550CB67-64F1-4D3B-8193-22CE2CE11FC6}" sibTransId="{28AAF083-54EE-4C89-B318-765EE69DCFB7}"/>
    <dgm:cxn modelId="{112D8081-272D-48A7-9516-F8EF4B27577A}" type="presOf" srcId="{448619DC-B8F8-4C9E-AD53-724FF6992661}" destId="{1707DA9A-C41B-472C-BD4B-796C86D113A3}" srcOrd="1" destOrd="0" presId="urn:microsoft.com/office/officeart/2005/8/layout/pyramid3"/>
    <dgm:cxn modelId="{28DA265A-B0F1-407D-AA6C-DADA2BB26232}" srcId="{C3DE7823-F85D-4690-B249-6C08B9B48A5D}" destId="{448619DC-B8F8-4C9E-AD53-724FF6992661}" srcOrd="3" destOrd="0" parTransId="{56F67529-C722-4D15-BE53-FD46F461334C}" sibTransId="{41DAAC51-DAC2-4B39-8F37-0010646FCBF4}"/>
    <dgm:cxn modelId="{463428E0-4001-4CEC-84DB-31FB75D804DC}" type="presOf" srcId="{0072B3A6-D7B2-4730-81ED-77FC2DA2B936}" destId="{FDE2DEC9-2F59-4D5C-9AD9-C9A36E1EE6B2}" srcOrd="1" destOrd="0" presId="urn:microsoft.com/office/officeart/2005/8/layout/pyramid3"/>
    <dgm:cxn modelId="{BD30DC06-C72F-478B-8D6C-7D678A5CC7A6}" type="presOf" srcId="{4E8DF583-452B-4D92-8682-AA33916D0BF4}" destId="{6B0125FC-67E2-42AB-9249-1D614BFD4383}" srcOrd="1" destOrd="0" presId="urn:microsoft.com/office/officeart/2005/8/layout/pyramid3"/>
    <dgm:cxn modelId="{6150E394-FD1A-4076-A437-61D689A0FB89}" type="presOf" srcId="{448619DC-B8F8-4C9E-AD53-724FF6992661}" destId="{2B93D829-0C43-4A2F-8521-1597E53DD804}" srcOrd="0" destOrd="0" presId="urn:microsoft.com/office/officeart/2005/8/layout/pyramid3"/>
    <dgm:cxn modelId="{41A02259-D62D-4427-8929-747F925BE04E}" srcId="{C3DE7823-F85D-4690-B249-6C08B9B48A5D}" destId="{4E8DF583-452B-4D92-8682-AA33916D0BF4}" srcOrd="1" destOrd="0" parTransId="{7EFFC2E1-D1DE-4302-8BE5-0015AD9AF2C8}" sibTransId="{6E0E5F29-1F8A-4CBA-87B7-931C2FF17B27}"/>
    <dgm:cxn modelId="{E8BEBE9E-13CE-43C1-8486-929B08949B91}" type="presOf" srcId="{C3DE7823-F85D-4690-B249-6C08B9B48A5D}" destId="{D4FF255A-7B3D-41C2-9782-723C0BC05F0A}" srcOrd="0" destOrd="0" presId="urn:microsoft.com/office/officeart/2005/8/layout/pyramid3"/>
    <dgm:cxn modelId="{CF441772-5D17-4D94-924E-164876232CFA}" type="presOf" srcId="{0072B3A6-D7B2-4730-81ED-77FC2DA2B936}" destId="{5D0EAADF-D7A7-414E-A0FC-63EBFBA55E65}" srcOrd="0" destOrd="0" presId="urn:microsoft.com/office/officeart/2005/8/layout/pyramid3"/>
    <dgm:cxn modelId="{54BB51C7-C767-4219-B8DA-E0D46B4B5611}" type="presOf" srcId="{437FD539-C9B4-4C22-B41C-188E0BE1FF9E}" destId="{6529156F-CC5E-4B11-9676-0E66ECE7F21C}" srcOrd="1" destOrd="0" presId="urn:microsoft.com/office/officeart/2005/8/layout/pyramid3"/>
    <dgm:cxn modelId="{9CA00EC1-10EA-44D1-B130-00083DB9EF48}" type="presOf" srcId="{4E8DF583-452B-4D92-8682-AA33916D0BF4}" destId="{3AC9B259-67AC-4659-918D-CBFBC9664FDA}" srcOrd="0" destOrd="0" presId="urn:microsoft.com/office/officeart/2005/8/layout/pyramid3"/>
    <dgm:cxn modelId="{6AC98C3F-3967-48A1-A447-636301E66980}" type="presOf" srcId="{437FD539-C9B4-4C22-B41C-188E0BE1FF9E}" destId="{DE8C0485-2C7F-4795-A9B4-EBEEB9616EDA}" srcOrd="0" destOrd="0" presId="urn:microsoft.com/office/officeart/2005/8/layout/pyramid3"/>
    <dgm:cxn modelId="{90BCE8AF-78AE-4A33-A78E-BDCF42F4E3CA}" srcId="{C3DE7823-F85D-4690-B249-6C08B9B48A5D}" destId="{437FD539-C9B4-4C22-B41C-188E0BE1FF9E}" srcOrd="0" destOrd="0" parTransId="{181CA3DA-2F29-45BC-84F9-047B4A681CCF}" sibTransId="{FC134070-F4AC-4044-BD94-315692FE6784}"/>
    <dgm:cxn modelId="{881A75C5-EE4F-495B-A1CA-B70B4832B817}" type="presParOf" srcId="{D4FF255A-7B3D-41C2-9782-723C0BC05F0A}" destId="{796658EC-9876-45A0-B2AE-B9FE47A17F58}" srcOrd="0" destOrd="0" presId="urn:microsoft.com/office/officeart/2005/8/layout/pyramid3"/>
    <dgm:cxn modelId="{D5CCB44D-B3EF-4519-9A3A-7F7DB4ABB036}" type="presParOf" srcId="{796658EC-9876-45A0-B2AE-B9FE47A17F58}" destId="{DE8C0485-2C7F-4795-A9B4-EBEEB9616EDA}" srcOrd="0" destOrd="0" presId="urn:microsoft.com/office/officeart/2005/8/layout/pyramid3"/>
    <dgm:cxn modelId="{B288882F-1E24-49C6-B469-A972826636F2}" type="presParOf" srcId="{796658EC-9876-45A0-B2AE-B9FE47A17F58}" destId="{6529156F-CC5E-4B11-9676-0E66ECE7F21C}" srcOrd="1" destOrd="0" presId="urn:microsoft.com/office/officeart/2005/8/layout/pyramid3"/>
    <dgm:cxn modelId="{161576FB-034B-4F06-AE1C-0B8E3C405ECB}" type="presParOf" srcId="{D4FF255A-7B3D-41C2-9782-723C0BC05F0A}" destId="{A91CC51A-7593-4E54-9FE1-204A5268AE76}" srcOrd="1" destOrd="0" presId="urn:microsoft.com/office/officeart/2005/8/layout/pyramid3"/>
    <dgm:cxn modelId="{3E473B5E-734A-4470-AB3C-B7FB28AEC0C8}" type="presParOf" srcId="{A91CC51A-7593-4E54-9FE1-204A5268AE76}" destId="{3AC9B259-67AC-4659-918D-CBFBC9664FDA}" srcOrd="0" destOrd="0" presId="urn:microsoft.com/office/officeart/2005/8/layout/pyramid3"/>
    <dgm:cxn modelId="{70523611-59F1-49E7-88A8-F02473AB56B0}" type="presParOf" srcId="{A91CC51A-7593-4E54-9FE1-204A5268AE76}" destId="{6B0125FC-67E2-42AB-9249-1D614BFD4383}" srcOrd="1" destOrd="0" presId="urn:microsoft.com/office/officeart/2005/8/layout/pyramid3"/>
    <dgm:cxn modelId="{0ABEAF5C-C881-431D-8CCC-2FF89F5BC4B5}" type="presParOf" srcId="{D4FF255A-7B3D-41C2-9782-723C0BC05F0A}" destId="{A000FF84-4E52-4897-A4BF-FB79905EA6E7}" srcOrd="2" destOrd="0" presId="urn:microsoft.com/office/officeart/2005/8/layout/pyramid3"/>
    <dgm:cxn modelId="{72DF79F9-B17A-4614-94B4-ECBA2340AFC2}" type="presParOf" srcId="{A000FF84-4E52-4897-A4BF-FB79905EA6E7}" destId="{5D0EAADF-D7A7-414E-A0FC-63EBFBA55E65}" srcOrd="0" destOrd="0" presId="urn:microsoft.com/office/officeart/2005/8/layout/pyramid3"/>
    <dgm:cxn modelId="{A965FAD6-BB4A-434B-9C17-7EE1788B966D}" type="presParOf" srcId="{A000FF84-4E52-4897-A4BF-FB79905EA6E7}" destId="{FDE2DEC9-2F59-4D5C-9AD9-C9A36E1EE6B2}" srcOrd="1" destOrd="0" presId="urn:microsoft.com/office/officeart/2005/8/layout/pyramid3"/>
    <dgm:cxn modelId="{929B5F6E-61C9-4B7E-BA4F-91BAB196B06D}" type="presParOf" srcId="{D4FF255A-7B3D-41C2-9782-723C0BC05F0A}" destId="{E89B8FCB-A3A7-47D7-BF99-618D5ED1221B}" srcOrd="3" destOrd="0" presId="urn:microsoft.com/office/officeart/2005/8/layout/pyramid3"/>
    <dgm:cxn modelId="{928AFA75-5380-4584-AEEF-C30FC5F69E76}" type="presParOf" srcId="{E89B8FCB-A3A7-47D7-BF99-618D5ED1221B}" destId="{2B93D829-0C43-4A2F-8521-1597E53DD804}" srcOrd="0" destOrd="0" presId="urn:microsoft.com/office/officeart/2005/8/layout/pyramid3"/>
    <dgm:cxn modelId="{A4904942-710F-41E9-9F94-CE137CC96AEC}" type="presParOf" srcId="{E89B8FCB-A3A7-47D7-BF99-618D5ED1221B}" destId="{1707DA9A-C41B-472C-BD4B-796C86D113A3}" srcOrd="1" destOrd="0" presId="urn:microsoft.com/office/officeart/2005/8/layout/pyramid3"/>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973D56-4D2D-4FEA-A926-64B6D4DD8E03}" type="doc">
      <dgm:prSet loTypeId="urn:microsoft.com/office/officeart/2005/8/layout/pyramid1" loCatId="pyramid" qsTypeId="urn:microsoft.com/office/officeart/2005/8/quickstyle/simple1" qsCatId="simple" csTypeId="urn:microsoft.com/office/officeart/2005/8/colors/accent0_1" csCatId="mainScheme" phldr="1"/>
      <dgm:spPr/>
    </dgm:pt>
    <dgm:pt modelId="{04860452-49DC-478A-A3D8-C2B4B13F6BAA}">
      <dgm:prSet phldrT="[Text]"/>
      <dgm:spPr/>
      <dgm:t>
        <a:bodyPr/>
        <a:lstStyle/>
        <a:p>
          <a:r>
            <a:rPr lang="en-US" dirty="0"/>
            <a:t> </a:t>
          </a:r>
        </a:p>
      </dgm:t>
    </dgm:pt>
    <dgm:pt modelId="{6FEA5A86-2363-4806-A888-E82DA15411F1}" type="parTrans" cxnId="{5B3A90F8-81E0-4328-9B22-CEAF934127B3}">
      <dgm:prSet/>
      <dgm:spPr/>
      <dgm:t>
        <a:bodyPr/>
        <a:lstStyle/>
        <a:p>
          <a:endParaRPr lang="en-US"/>
        </a:p>
      </dgm:t>
    </dgm:pt>
    <dgm:pt modelId="{7F115EDF-BDDE-4412-A898-1FCC2AC1F36E}" type="sibTrans" cxnId="{5B3A90F8-81E0-4328-9B22-CEAF934127B3}">
      <dgm:prSet/>
      <dgm:spPr/>
      <dgm:t>
        <a:bodyPr/>
        <a:lstStyle/>
        <a:p>
          <a:endParaRPr lang="en-US"/>
        </a:p>
      </dgm:t>
    </dgm:pt>
    <dgm:pt modelId="{AC93E526-67C0-49A7-A683-F90E118E35CA}">
      <dgm:prSet phldrT="[Text]"/>
      <dgm:spPr/>
      <dgm:t>
        <a:bodyPr/>
        <a:lstStyle/>
        <a:p>
          <a:r>
            <a:rPr lang="en-US" dirty="0"/>
            <a:t> </a:t>
          </a:r>
        </a:p>
      </dgm:t>
    </dgm:pt>
    <dgm:pt modelId="{1F883FF8-559B-4153-B264-29D6F8711CB6}" type="parTrans" cxnId="{A4EF3633-B2A7-4374-BFA4-9F010FD88BC0}">
      <dgm:prSet/>
      <dgm:spPr/>
      <dgm:t>
        <a:bodyPr/>
        <a:lstStyle/>
        <a:p>
          <a:endParaRPr lang="en-US"/>
        </a:p>
      </dgm:t>
    </dgm:pt>
    <dgm:pt modelId="{2E64FA88-2ADC-431D-B0F5-F7BB8CA9B8A6}" type="sibTrans" cxnId="{A4EF3633-B2A7-4374-BFA4-9F010FD88BC0}">
      <dgm:prSet/>
      <dgm:spPr/>
      <dgm:t>
        <a:bodyPr/>
        <a:lstStyle/>
        <a:p>
          <a:endParaRPr lang="en-US"/>
        </a:p>
      </dgm:t>
    </dgm:pt>
    <dgm:pt modelId="{5274D006-B8C7-4493-89A7-9C894572BF40}">
      <dgm:prSet phldrT="[Text]"/>
      <dgm:spPr/>
      <dgm:t>
        <a:bodyPr/>
        <a:lstStyle/>
        <a:p>
          <a:r>
            <a:rPr lang="en-US" dirty="0"/>
            <a:t> </a:t>
          </a:r>
        </a:p>
      </dgm:t>
    </dgm:pt>
    <dgm:pt modelId="{6D8EE684-2FD7-46C6-9ECB-B8836848E108}" type="parTrans" cxnId="{E5AC94BD-8022-4C4F-863D-F153CD559843}">
      <dgm:prSet/>
      <dgm:spPr/>
      <dgm:t>
        <a:bodyPr/>
        <a:lstStyle/>
        <a:p>
          <a:endParaRPr lang="en-US"/>
        </a:p>
      </dgm:t>
    </dgm:pt>
    <dgm:pt modelId="{BA900B43-9B7B-4B52-9B94-139688B6AC50}" type="sibTrans" cxnId="{E5AC94BD-8022-4C4F-863D-F153CD559843}">
      <dgm:prSet/>
      <dgm:spPr/>
      <dgm:t>
        <a:bodyPr/>
        <a:lstStyle/>
        <a:p>
          <a:endParaRPr lang="en-US"/>
        </a:p>
      </dgm:t>
    </dgm:pt>
    <dgm:pt modelId="{5E394661-7654-42F2-92AF-5079C9664E8E}">
      <dgm:prSet/>
      <dgm:spPr/>
      <dgm:t>
        <a:bodyPr/>
        <a:lstStyle/>
        <a:p>
          <a:endParaRPr lang="en-US" dirty="0"/>
        </a:p>
      </dgm:t>
    </dgm:pt>
    <dgm:pt modelId="{84F93831-4277-47A4-843E-822E8B0DC15B}" type="parTrans" cxnId="{CDC2EEE9-E458-43F5-BEB1-F8C769759B29}">
      <dgm:prSet/>
      <dgm:spPr/>
      <dgm:t>
        <a:bodyPr/>
        <a:lstStyle/>
        <a:p>
          <a:endParaRPr lang="en-US"/>
        </a:p>
      </dgm:t>
    </dgm:pt>
    <dgm:pt modelId="{9F9BBD19-7326-4421-B7F6-65AE4693B49C}" type="sibTrans" cxnId="{CDC2EEE9-E458-43F5-BEB1-F8C769759B29}">
      <dgm:prSet/>
      <dgm:spPr/>
      <dgm:t>
        <a:bodyPr/>
        <a:lstStyle/>
        <a:p>
          <a:endParaRPr lang="en-US"/>
        </a:p>
      </dgm:t>
    </dgm:pt>
    <dgm:pt modelId="{4CB31353-1538-4F91-BC42-890E26EE39FD}" type="pres">
      <dgm:prSet presAssocID="{78973D56-4D2D-4FEA-A926-64B6D4DD8E03}" presName="Name0" presStyleCnt="0">
        <dgm:presLayoutVars>
          <dgm:dir/>
          <dgm:animLvl val="lvl"/>
          <dgm:resizeHandles val="exact"/>
        </dgm:presLayoutVars>
      </dgm:prSet>
      <dgm:spPr/>
    </dgm:pt>
    <dgm:pt modelId="{4CF0F905-D074-4561-A7BA-E68190EC648F}" type="pres">
      <dgm:prSet presAssocID="{04860452-49DC-478A-A3D8-C2B4B13F6BAA}" presName="Name8" presStyleCnt="0"/>
      <dgm:spPr/>
    </dgm:pt>
    <dgm:pt modelId="{A03831CE-2444-428F-8EF8-A1D97912F860}" type="pres">
      <dgm:prSet presAssocID="{04860452-49DC-478A-A3D8-C2B4B13F6BAA}" presName="level" presStyleLbl="node1" presStyleIdx="0" presStyleCnt="4">
        <dgm:presLayoutVars>
          <dgm:chMax val="1"/>
          <dgm:bulletEnabled val="1"/>
        </dgm:presLayoutVars>
      </dgm:prSet>
      <dgm:spPr/>
      <dgm:t>
        <a:bodyPr/>
        <a:lstStyle/>
        <a:p>
          <a:endParaRPr lang="en-US"/>
        </a:p>
      </dgm:t>
    </dgm:pt>
    <dgm:pt modelId="{9CDC4404-5FF2-4670-B5DB-15C2649D2F39}" type="pres">
      <dgm:prSet presAssocID="{04860452-49DC-478A-A3D8-C2B4B13F6BAA}" presName="levelTx" presStyleLbl="revTx" presStyleIdx="0" presStyleCnt="0">
        <dgm:presLayoutVars>
          <dgm:chMax val="1"/>
          <dgm:bulletEnabled val="1"/>
        </dgm:presLayoutVars>
      </dgm:prSet>
      <dgm:spPr/>
      <dgm:t>
        <a:bodyPr/>
        <a:lstStyle/>
        <a:p>
          <a:endParaRPr lang="en-US"/>
        </a:p>
      </dgm:t>
    </dgm:pt>
    <dgm:pt modelId="{3ECAE9E2-D037-42F4-BB9F-F97942AC2930}" type="pres">
      <dgm:prSet presAssocID="{5E394661-7654-42F2-92AF-5079C9664E8E}" presName="Name8" presStyleCnt="0"/>
      <dgm:spPr/>
    </dgm:pt>
    <dgm:pt modelId="{68E846C9-E20A-445E-96DC-BEE4E03F5428}" type="pres">
      <dgm:prSet presAssocID="{5E394661-7654-42F2-92AF-5079C9664E8E}" presName="level" presStyleLbl="node1" presStyleIdx="1" presStyleCnt="4">
        <dgm:presLayoutVars>
          <dgm:chMax val="1"/>
          <dgm:bulletEnabled val="1"/>
        </dgm:presLayoutVars>
      </dgm:prSet>
      <dgm:spPr/>
      <dgm:t>
        <a:bodyPr/>
        <a:lstStyle/>
        <a:p>
          <a:endParaRPr lang="en-US"/>
        </a:p>
      </dgm:t>
    </dgm:pt>
    <dgm:pt modelId="{4A0BBD14-EC96-4556-875E-D3C107A93293}" type="pres">
      <dgm:prSet presAssocID="{5E394661-7654-42F2-92AF-5079C9664E8E}" presName="levelTx" presStyleLbl="revTx" presStyleIdx="0" presStyleCnt="0">
        <dgm:presLayoutVars>
          <dgm:chMax val="1"/>
          <dgm:bulletEnabled val="1"/>
        </dgm:presLayoutVars>
      </dgm:prSet>
      <dgm:spPr/>
      <dgm:t>
        <a:bodyPr/>
        <a:lstStyle/>
        <a:p>
          <a:endParaRPr lang="en-US"/>
        </a:p>
      </dgm:t>
    </dgm:pt>
    <dgm:pt modelId="{AD6D9DA8-1CDA-4DCC-86EF-3F4D94837708}" type="pres">
      <dgm:prSet presAssocID="{AC93E526-67C0-49A7-A683-F90E118E35CA}" presName="Name8" presStyleCnt="0"/>
      <dgm:spPr/>
    </dgm:pt>
    <dgm:pt modelId="{B5E6E061-0442-43BA-8815-785190C6CFAD}" type="pres">
      <dgm:prSet presAssocID="{AC93E526-67C0-49A7-A683-F90E118E35CA}" presName="level" presStyleLbl="node1" presStyleIdx="2" presStyleCnt="4">
        <dgm:presLayoutVars>
          <dgm:chMax val="1"/>
          <dgm:bulletEnabled val="1"/>
        </dgm:presLayoutVars>
      </dgm:prSet>
      <dgm:spPr/>
      <dgm:t>
        <a:bodyPr/>
        <a:lstStyle/>
        <a:p>
          <a:endParaRPr lang="en-US"/>
        </a:p>
      </dgm:t>
    </dgm:pt>
    <dgm:pt modelId="{148CBA9A-01C7-467C-9398-8BFEE680347B}" type="pres">
      <dgm:prSet presAssocID="{AC93E526-67C0-49A7-A683-F90E118E35CA}" presName="levelTx" presStyleLbl="revTx" presStyleIdx="0" presStyleCnt="0">
        <dgm:presLayoutVars>
          <dgm:chMax val="1"/>
          <dgm:bulletEnabled val="1"/>
        </dgm:presLayoutVars>
      </dgm:prSet>
      <dgm:spPr/>
      <dgm:t>
        <a:bodyPr/>
        <a:lstStyle/>
        <a:p>
          <a:endParaRPr lang="en-US"/>
        </a:p>
      </dgm:t>
    </dgm:pt>
    <dgm:pt modelId="{0BDC66AC-6C23-4F83-A1BF-A9A902888A6F}" type="pres">
      <dgm:prSet presAssocID="{5274D006-B8C7-4493-89A7-9C894572BF40}" presName="Name8" presStyleCnt="0"/>
      <dgm:spPr/>
    </dgm:pt>
    <dgm:pt modelId="{155A8827-C51E-4610-8687-9FB71632F1DD}" type="pres">
      <dgm:prSet presAssocID="{5274D006-B8C7-4493-89A7-9C894572BF40}" presName="level" presStyleLbl="node1" presStyleIdx="3" presStyleCnt="4" custLinFactNeighborY="96">
        <dgm:presLayoutVars>
          <dgm:chMax val="1"/>
          <dgm:bulletEnabled val="1"/>
        </dgm:presLayoutVars>
      </dgm:prSet>
      <dgm:spPr/>
      <dgm:t>
        <a:bodyPr/>
        <a:lstStyle/>
        <a:p>
          <a:endParaRPr lang="en-US"/>
        </a:p>
      </dgm:t>
    </dgm:pt>
    <dgm:pt modelId="{66F22ACA-A7F0-48B5-BED9-DC046E5C3924}" type="pres">
      <dgm:prSet presAssocID="{5274D006-B8C7-4493-89A7-9C894572BF40}" presName="levelTx" presStyleLbl="revTx" presStyleIdx="0" presStyleCnt="0">
        <dgm:presLayoutVars>
          <dgm:chMax val="1"/>
          <dgm:bulletEnabled val="1"/>
        </dgm:presLayoutVars>
      </dgm:prSet>
      <dgm:spPr/>
      <dgm:t>
        <a:bodyPr/>
        <a:lstStyle/>
        <a:p>
          <a:endParaRPr lang="en-US"/>
        </a:p>
      </dgm:t>
    </dgm:pt>
  </dgm:ptLst>
  <dgm:cxnLst>
    <dgm:cxn modelId="{2DAF6C32-A04D-4508-9889-66D3A10AB588}" type="presOf" srcId="{5274D006-B8C7-4493-89A7-9C894572BF40}" destId="{155A8827-C51E-4610-8687-9FB71632F1DD}" srcOrd="0" destOrd="0" presId="urn:microsoft.com/office/officeart/2005/8/layout/pyramid1"/>
    <dgm:cxn modelId="{C3BCA643-2B57-488F-AC07-7E5D2E298DA8}" type="presOf" srcId="{5274D006-B8C7-4493-89A7-9C894572BF40}" destId="{66F22ACA-A7F0-48B5-BED9-DC046E5C3924}" srcOrd="1" destOrd="0" presId="urn:microsoft.com/office/officeart/2005/8/layout/pyramid1"/>
    <dgm:cxn modelId="{7D486A99-1756-4F1D-9C7B-703F71E96E28}" type="presOf" srcId="{AC93E526-67C0-49A7-A683-F90E118E35CA}" destId="{148CBA9A-01C7-467C-9398-8BFEE680347B}" srcOrd="1" destOrd="0" presId="urn:microsoft.com/office/officeart/2005/8/layout/pyramid1"/>
    <dgm:cxn modelId="{2D74414A-4B48-4CCA-BB02-0C9E16CA463C}" type="presOf" srcId="{5E394661-7654-42F2-92AF-5079C9664E8E}" destId="{68E846C9-E20A-445E-96DC-BEE4E03F5428}" srcOrd="0" destOrd="0" presId="urn:microsoft.com/office/officeart/2005/8/layout/pyramid1"/>
    <dgm:cxn modelId="{58A8DA85-BB2F-4333-8B58-4B9FA63D69CC}" type="presOf" srcId="{78973D56-4D2D-4FEA-A926-64B6D4DD8E03}" destId="{4CB31353-1538-4F91-BC42-890E26EE39FD}" srcOrd="0" destOrd="0" presId="urn:microsoft.com/office/officeart/2005/8/layout/pyramid1"/>
    <dgm:cxn modelId="{36E887AA-F965-4641-9E59-3AD18456F549}" type="presOf" srcId="{04860452-49DC-478A-A3D8-C2B4B13F6BAA}" destId="{A03831CE-2444-428F-8EF8-A1D97912F860}" srcOrd="0" destOrd="0" presId="urn:microsoft.com/office/officeart/2005/8/layout/pyramid1"/>
    <dgm:cxn modelId="{CDC2EEE9-E458-43F5-BEB1-F8C769759B29}" srcId="{78973D56-4D2D-4FEA-A926-64B6D4DD8E03}" destId="{5E394661-7654-42F2-92AF-5079C9664E8E}" srcOrd="1" destOrd="0" parTransId="{84F93831-4277-47A4-843E-822E8B0DC15B}" sibTransId="{9F9BBD19-7326-4421-B7F6-65AE4693B49C}"/>
    <dgm:cxn modelId="{A4EF3633-B2A7-4374-BFA4-9F010FD88BC0}" srcId="{78973D56-4D2D-4FEA-A926-64B6D4DD8E03}" destId="{AC93E526-67C0-49A7-A683-F90E118E35CA}" srcOrd="2" destOrd="0" parTransId="{1F883FF8-559B-4153-B264-29D6F8711CB6}" sibTransId="{2E64FA88-2ADC-431D-B0F5-F7BB8CA9B8A6}"/>
    <dgm:cxn modelId="{5B3A90F8-81E0-4328-9B22-CEAF934127B3}" srcId="{78973D56-4D2D-4FEA-A926-64B6D4DD8E03}" destId="{04860452-49DC-478A-A3D8-C2B4B13F6BAA}" srcOrd="0" destOrd="0" parTransId="{6FEA5A86-2363-4806-A888-E82DA15411F1}" sibTransId="{7F115EDF-BDDE-4412-A898-1FCC2AC1F36E}"/>
    <dgm:cxn modelId="{54EBD38E-BB8E-4235-85A7-7F03368DCD4A}" type="presOf" srcId="{AC93E526-67C0-49A7-A683-F90E118E35CA}" destId="{B5E6E061-0442-43BA-8815-785190C6CFAD}" srcOrd="0" destOrd="0" presId="urn:microsoft.com/office/officeart/2005/8/layout/pyramid1"/>
    <dgm:cxn modelId="{21DB61DC-19C9-40B4-9CC5-051731C4B070}" type="presOf" srcId="{5E394661-7654-42F2-92AF-5079C9664E8E}" destId="{4A0BBD14-EC96-4556-875E-D3C107A93293}" srcOrd="1" destOrd="0" presId="urn:microsoft.com/office/officeart/2005/8/layout/pyramid1"/>
    <dgm:cxn modelId="{6F29E714-F167-44A0-B0E3-BB4E15CA7026}" type="presOf" srcId="{04860452-49DC-478A-A3D8-C2B4B13F6BAA}" destId="{9CDC4404-5FF2-4670-B5DB-15C2649D2F39}" srcOrd="1" destOrd="0" presId="urn:microsoft.com/office/officeart/2005/8/layout/pyramid1"/>
    <dgm:cxn modelId="{E5AC94BD-8022-4C4F-863D-F153CD559843}" srcId="{78973D56-4D2D-4FEA-A926-64B6D4DD8E03}" destId="{5274D006-B8C7-4493-89A7-9C894572BF40}" srcOrd="3" destOrd="0" parTransId="{6D8EE684-2FD7-46C6-9ECB-B8836848E108}" sibTransId="{BA900B43-9B7B-4B52-9B94-139688B6AC50}"/>
    <dgm:cxn modelId="{D07D3461-E048-456A-8848-D80C9FDAAFFD}" type="presParOf" srcId="{4CB31353-1538-4F91-BC42-890E26EE39FD}" destId="{4CF0F905-D074-4561-A7BA-E68190EC648F}" srcOrd="0" destOrd="0" presId="urn:microsoft.com/office/officeart/2005/8/layout/pyramid1"/>
    <dgm:cxn modelId="{95D19548-4A9D-417B-83C3-D438F15C04F7}" type="presParOf" srcId="{4CF0F905-D074-4561-A7BA-E68190EC648F}" destId="{A03831CE-2444-428F-8EF8-A1D97912F860}" srcOrd="0" destOrd="0" presId="urn:microsoft.com/office/officeart/2005/8/layout/pyramid1"/>
    <dgm:cxn modelId="{5068DE93-7C4C-48E9-8436-F950724B0ECB}" type="presParOf" srcId="{4CF0F905-D074-4561-A7BA-E68190EC648F}" destId="{9CDC4404-5FF2-4670-B5DB-15C2649D2F39}" srcOrd="1" destOrd="0" presId="urn:microsoft.com/office/officeart/2005/8/layout/pyramid1"/>
    <dgm:cxn modelId="{57D20A51-1962-47EE-A432-3CA32082DE33}" type="presParOf" srcId="{4CB31353-1538-4F91-BC42-890E26EE39FD}" destId="{3ECAE9E2-D037-42F4-BB9F-F97942AC2930}" srcOrd="1" destOrd="0" presId="urn:microsoft.com/office/officeart/2005/8/layout/pyramid1"/>
    <dgm:cxn modelId="{C6266800-5395-4235-8D2F-A9C4321B3078}" type="presParOf" srcId="{3ECAE9E2-D037-42F4-BB9F-F97942AC2930}" destId="{68E846C9-E20A-445E-96DC-BEE4E03F5428}" srcOrd="0" destOrd="0" presId="urn:microsoft.com/office/officeart/2005/8/layout/pyramid1"/>
    <dgm:cxn modelId="{93CD829C-ABB3-4D77-A92B-140C2E106D25}" type="presParOf" srcId="{3ECAE9E2-D037-42F4-BB9F-F97942AC2930}" destId="{4A0BBD14-EC96-4556-875E-D3C107A93293}" srcOrd="1" destOrd="0" presId="urn:microsoft.com/office/officeart/2005/8/layout/pyramid1"/>
    <dgm:cxn modelId="{A169C3ED-6D39-4CE1-84FA-F8A42AC06D59}" type="presParOf" srcId="{4CB31353-1538-4F91-BC42-890E26EE39FD}" destId="{AD6D9DA8-1CDA-4DCC-86EF-3F4D94837708}" srcOrd="2" destOrd="0" presId="urn:microsoft.com/office/officeart/2005/8/layout/pyramid1"/>
    <dgm:cxn modelId="{6121F33C-278A-49D6-83AE-348277C39055}" type="presParOf" srcId="{AD6D9DA8-1CDA-4DCC-86EF-3F4D94837708}" destId="{B5E6E061-0442-43BA-8815-785190C6CFAD}" srcOrd="0" destOrd="0" presId="urn:microsoft.com/office/officeart/2005/8/layout/pyramid1"/>
    <dgm:cxn modelId="{C884A4E5-323C-4DDD-844A-B2B742AB57E1}" type="presParOf" srcId="{AD6D9DA8-1CDA-4DCC-86EF-3F4D94837708}" destId="{148CBA9A-01C7-467C-9398-8BFEE680347B}" srcOrd="1" destOrd="0" presId="urn:microsoft.com/office/officeart/2005/8/layout/pyramid1"/>
    <dgm:cxn modelId="{FB62CCF4-AFAF-4F2E-B96E-7898977ACC15}" type="presParOf" srcId="{4CB31353-1538-4F91-BC42-890E26EE39FD}" destId="{0BDC66AC-6C23-4F83-A1BF-A9A902888A6F}" srcOrd="3" destOrd="0" presId="urn:microsoft.com/office/officeart/2005/8/layout/pyramid1"/>
    <dgm:cxn modelId="{B72D94D7-6B6B-44BB-B177-D47E5A24CB08}" type="presParOf" srcId="{0BDC66AC-6C23-4F83-A1BF-A9A902888A6F}" destId="{155A8827-C51E-4610-8687-9FB71632F1DD}" srcOrd="0" destOrd="0" presId="urn:microsoft.com/office/officeart/2005/8/layout/pyramid1"/>
    <dgm:cxn modelId="{38EED066-FC75-4908-9958-CE20A40264D7}" type="presParOf" srcId="{0BDC66AC-6C23-4F83-A1BF-A9A902888A6F}" destId="{66F22ACA-A7F0-48B5-BED9-DC046E5C3924}"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973D56-4D2D-4FEA-A926-64B6D4DD8E03}" type="doc">
      <dgm:prSet loTypeId="urn:microsoft.com/office/officeart/2005/8/layout/pyramid1" loCatId="pyramid" qsTypeId="urn:microsoft.com/office/officeart/2005/8/quickstyle/simple1" qsCatId="simple" csTypeId="urn:microsoft.com/office/officeart/2005/8/colors/accent0_1" csCatId="mainScheme" phldr="1"/>
      <dgm:spPr/>
    </dgm:pt>
    <dgm:pt modelId="{04860452-49DC-478A-A3D8-C2B4B13F6BAA}">
      <dgm:prSet phldrT="[Text]"/>
      <dgm:spPr/>
      <dgm:t>
        <a:bodyPr/>
        <a:lstStyle/>
        <a:p>
          <a:r>
            <a:rPr lang="en-US" dirty="0"/>
            <a:t> </a:t>
          </a:r>
        </a:p>
      </dgm:t>
    </dgm:pt>
    <dgm:pt modelId="{6FEA5A86-2363-4806-A888-E82DA15411F1}" type="parTrans" cxnId="{5B3A90F8-81E0-4328-9B22-CEAF934127B3}">
      <dgm:prSet/>
      <dgm:spPr/>
      <dgm:t>
        <a:bodyPr/>
        <a:lstStyle/>
        <a:p>
          <a:endParaRPr lang="en-US"/>
        </a:p>
      </dgm:t>
    </dgm:pt>
    <dgm:pt modelId="{7F115EDF-BDDE-4412-A898-1FCC2AC1F36E}" type="sibTrans" cxnId="{5B3A90F8-81E0-4328-9B22-CEAF934127B3}">
      <dgm:prSet/>
      <dgm:spPr/>
      <dgm:t>
        <a:bodyPr/>
        <a:lstStyle/>
        <a:p>
          <a:endParaRPr lang="en-US"/>
        </a:p>
      </dgm:t>
    </dgm:pt>
    <dgm:pt modelId="{AC93E526-67C0-49A7-A683-F90E118E35CA}">
      <dgm:prSet phldrT="[Text]"/>
      <dgm:spPr/>
      <dgm:t>
        <a:bodyPr/>
        <a:lstStyle/>
        <a:p>
          <a:r>
            <a:rPr lang="en-US" dirty="0"/>
            <a:t> </a:t>
          </a:r>
        </a:p>
      </dgm:t>
    </dgm:pt>
    <dgm:pt modelId="{1F883FF8-559B-4153-B264-29D6F8711CB6}" type="parTrans" cxnId="{A4EF3633-B2A7-4374-BFA4-9F010FD88BC0}">
      <dgm:prSet/>
      <dgm:spPr/>
      <dgm:t>
        <a:bodyPr/>
        <a:lstStyle/>
        <a:p>
          <a:endParaRPr lang="en-US"/>
        </a:p>
      </dgm:t>
    </dgm:pt>
    <dgm:pt modelId="{2E64FA88-2ADC-431D-B0F5-F7BB8CA9B8A6}" type="sibTrans" cxnId="{A4EF3633-B2A7-4374-BFA4-9F010FD88BC0}">
      <dgm:prSet/>
      <dgm:spPr/>
      <dgm:t>
        <a:bodyPr/>
        <a:lstStyle/>
        <a:p>
          <a:endParaRPr lang="en-US"/>
        </a:p>
      </dgm:t>
    </dgm:pt>
    <dgm:pt modelId="{5274D006-B8C7-4493-89A7-9C894572BF40}">
      <dgm:prSet phldrT="[Text]"/>
      <dgm:spPr/>
      <dgm:t>
        <a:bodyPr/>
        <a:lstStyle/>
        <a:p>
          <a:r>
            <a:rPr lang="en-US" dirty="0"/>
            <a:t> </a:t>
          </a:r>
        </a:p>
      </dgm:t>
    </dgm:pt>
    <dgm:pt modelId="{6D8EE684-2FD7-46C6-9ECB-B8836848E108}" type="parTrans" cxnId="{E5AC94BD-8022-4C4F-863D-F153CD559843}">
      <dgm:prSet/>
      <dgm:spPr/>
      <dgm:t>
        <a:bodyPr/>
        <a:lstStyle/>
        <a:p>
          <a:endParaRPr lang="en-US"/>
        </a:p>
      </dgm:t>
    </dgm:pt>
    <dgm:pt modelId="{BA900B43-9B7B-4B52-9B94-139688B6AC50}" type="sibTrans" cxnId="{E5AC94BD-8022-4C4F-863D-F153CD559843}">
      <dgm:prSet/>
      <dgm:spPr/>
      <dgm:t>
        <a:bodyPr/>
        <a:lstStyle/>
        <a:p>
          <a:endParaRPr lang="en-US"/>
        </a:p>
      </dgm:t>
    </dgm:pt>
    <dgm:pt modelId="{5E394661-7654-42F2-92AF-5079C9664E8E}">
      <dgm:prSet/>
      <dgm:spPr/>
      <dgm:t>
        <a:bodyPr/>
        <a:lstStyle/>
        <a:p>
          <a:endParaRPr lang="en-US" dirty="0"/>
        </a:p>
      </dgm:t>
    </dgm:pt>
    <dgm:pt modelId="{84F93831-4277-47A4-843E-822E8B0DC15B}" type="parTrans" cxnId="{CDC2EEE9-E458-43F5-BEB1-F8C769759B29}">
      <dgm:prSet/>
      <dgm:spPr/>
      <dgm:t>
        <a:bodyPr/>
        <a:lstStyle/>
        <a:p>
          <a:endParaRPr lang="en-US"/>
        </a:p>
      </dgm:t>
    </dgm:pt>
    <dgm:pt modelId="{9F9BBD19-7326-4421-B7F6-65AE4693B49C}" type="sibTrans" cxnId="{CDC2EEE9-E458-43F5-BEB1-F8C769759B29}">
      <dgm:prSet/>
      <dgm:spPr/>
      <dgm:t>
        <a:bodyPr/>
        <a:lstStyle/>
        <a:p>
          <a:endParaRPr lang="en-US"/>
        </a:p>
      </dgm:t>
    </dgm:pt>
    <dgm:pt modelId="{4CB31353-1538-4F91-BC42-890E26EE39FD}" type="pres">
      <dgm:prSet presAssocID="{78973D56-4D2D-4FEA-A926-64B6D4DD8E03}" presName="Name0" presStyleCnt="0">
        <dgm:presLayoutVars>
          <dgm:dir/>
          <dgm:animLvl val="lvl"/>
          <dgm:resizeHandles val="exact"/>
        </dgm:presLayoutVars>
      </dgm:prSet>
      <dgm:spPr/>
    </dgm:pt>
    <dgm:pt modelId="{4CF0F905-D074-4561-A7BA-E68190EC648F}" type="pres">
      <dgm:prSet presAssocID="{04860452-49DC-478A-A3D8-C2B4B13F6BAA}" presName="Name8" presStyleCnt="0"/>
      <dgm:spPr/>
    </dgm:pt>
    <dgm:pt modelId="{A03831CE-2444-428F-8EF8-A1D97912F860}" type="pres">
      <dgm:prSet presAssocID="{04860452-49DC-478A-A3D8-C2B4B13F6BAA}" presName="level" presStyleLbl="node1" presStyleIdx="0" presStyleCnt="4">
        <dgm:presLayoutVars>
          <dgm:chMax val="1"/>
          <dgm:bulletEnabled val="1"/>
        </dgm:presLayoutVars>
      </dgm:prSet>
      <dgm:spPr/>
      <dgm:t>
        <a:bodyPr/>
        <a:lstStyle/>
        <a:p>
          <a:endParaRPr lang="en-US"/>
        </a:p>
      </dgm:t>
    </dgm:pt>
    <dgm:pt modelId="{9CDC4404-5FF2-4670-B5DB-15C2649D2F39}" type="pres">
      <dgm:prSet presAssocID="{04860452-49DC-478A-A3D8-C2B4B13F6BAA}" presName="levelTx" presStyleLbl="revTx" presStyleIdx="0" presStyleCnt="0">
        <dgm:presLayoutVars>
          <dgm:chMax val="1"/>
          <dgm:bulletEnabled val="1"/>
        </dgm:presLayoutVars>
      </dgm:prSet>
      <dgm:spPr/>
      <dgm:t>
        <a:bodyPr/>
        <a:lstStyle/>
        <a:p>
          <a:endParaRPr lang="en-US"/>
        </a:p>
      </dgm:t>
    </dgm:pt>
    <dgm:pt modelId="{3ECAE9E2-D037-42F4-BB9F-F97942AC2930}" type="pres">
      <dgm:prSet presAssocID="{5E394661-7654-42F2-92AF-5079C9664E8E}" presName="Name8" presStyleCnt="0"/>
      <dgm:spPr/>
    </dgm:pt>
    <dgm:pt modelId="{68E846C9-E20A-445E-96DC-BEE4E03F5428}" type="pres">
      <dgm:prSet presAssocID="{5E394661-7654-42F2-92AF-5079C9664E8E}" presName="level" presStyleLbl="node1" presStyleIdx="1" presStyleCnt="4">
        <dgm:presLayoutVars>
          <dgm:chMax val="1"/>
          <dgm:bulletEnabled val="1"/>
        </dgm:presLayoutVars>
      </dgm:prSet>
      <dgm:spPr/>
      <dgm:t>
        <a:bodyPr/>
        <a:lstStyle/>
        <a:p>
          <a:endParaRPr lang="en-US"/>
        </a:p>
      </dgm:t>
    </dgm:pt>
    <dgm:pt modelId="{4A0BBD14-EC96-4556-875E-D3C107A93293}" type="pres">
      <dgm:prSet presAssocID="{5E394661-7654-42F2-92AF-5079C9664E8E}" presName="levelTx" presStyleLbl="revTx" presStyleIdx="0" presStyleCnt="0">
        <dgm:presLayoutVars>
          <dgm:chMax val="1"/>
          <dgm:bulletEnabled val="1"/>
        </dgm:presLayoutVars>
      </dgm:prSet>
      <dgm:spPr/>
      <dgm:t>
        <a:bodyPr/>
        <a:lstStyle/>
        <a:p>
          <a:endParaRPr lang="en-US"/>
        </a:p>
      </dgm:t>
    </dgm:pt>
    <dgm:pt modelId="{AD6D9DA8-1CDA-4DCC-86EF-3F4D94837708}" type="pres">
      <dgm:prSet presAssocID="{AC93E526-67C0-49A7-A683-F90E118E35CA}" presName="Name8" presStyleCnt="0"/>
      <dgm:spPr/>
    </dgm:pt>
    <dgm:pt modelId="{B5E6E061-0442-43BA-8815-785190C6CFAD}" type="pres">
      <dgm:prSet presAssocID="{AC93E526-67C0-49A7-A683-F90E118E35CA}" presName="level" presStyleLbl="node1" presStyleIdx="2" presStyleCnt="4">
        <dgm:presLayoutVars>
          <dgm:chMax val="1"/>
          <dgm:bulletEnabled val="1"/>
        </dgm:presLayoutVars>
      </dgm:prSet>
      <dgm:spPr/>
      <dgm:t>
        <a:bodyPr/>
        <a:lstStyle/>
        <a:p>
          <a:endParaRPr lang="en-US"/>
        </a:p>
      </dgm:t>
    </dgm:pt>
    <dgm:pt modelId="{148CBA9A-01C7-467C-9398-8BFEE680347B}" type="pres">
      <dgm:prSet presAssocID="{AC93E526-67C0-49A7-A683-F90E118E35CA}" presName="levelTx" presStyleLbl="revTx" presStyleIdx="0" presStyleCnt="0">
        <dgm:presLayoutVars>
          <dgm:chMax val="1"/>
          <dgm:bulletEnabled val="1"/>
        </dgm:presLayoutVars>
      </dgm:prSet>
      <dgm:spPr/>
      <dgm:t>
        <a:bodyPr/>
        <a:lstStyle/>
        <a:p>
          <a:endParaRPr lang="en-US"/>
        </a:p>
      </dgm:t>
    </dgm:pt>
    <dgm:pt modelId="{0BDC66AC-6C23-4F83-A1BF-A9A902888A6F}" type="pres">
      <dgm:prSet presAssocID="{5274D006-B8C7-4493-89A7-9C894572BF40}" presName="Name8" presStyleCnt="0"/>
      <dgm:spPr/>
    </dgm:pt>
    <dgm:pt modelId="{155A8827-C51E-4610-8687-9FB71632F1DD}" type="pres">
      <dgm:prSet presAssocID="{5274D006-B8C7-4493-89A7-9C894572BF40}" presName="level" presStyleLbl="node1" presStyleIdx="3" presStyleCnt="4" custLinFactNeighborY="96">
        <dgm:presLayoutVars>
          <dgm:chMax val="1"/>
          <dgm:bulletEnabled val="1"/>
        </dgm:presLayoutVars>
      </dgm:prSet>
      <dgm:spPr/>
      <dgm:t>
        <a:bodyPr/>
        <a:lstStyle/>
        <a:p>
          <a:endParaRPr lang="en-US"/>
        </a:p>
      </dgm:t>
    </dgm:pt>
    <dgm:pt modelId="{66F22ACA-A7F0-48B5-BED9-DC046E5C3924}" type="pres">
      <dgm:prSet presAssocID="{5274D006-B8C7-4493-89A7-9C894572BF40}" presName="levelTx" presStyleLbl="revTx" presStyleIdx="0" presStyleCnt="0">
        <dgm:presLayoutVars>
          <dgm:chMax val="1"/>
          <dgm:bulletEnabled val="1"/>
        </dgm:presLayoutVars>
      </dgm:prSet>
      <dgm:spPr/>
      <dgm:t>
        <a:bodyPr/>
        <a:lstStyle/>
        <a:p>
          <a:endParaRPr lang="en-US"/>
        </a:p>
      </dgm:t>
    </dgm:pt>
  </dgm:ptLst>
  <dgm:cxnLst>
    <dgm:cxn modelId="{678B4E50-3B42-4C25-9EB5-9987C4EF4641}" type="presOf" srcId="{78973D56-4D2D-4FEA-A926-64B6D4DD8E03}" destId="{4CB31353-1538-4F91-BC42-890E26EE39FD}" srcOrd="0" destOrd="0" presId="urn:microsoft.com/office/officeart/2005/8/layout/pyramid1"/>
    <dgm:cxn modelId="{07C47EA9-E73E-46C4-9E39-2A11CE18DC61}" type="presOf" srcId="{5274D006-B8C7-4493-89A7-9C894572BF40}" destId="{66F22ACA-A7F0-48B5-BED9-DC046E5C3924}" srcOrd="1" destOrd="0" presId="urn:microsoft.com/office/officeart/2005/8/layout/pyramid1"/>
    <dgm:cxn modelId="{3973EC81-7589-472B-973E-7C33FABD9ED2}" type="presOf" srcId="{5274D006-B8C7-4493-89A7-9C894572BF40}" destId="{155A8827-C51E-4610-8687-9FB71632F1DD}" srcOrd="0" destOrd="0" presId="urn:microsoft.com/office/officeart/2005/8/layout/pyramid1"/>
    <dgm:cxn modelId="{81721B4C-A690-42DE-B864-25FE0BCDBB4C}" type="presOf" srcId="{04860452-49DC-478A-A3D8-C2B4B13F6BAA}" destId="{A03831CE-2444-428F-8EF8-A1D97912F860}" srcOrd="0" destOrd="0" presId="urn:microsoft.com/office/officeart/2005/8/layout/pyramid1"/>
    <dgm:cxn modelId="{3DA7C78B-BBE9-41B7-A8DE-DAD78C130600}" type="presOf" srcId="{AC93E526-67C0-49A7-A683-F90E118E35CA}" destId="{148CBA9A-01C7-467C-9398-8BFEE680347B}" srcOrd="1" destOrd="0" presId="urn:microsoft.com/office/officeart/2005/8/layout/pyramid1"/>
    <dgm:cxn modelId="{78C28095-3189-46ED-83DC-30F81EE75DB5}" type="presOf" srcId="{AC93E526-67C0-49A7-A683-F90E118E35CA}" destId="{B5E6E061-0442-43BA-8815-785190C6CFAD}" srcOrd="0" destOrd="0" presId="urn:microsoft.com/office/officeart/2005/8/layout/pyramid1"/>
    <dgm:cxn modelId="{CDC2EEE9-E458-43F5-BEB1-F8C769759B29}" srcId="{78973D56-4D2D-4FEA-A926-64B6D4DD8E03}" destId="{5E394661-7654-42F2-92AF-5079C9664E8E}" srcOrd="1" destOrd="0" parTransId="{84F93831-4277-47A4-843E-822E8B0DC15B}" sibTransId="{9F9BBD19-7326-4421-B7F6-65AE4693B49C}"/>
    <dgm:cxn modelId="{5BCAFCB3-CCD9-4F49-AB23-167D1741F68D}" type="presOf" srcId="{04860452-49DC-478A-A3D8-C2B4B13F6BAA}" destId="{9CDC4404-5FF2-4670-B5DB-15C2649D2F39}" srcOrd="1" destOrd="0" presId="urn:microsoft.com/office/officeart/2005/8/layout/pyramid1"/>
    <dgm:cxn modelId="{A4EF3633-B2A7-4374-BFA4-9F010FD88BC0}" srcId="{78973D56-4D2D-4FEA-A926-64B6D4DD8E03}" destId="{AC93E526-67C0-49A7-A683-F90E118E35CA}" srcOrd="2" destOrd="0" parTransId="{1F883FF8-559B-4153-B264-29D6F8711CB6}" sibTransId="{2E64FA88-2ADC-431D-B0F5-F7BB8CA9B8A6}"/>
    <dgm:cxn modelId="{1FEB4191-59B8-4D21-966B-76F09D1EBCC3}" type="presOf" srcId="{5E394661-7654-42F2-92AF-5079C9664E8E}" destId="{68E846C9-E20A-445E-96DC-BEE4E03F5428}" srcOrd="0" destOrd="0" presId="urn:microsoft.com/office/officeart/2005/8/layout/pyramid1"/>
    <dgm:cxn modelId="{5B3A90F8-81E0-4328-9B22-CEAF934127B3}" srcId="{78973D56-4D2D-4FEA-A926-64B6D4DD8E03}" destId="{04860452-49DC-478A-A3D8-C2B4B13F6BAA}" srcOrd="0" destOrd="0" parTransId="{6FEA5A86-2363-4806-A888-E82DA15411F1}" sibTransId="{7F115EDF-BDDE-4412-A898-1FCC2AC1F36E}"/>
    <dgm:cxn modelId="{4762A061-3878-4433-8047-314C41B2DF80}" type="presOf" srcId="{5E394661-7654-42F2-92AF-5079C9664E8E}" destId="{4A0BBD14-EC96-4556-875E-D3C107A93293}" srcOrd="1" destOrd="0" presId="urn:microsoft.com/office/officeart/2005/8/layout/pyramid1"/>
    <dgm:cxn modelId="{E5AC94BD-8022-4C4F-863D-F153CD559843}" srcId="{78973D56-4D2D-4FEA-A926-64B6D4DD8E03}" destId="{5274D006-B8C7-4493-89A7-9C894572BF40}" srcOrd="3" destOrd="0" parTransId="{6D8EE684-2FD7-46C6-9ECB-B8836848E108}" sibTransId="{BA900B43-9B7B-4B52-9B94-139688B6AC50}"/>
    <dgm:cxn modelId="{DEFD2D9A-8FB9-4AF4-AAE3-30A479F93233}" type="presParOf" srcId="{4CB31353-1538-4F91-BC42-890E26EE39FD}" destId="{4CF0F905-D074-4561-A7BA-E68190EC648F}" srcOrd="0" destOrd="0" presId="urn:microsoft.com/office/officeart/2005/8/layout/pyramid1"/>
    <dgm:cxn modelId="{3811532E-C3DB-4C03-B68E-C49786C249A7}" type="presParOf" srcId="{4CF0F905-D074-4561-A7BA-E68190EC648F}" destId="{A03831CE-2444-428F-8EF8-A1D97912F860}" srcOrd="0" destOrd="0" presId="urn:microsoft.com/office/officeart/2005/8/layout/pyramid1"/>
    <dgm:cxn modelId="{AC78831F-C3CF-4B4D-BD9D-8469DDC1BAED}" type="presParOf" srcId="{4CF0F905-D074-4561-A7BA-E68190EC648F}" destId="{9CDC4404-5FF2-4670-B5DB-15C2649D2F39}" srcOrd="1" destOrd="0" presId="urn:microsoft.com/office/officeart/2005/8/layout/pyramid1"/>
    <dgm:cxn modelId="{20734A98-46AF-4728-A488-74D56C3D2781}" type="presParOf" srcId="{4CB31353-1538-4F91-BC42-890E26EE39FD}" destId="{3ECAE9E2-D037-42F4-BB9F-F97942AC2930}" srcOrd="1" destOrd="0" presId="urn:microsoft.com/office/officeart/2005/8/layout/pyramid1"/>
    <dgm:cxn modelId="{3D15AA8F-0A9A-485B-BC89-808872B830B2}" type="presParOf" srcId="{3ECAE9E2-D037-42F4-BB9F-F97942AC2930}" destId="{68E846C9-E20A-445E-96DC-BEE4E03F5428}" srcOrd="0" destOrd="0" presId="urn:microsoft.com/office/officeart/2005/8/layout/pyramid1"/>
    <dgm:cxn modelId="{64488CE3-07F2-4114-A0E3-CF060CF9A304}" type="presParOf" srcId="{3ECAE9E2-D037-42F4-BB9F-F97942AC2930}" destId="{4A0BBD14-EC96-4556-875E-D3C107A93293}" srcOrd="1" destOrd="0" presId="urn:microsoft.com/office/officeart/2005/8/layout/pyramid1"/>
    <dgm:cxn modelId="{3222BE00-CDB7-4FB0-A8E2-E995A6F1BBA1}" type="presParOf" srcId="{4CB31353-1538-4F91-BC42-890E26EE39FD}" destId="{AD6D9DA8-1CDA-4DCC-86EF-3F4D94837708}" srcOrd="2" destOrd="0" presId="urn:microsoft.com/office/officeart/2005/8/layout/pyramid1"/>
    <dgm:cxn modelId="{AA396581-2970-47F9-B1B9-D351E240121F}" type="presParOf" srcId="{AD6D9DA8-1CDA-4DCC-86EF-3F4D94837708}" destId="{B5E6E061-0442-43BA-8815-785190C6CFAD}" srcOrd="0" destOrd="0" presId="urn:microsoft.com/office/officeart/2005/8/layout/pyramid1"/>
    <dgm:cxn modelId="{E89442B5-4FFE-4968-83CA-C62A8B64F026}" type="presParOf" srcId="{AD6D9DA8-1CDA-4DCC-86EF-3F4D94837708}" destId="{148CBA9A-01C7-467C-9398-8BFEE680347B}" srcOrd="1" destOrd="0" presId="urn:microsoft.com/office/officeart/2005/8/layout/pyramid1"/>
    <dgm:cxn modelId="{943210E8-8248-4680-B67E-EE3DF6E70281}" type="presParOf" srcId="{4CB31353-1538-4F91-BC42-890E26EE39FD}" destId="{0BDC66AC-6C23-4F83-A1BF-A9A902888A6F}" srcOrd="3" destOrd="0" presId="urn:microsoft.com/office/officeart/2005/8/layout/pyramid1"/>
    <dgm:cxn modelId="{97B8C770-B84D-474B-9402-18D763B33F0F}" type="presParOf" srcId="{0BDC66AC-6C23-4F83-A1BF-A9A902888A6F}" destId="{155A8827-C51E-4610-8687-9FB71632F1DD}" srcOrd="0" destOrd="0" presId="urn:microsoft.com/office/officeart/2005/8/layout/pyramid1"/>
    <dgm:cxn modelId="{F1943B2F-8822-416D-993A-CA8BD4FF534E}" type="presParOf" srcId="{0BDC66AC-6C23-4F83-A1BF-A9A902888A6F}" destId="{66F22ACA-A7F0-48B5-BED9-DC046E5C3924}"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32C681-A006-4787-8CEE-B21CB7BB8A3D}" type="datetimeFigureOut">
              <a:rPr lang="en-US" smtClean="0"/>
              <a:pPr/>
              <a:t>3/2/2017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04B830-33FA-4D45-85B9-F8F274DDCB5E}" type="slidenum">
              <a:rPr lang="en-US" smtClean="0"/>
              <a:pPr/>
              <a:t>‹#›</a:t>
            </a:fld>
            <a:endParaRPr lang="en-US"/>
          </a:p>
        </p:txBody>
      </p:sp>
    </p:spTree>
    <p:extLst>
      <p:ext uri="{BB962C8B-B14F-4D97-AF65-F5344CB8AC3E}">
        <p14:creationId xmlns:p14="http://schemas.microsoft.com/office/powerpoint/2010/main" val="712682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
        <p:nvSpPr>
          <p:cNvPr id="39940"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591A26A-9C9E-2340-A55B-1199B179798E}" type="slidenum">
              <a:rPr lang="en-US" sz="1200">
                <a:latin typeface="Calibri" charset="0"/>
              </a:rPr>
              <a:pPr eaLnBrk="1" hangingPunct="1"/>
              <a:t>28</a:t>
            </a:fld>
            <a:endParaRPr lang="en-US" sz="1200">
              <a:latin typeface="Calibri" charset="0"/>
            </a:endParaRPr>
          </a:p>
        </p:txBody>
      </p:sp>
    </p:spTree>
    <p:extLst>
      <p:ext uri="{BB962C8B-B14F-4D97-AF65-F5344CB8AC3E}">
        <p14:creationId xmlns:p14="http://schemas.microsoft.com/office/powerpoint/2010/main" val="2237594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9C4863A-AA88-D74D-91C8-E7479A2883E8}" type="slidenum">
              <a:rPr lang="en-US" sz="1200">
                <a:solidFill>
                  <a:prstClr val="black"/>
                </a:solidFill>
                <a:latin typeface="Calibri" charset="0"/>
              </a:rPr>
              <a:pPr eaLnBrk="1" hangingPunct="1"/>
              <a:t>81</a:t>
            </a:fld>
            <a:endParaRPr lang="en-US" sz="1200">
              <a:solidFill>
                <a:prstClr val="black"/>
              </a:solidFill>
              <a:latin typeface="Calibri" charset="0"/>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204663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4B830-33FA-4D45-85B9-F8F274DDCB5E}" type="slidenum">
              <a:rPr lang="en-US" smtClean="0"/>
              <a:pPr/>
              <a:t>99</a:t>
            </a:fld>
            <a:endParaRPr lang="en-US"/>
          </a:p>
        </p:txBody>
      </p:sp>
    </p:spTree>
    <p:extLst>
      <p:ext uri="{BB962C8B-B14F-4D97-AF65-F5344CB8AC3E}">
        <p14:creationId xmlns:p14="http://schemas.microsoft.com/office/powerpoint/2010/main" val="3247610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624C1-C772-4D44-9313-47B8E8861F31}" type="slidenum">
              <a:rPr lang="en-US" smtClean="0"/>
              <a:pPr/>
              <a:t>100</a:t>
            </a:fld>
            <a:endParaRPr lang="en-US"/>
          </a:p>
        </p:txBody>
      </p:sp>
    </p:spTree>
    <p:extLst>
      <p:ext uri="{BB962C8B-B14F-4D97-AF65-F5344CB8AC3E}">
        <p14:creationId xmlns:p14="http://schemas.microsoft.com/office/powerpoint/2010/main" val="2132718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BE3CA4-B4B4-9642-AFB0-AF7E66DF8574}" type="slidenum">
              <a:rPr lang="en-US" smtClean="0"/>
              <a:pPr/>
              <a:t>121</a:t>
            </a:fld>
            <a:endParaRPr lang="en-US"/>
          </a:p>
        </p:txBody>
      </p:sp>
    </p:spTree>
    <p:extLst>
      <p:ext uri="{BB962C8B-B14F-4D97-AF65-F5344CB8AC3E}">
        <p14:creationId xmlns:p14="http://schemas.microsoft.com/office/powerpoint/2010/main" val="1762755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416664-2A7B-4D28-95E5-22F947238BC7}" type="datetimeFigureOut">
              <a:rPr lang="en-US" smtClean="0"/>
              <a:pPr/>
              <a:t>3/2/2017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7C1312-3D38-48C8-8F73-E1212BADB15A}" type="slidenum">
              <a:rPr lang="en-US" smtClean="0"/>
              <a:pPr/>
              <a:t>‹#›</a:t>
            </a:fld>
            <a:endParaRPr lang="en-US"/>
          </a:p>
        </p:txBody>
      </p:sp>
    </p:spTree>
    <p:extLst>
      <p:ext uri="{BB962C8B-B14F-4D97-AF65-F5344CB8AC3E}">
        <p14:creationId xmlns:p14="http://schemas.microsoft.com/office/powerpoint/2010/main" val="2926958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416664-2A7B-4D28-95E5-22F947238BC7}" type="datetimeFigureOut">
              <a:rPr lang="en-US" smtClean="0"/>
              <a:pPr/>
              <a:t>3/2/2017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7C1312-3D38-48C8-8F73-E1212BADB15A}" type="slidenum">
              <a:rPr lang="en-US" smtClean="0"/>
              <a:pPr/>
              <a:t>‹#›</a:t>
            </a:fld>
            <a:endParaRPr lang="en-US"/>
          </a:p>
        </p:txBody>
      </p:sp>
    </p:spTree>
    <p:extLst>
      <p:ext uri="{BB962C8B-B14F-4D97-AF65-F5344CB8AC3E}">
        <p14:creationId xmlns:p14="http://schemas.microsoft.com/office/powerpoint/2010/main" val="1758543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416664-2A7B-4D28-95E5-22F947238BC7}" type="datetimeFigureOut">
              <a:rPr lang="en-US" smtClean="0"/>
              <a:pPr/>
              <a:t>3/2/2017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7C1312-3D38-48C8-8F73-E1212BADB15A}" type="slidenum">
              <a:rPr lang="en-US" smtClean="0"/>
              <a:pPr/>
              <a:t>‹#›</a:t>
            </a:fld>
            <a:endParaRPr lang="en-US"/>
          </a:p>
        </p:txBody>
      </p:sp>
    </p:spTree>
    <p:extLst>
      <p:ext uri="{BB962C8B-B14F-4D97-AF65-F5344CB8AC3E}">
        <p14:creationId xmlns:p14="http://schemas.microsoft.com/office/powerpoint/2010/main" val="2784449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416664-2A7B-4D28-95E5-22F947238BC7}" type="datetimeFigureOut">
              <a:rPr lang="en-US" smtClean="0"/>
              <a:pPr/>
              <a:t>3/2/2017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7C1312-3D38-48C8-8F73-E1212BADB15A}" type="slidenum">
              <a:rPr lang="en-US" smtClean="0"/>
              <a:pPr/>
              <a:t>‹#›</a:t>
            </a:fld>
            <a:endParaRPr lang="en-US"/>
          </a:p>
        </p:txBody>
      </p:sp>
    </p:spTree>
    <p:extLst>
      <p:ext uri="{BB962C8B-B14F-4D97-AF65-F5344CB8AC3E}">
        <p14:creationId xmlns:p14="http://schemas.microsoft.com/office/powerpoint/2010/main" val="1292495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416664-2A7B-4D28-95E5-22F947238BC7}" type="datetimeFigureOut">
              <a:rPr lang="en-US" smtClean="0"/>
              <a:pPr/>
              <a:t>3/2/2017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7C1312-3D38-48C8-8F73-E1212BADB15A}" type="slidenum">
              <a:rPr lang="en-US" smtClean="0"/>
              <a:pPr/>
              <a:t>‹#›</a:t>
            </a:fld>
            <a:endParaRPr lang="en-US"/>
          </a:p>
        </p:txBody>
      </p:sp>
    </p:spTree>
    <p:extLst>
      <p:ext uri="{BB962C8B-B14F-4D97-AF65-F5344CB8AC3E}">
        <p14:creationId xmlns:p14="http://schemas.microsoft.com/office/powerpoint/2010/main" val="3346015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416664-2A7B-4D28-95E5-22F947238BC7}" type="datetimeFigureOut">
              <a:rPr lang="en-US" smtClean="0"/>
              <a:pPr/>
              <a:t>3/2/2017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7C1312-3D38-48C8-8F73-E1212BADB15A}" type="slidenum">
              <a:rPr lang="en-US" smtClean="0"/>
              <a:pPr/>
              <a:t>‹#›</a:t>
            </a:fld>
            <a:endParaRPr lang="en-US"/>
          </a:p>
        </p:txBody>
      </p:sp>
    </p:spTree>
    <p:extLst>
      <p:ext uri="{BB962C8B-B14F-4D97-AF65-F5344CB8AC3E}">
        <p14:creationId xmlns:p14="http://schemas.microsoft.com/office/powerpoint/2010/main" val="1370540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416664-2A7B-4D28-95E5-22F947238BC7}" type="datetimeFigureOut">
              <a:rPr lang="en-US" smtClean="0"/>
              <a:pPr/>
              <a:t>3/2/2017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7C1312-3D38-48C8-8F73-E1212BADB15A}" type="slidenum">
              <a:rPr lang="en-US" smtClean="0"/>
              <a:pPr/>
              <a:t>‹#›</a:t>
            </a:fld>
            <a:endParaRPr lang="en-US"/>
          </a:p>
        </p:txBody>
      </p:sp>
    </p:spTree>
    <p:extLst>
      <p:ext uri="{BB962C8B-B14F-4D97-AF65-F5344CB8AC3E}">
        <p14:creationId xmlns:p14="http://schemas.microsoft.com/office/powerpoint/2010/main" val="2448748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416664-2A7B-4D28-95E5-22F947238BC7}" type="datetimeFigureOut">
              <a:rPr lang="en-US" smtClean="0"/>
              <a:pPr/>
              <a:t>3/2/2017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7C1312-3D38-48C8-8F73-E1212BADB15A}" type="slidenum">
              <a:rPr lang="en-US" smtClean="0"/>
              <a:pPr/>
              <a:t>‹#›</a:t>
            </a:fld>
            <a:endParaRPr lang="en-US"/>
          </a:p>
        </p:txBody>
      </p:sp>
    </p:spTree>
    <p:extLst>
      <p:ext uri="{BB962C8B-B14F-4D97-AF65-F5344CB8AC3E}">
        <p14:creationId xmlns:p14="http://schemas.microsoft.com/office/powerpoint/2010/main" val="3267418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416664-2A7B-4D28-95E5-22F947238BC7}" type="datetimeFigureOut">
              <a:rPr lang="en-US" smtClean="0"/>
              <a:pPr/>
              <a:t>3/2/2017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7C1312-3D38-48C8-8F73-E1212BADB15A}" type="slidenum">
              <a:rPr lang="en-US" smtClean="0"/>
              <a:pPr/>
              <a:t>‹#›</a:t>
            </a:fld>
            <a:endParaRPr lang="en-US"/>
          </a:p>
        </p:txBody>
      </p:sp>
    </p:spTree>
    <p:extLst>
      <p:ext uri="{BB962C8B-B14F-4D97-AF65-F5344CB8AC3E}">
        <p14:creationId xmlns:p14="http://schemas.microsoft.com/office/powerpoint/2010/main" val="3786199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416664-2A7B-4D28-95E5-22F947238BC7}" type="datetimeFigureOut">
              <a:rPr lang="en-US" smtClean="0"/>
              <a:pPr/>
              <a:t>3/2/2017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7C1312-3D38-48C8-8F73-E1212BADB15A}" type="slidenum">
              <a:rPr lang="en-US" smtClean="0"/>
              <a:pPr/>
              <a:t>‹#›</a:t>
            </a:fld>
            <a:endParaRPr lang="en-US"/>
          </a:p>
        </p:txBody>
      </p:sp>
    </p:spTree>
    <p:extLst>
      <p:ext uri="{BB962C8B-B14F-4D97-AF65-F5344CB8AC3E}">
        <p14:creationId xmlns:p14="http://schemas.microsoft.com/office/powerpoint/2010/main" val="2624496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416664-2A7B-4D28-95E5-22F947238BC7}" type="datetimeFigureOut">
              <a:rPr lang="en-US" smtClean="0"/>
              <a:pPr/>
              <a:t>3/2/2017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7C1312-3D38-48C8-8F73-E1212BADB15A}" type="slidenum">
              <a:rPr lang="en-US" smtClean="0"/>
              <a:pPr/>
              <a:t>‹#›</a:t>
            </a:fld>
            <a:endParaRPr lang="en-US"/>
          </a:p>
        </p:txBody>
      </p:sp>
    </p:spTree>
    <p:extLst>
      <p:ext uri="{BB962C8B-B14F-4D97-AF65-F5344CB8AC3E}">
        <p14:creationId xmlns:p14="http://schemas.microsoft.com/office/powerpoint/2010/main" val="3340731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416664-2A7B-4D28-95E5-22F947238BC7}" type="datetimeFigureOut">
              <a:rPr lang="en-US" smtClean="0"/>
              <a:pPr/>
              <a:t>3/2/2017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7C1312-3D38-48C8-8F73-E1212BADB15A}" type="slidenum">
              <a:rPr lang="en-US" smtClean="0"/>
              <a:pPr/>
              <a:t>‹#›</a:t>
            </a:fld>
            <a:endParaRPr lang="en-US"/>
          </a:p>
        </p:txBody>
      </p:sp>
    </p:spTree>
    <p:extLst>
      <p:ext uri="{BB962C8B-B14F-4D97-AF65-F5344CB8AC3E}">
        <p14:creationId xmlns:p14="http://schemas.microsoft.com/office/powerpoint/2010/main" val="325092729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hyperlink" Target="How%20Many%20People%20Can%20Live%20on%20Planet%20Earth%20(part%201%20of%206).mp4" TargetMode="External"/><Relationship Id="rId1" Type="http://schemas.openxmlformats.org/officeDocument/2006/relationships/slideLayout" Target="../slideLayouts/slideLayout2.xml"/><Relationship Id="rId5" Type="http://schemas.openxmlformats.org/officeDocument/2006/relationships/hyperlink" Target="https://www.youtube.com/watch?v=nLfwuPKOrpA" TargetMode="External"/><Relationship Id="rId4" Type="http://schemas.openxmlformats.org/officeDocument/2006/relationships/image" Target="../media/image82.jpe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jpeg"/><Relationship Id="rId1" Type="http://schemas.openxmlformats.org/officeDocument/2006/relationships/slideLayout" Target="../slideLayouts/slideLayout2.xml"/><Relationship Id="rId5" Type="http://schemas.openxmlformats.org/officeDocument/2006/relationships/image" Target="../media/image87.jpeg"/><Relationship Id="rId4" Type="http://schemas.openxmlformats.org/officeDocument/2006/relationships/image" Target="../media/image86.jpe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2.xml"/><Relationship Id="rId4" Type="http://schemas.openxmlformats.org/officeDocument/2006/relationships/image" Target="../media/image97.jpeg"/></Relationships>
</file>

<file path=ppt/slides/_rels/slide118.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101.gif"/><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2.xml"/><Relationship Id="rId4" Type="http://schemas.openxmlformats.org/officeDocument/2006/relationships/image" Target="../media/image110.emf"/></Relationships>
</file>

<file path=ppt/slides/_rels/slide133.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08.png"/><Relationship Id="rId1" Type="http://schemas.openxmlformats.org/officeDocument/2006/relationships/slideLayout" Target="../slideLayouts/slideLayout2.xml"/><Relationship Id="rId4" Type="http://schemas.openxmlformats.org/officeDocument/2006/relationships/image" Target="../media/image112.pn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10.png"/><Relationship Id="rId4" Type="http://schemas.openxmlformats.org/officeDocument/2006/relationships/diagramQuickStyle" Target="../diagrams/quickStyle2.xml"/><Relationship Id="rId9"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wmf"/><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wmf"/><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Ant%20Caterpillar%20Mutualism.mp4" TargetMode="External"/><Relationship Id="rId1" Type="http://schemas.openxmlformats.org/officeDocument/2006/relationships/slideLayout" Target="../slideLayouts/slideLayout2.xml"/><Relationship Id="rId5" Type="http://schemas.openxmlformats.org/officeDocument/2006/relationships/hyperlink" Target="https://www.youtube.com/watch?v=Xm2qdxVVRm4" TargetMode="External"/><Relationship Id="rId4" Type="http://schemas.openxmlformats.org/officeDocument/2006/relationships/hyperlink" Target="https://www.youtube.com/watch?v=Qqa0OPbdvjw"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www.youtube.com/watch?v=XWT3jj3shNs" TargetMode="External"/><Relationship Id="rId3" Type="http://schemas.openxmlformats.org/officeDocument/2006/relationships/hyperlink" Target="Monsters%20Inside%20Me%20Botfly%20Invasion.mp4" TargetMode="External"/><Relationship Id="rId7"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Zombie%20snails.mp4" TargetMode="External"/><Relationship Id="rId5" Type="http://schemas.openxmlformats.org/officeDocument/2006/relationships/image" Target="../media/image22.jpeg"/><Relationship Id="rId10" Type="http://schemas.openxmlformats.org/officeDocument/2006/relationships/hyperlink" Target="https://www.youtube.com/watch?v=Go_LIz7kTok" TargetMode="External"/><Relationship Id="rId4" Type="http://schemas.openxmlformats.org/officeDocument/2006/relationships/hyperlink" Target="Bot%20Fly.mp4" TargetMode="External"/><Relationship Id="rId9" Type="http://schemas.openxmlformats.org/officeDocument/2006/relationships/hyperlink" Target="https://www.youtube.com/watch?v=90exkFR2iS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3jXlMwOfKVQ" TargetMode="External"/><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6.wmf"/><Relationship Id="rId1" Type="http://schemas.openxmlformats.org/officeDocument/2006/relationships/slideLayout" Target="../slideLayouts/slideLayout2.xml"/><Relationship Id="rId5" Type="http://schemas.openxmlformats.org/officeDocument/2006/relationships/image" Target="../media/image32.wmf"/><Relationship Id="rId4" Type="http://schemas.openxmlformats.org/officeDocument/2006/relationships/image" Target="../media/image31.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slideLayout" Target="../slideLayouts/slideLayout2.xml"/><Relationship Id="rId5" Type="http://schemas.openxmlformats.org/officeDocument/2006/relationships/image" Target="../media/image36.wmf"/><Relationship Id="rId4" Type="http://schemas.openxmlformats.org/officeDocument/2006/relationships/image" Target="../media/image35.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gi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s://www.youtube.com/watch?v=ZbRrxw-H6xA" TargetMode="External"/><Relationship Id="rId2" Type="http://schemas.openxmlformats.org/officeDocument/2006/relationships/hyperlink" Target="https://www.youtube.com/watch?v=L54bxmZy_NE" TargetMode="External"/><Relationship Id="rId1" Type="http://schemas.openxmlformats.org/officeDocument/2006/relationships/slideLayout" Target="../slideLayouts/slideLayout2.xml"/><Relationship Id="rId6" Type="http://schemas.openxmlformats.org/officeDocument/2006/relationships/hyperlink" Target="https://www.youtube.com/watch?v=Mt4N9GSBoMI" TargetMode="External"/><Relationship Id="rId5" Type="http://schemas.openxmlformats.org/officeDocument/2006/relationships/hyperlink" Target="https://www.youtube.com/watch?v=E1zmfTr2d4c" TargetMode="External"/><Relationship Id="rId4" Type="http://schemas.openxmlformats.org/officeDocument/2006/relationships/hyperlink" Target="https://www.youtube.com/watch?v=AiTG6T9pTc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Dropbox/Documents/TEACHING/Dropbox/Honors%20Biology%202011/Unit%208%20-%20STERNGRR%20&amp;%20Animal%20Behavior/Phototropism%20in%20Tomatoes%20-%20Timelapse.mp4" TargetMode="External"/><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hyperlink" Target="../Dropbox/Documents/TEACHING/Dropbox/Honors%20Biology%202011/Unit%208%20-%20STERNGRR%20&amp;%20Animal%20Behavior/Catching%20Salmon.mp4"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57.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slideLayout" Target="../slideLayouts/slideLayout2.xml"/><Relationship Id="rId5" Type="http://schemas.openxmlformats.org/officeDocument/2006/relationships/image" Target="../media/image57.wmf"/><Relationship Id="rId4" Type="http://schemas.openxmlformats.org/officeDocument/2006/relationships/image" Target="../media/image56.w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wmf"/></Relationships>
</file>

<file path=ppt/slides/_rels/slide6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2.gi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2.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diagramLayout" Target="../diagrams/layout4.xml"/><Relationship Id="rId7" Type="http://schemas.openxmlformats.org/officeDocument/2006/relationships/image" Target="../media/image54.wmf"/><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image" Target="../media/image57.wmf"/><Relationship Id="rId4" Type="http://schemas.openxmlformats.org/officeDocument/2006/relationships/diagramQuickStyle" Target="../diagrams/quickStyle4.xml"/><Relationship Id="rId9" Type="http://schemas.openxmlformats.org/officeDocument/2006/relationships/image" Target="../media/image56.w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63.w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wmf"/><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7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70.gi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7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74.gi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74.gi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75.gi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76.gi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70.gif"/><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
            <a:ext cx="8229600" cy="1143000"/>
          </a:xfrm>
        </p:spPr>
        <p:txBody>
          <a:bodyPr>
            <a:noAutofit/>
          </a:bodyPr>
          <a:lstStyle/>
          <a:p>
            <a:r>
              <a:rPr lang="en-US" sz="8000" dirty="0" smtClean="0">
                <a:solidFill>
                  <a:srgbClr val="FFC000"/>
                </a:solidFill>
              </a:rPr>
              <a:t>Do Now</a:t>
            </a:r>
            <a:endParaRPr lang="en-US" sz="6000" dirty="0">
              <a:solidFill>
                <a:srgbClr val="FFC000"/>
              </a:solidFill>
            </a:endParaRPr>
          </a:p>
        </p:txBody>
      </p:sp>
      <p:sp>
        <p:nvSpPr>
          <p:cNvPr id="5" name="Content Placeholder 4"/>
          <p:cNvSpPr>
            <a:spLocks noGrp="1"/>
          </p:cNvSpPr>
          <p:nvPr>
            <p:ph idx="1"/>
          </p:nvPr>
        </p:nvSpPr>
        <p:spPr>
          <a:xfrm>
            <a:off x="152400" y="1066800"/>
            <a:ext cx="8763000" cy="4876800"/>
          </a:xfrm>
        </p:spPr>
        <p:txBody>
          <a:bodyPr/>
          <a:lstStyle/>
          <a:p>
            <a:pPr marL="0" indent="0" algn="ctr">
              <a:buNone/>
            </a:pPr>
            <a:r>
              <a:rPr lang="en-US" dirty="0" smtClean="0"/>
              <a:t>THERE IS NO MASTERY QUIZ TODAY!</a:t>
            </a:r>
          </a:p>
          <a:p>
            <a:pPr marL="514350" indent="-514350">
              <a:buFont typeface="+mj-lt"/>
              <a:buAutoNum type="arabicPeriod"/>
            </a:pPr>
            <a:r>
              <a:rPr lang="en-US" dirty="0" smtClean="0"/>
              <a:t>List all of the things in your environment that you need to survive. </a:t>
            </a:r>
          </a:p>
          <a:p>
            <a:pPr marL="514350" indent="-514350">
              <a:buFont typeface="+mj-lt"/>
              <a:buAutoNum type="arabicPeriod"/>
            </a:pPr>
            <a:endParaRPr lang="en-US" dirty="0" smtClean="0"/>
          </a:p>
          <a:p>
            <a:pPr marL="514350" indent="-514350">
              <a:buFont typeface="+mj-lt"/>
              <a:buAutoNum type="arabicPeriod"/>
            </a:pPr>
            <a:r>
              <a:rPr lang="en-US" dirty="0" smtClean="0"/>
              <a:t>Which of the things you listed do you think are considered “</a:t>
            </a:r>
            <a:r>
              <a:rPr lang="en-US" b="1" dirty="0" smtClean="0"/>
              <a:t>living</a:t>
            </a:r>
            <a:r>
              <a:rPr lang="en-US" dirty="0" smtClean="0"/>
              <a:t>”?</a:t>
            </a:r>
          </a:p>
          <a:p>
            <a:pPr marL="0" indent="0">
              <a:buNone/>
            </a:pPr>
            <a:endParaRPr lang="en-US" dirty="0" smtClean="0"/>
          </a:p>
          <a:p>
            <a:pPr marL="0" indent="0">
              <a:buNone/>
            </a:pPr>
            <a:r>
              <a:rPr lang="en-US" dirty="0" smtClean="0"/>
              <a:t>3. Which things are </a:t>
            </a:r>
            <a:r>
              <a:rPr lang="en-US" b="1" dirty="0" smtClean="0"/>
              <a:t>“non-living”?</a:t>
            </a:r>
            <a:endParaRPr lang="en-US" dirty="0" smtClean="0"/>
          </a:p>
          <a:p>
            <a:pPr marL="0" indent="0">
              <a:buNone/>
            </a:pPr>
            <a:endParaRPr lang="en-US" dirty="0" smtClean="0"/>
          </a:p>
        </p:txBody>
      </p:sp>
      <p:pic>
        <p:nvPicPr>
          <p:cNvPr id="2050" name="Picture 2" descr="C:\tempie\Temporary Internet Files\Content.IE5\PJEB4UT0\MC90009049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6552" y="4495799"/>
            <a:ext cx="2707447" cy="23622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5987922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solidFill>
                  <a:srgbClr val="FFC000"/>
                </a:solidFill>
              </a:rPr>
              <a:t>Chesapeake Bay Reading</a:t>
            </a:r>
            <a:endParaRPr lang="en-US" sz="5400" dirty="0">
              <a:solidFill>
                <a:srgbClr val="FFC000"/>
              </a:solidFill>
            </a:endParaRPr>
          </a:p>
        </p:txBody>
      </p:sp>
      <p:sp>
        <p:nvSpPr>
          <p:cNvPr id="3" name="Content Placeholder 2"/>
          <p:cNvSpPr>
            <a:spLocks noGrp="1"/>
          </p:cNvSpPr>
          <p:nvPr>
            <p:ph idx="1"/>
          </p:nvPr>
        </p:nvSpPr>
        <p:spPr/>
        <p:txBody>
          <a:bodyPr/>
          <a:lstStyle/>
          <a:p>
            <a:pPr marL="0" indent="0" algn="ctr">
              <a:buNone/>
            </a:pPr>
            <a:r>
              <a:rPr lang="en-US" dirty="0" smtClean="0"/>
              <a:t>Read the paragraph. </a:t>
            </a:r>
          </a:p>
          <a:p>
            <a:pPr marL="0" indent="0" algn="ctr">
              <a:buNone/>
            </a:pPr>
            <a:endParaRPr lang="en-US" dirty="0" smtClean="0"/>
          </a:p>
          <a:p>
            <a:pPr marL="0" indent="0" algn="ctr">
              <a:buNone/>
            </a:pPr>
            <a:r>
              <a:rPr lang="en-US" sz="4000" b="1" dirty="0" smtClean="0"/>
              <a:t>CIRCLE the ABIOTIC factors</a:t>
            </a:r>
          </a:p>
          <a:p>
            <a:pPr marL="0" indent="0" algn="ctr">
              <a:buNone/>
            </a:pPr>
            <a:r>
              <a:rPr lang="en-US" sz="4000" b="1" dirty="0" smtClean="0"/>
              <a:t>BOX the BIOTIC factors</a:t>
            </a:r>
            <a:endParaRPr lang="en-US" sz="4000" b="1" dirty="0"/>
          </a:p>
        </p:txBody>
      </p:sp>
      <p:sp>
        <p:nvSpPr>
          <p:cNvPr id="4" name="Oval 3"/>
          <p:cNvSpPr/>
          <p:nvPr/>
        </p:nvSpPr>
        <p:spPr>
          <a:xfrm>
            <a:off x="3962400" y="2743200"/>
            <a:ext cx="2209800" cy="838200"/>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901888" y="3581400"/>
            <a:ext cx="1736912" cy="57150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75192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5129" y="-228600"/>
            <a:ext cx="8229600" cy="1143000"/>
          </a:xfrm>
        </p:spPr>
        <p:txBody>
          <a:bodyPr>
            <a:normAutofit/>
          </a:bodyPr>
          <a:lstStyle/>
          <a:p>
            <a:r>
              <a:rPr lang="en-US" sz="6600" dirty="0" smtClean="0"/>
              <a:t>Do Now</a:t>
            </a:r>
            <a:endParaRPr lang="en-US" sz="6600"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555" t="15808" r="21960" b="42096"/>
          <a:stretch/>
        </p:blipFill>
        <p:spPr bwMode="auto">
          <a:xfrm>
            <a:off x="1905000" y="762000"/>
            <a:ext cx="5136334" cy="30672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152400" y="3829209"/>
            <a:ext cx="9144000" cy="1938992"/>
          </a:xfrm>
          <a:prstGeom prst="rect">
            <a:avLst/>
          </a:prstGeom>
          <a:noFill/>
        </p:spPr>
        <p:txBody>
          <a:bodyPr wrap="square" rtlCol="0">
            <a:spAutoFit/>
          </a:bodyPr>
          <a:lstStyle/>
          <a:p>
            <a:pPr marL="342900" indent="-342900">
              <a:buFont typeface="+mj-lt"/>
              <a:buAutoNum type="arabicPeriod"/>
            </a:pPr>
            <a:r>
              <a:rPr lang="en-US" sz="2400" b="1" dirty="0" smtClean="0"/>
              <a:t>What type of growth curve is shown?</a:t>
            </a:r>
          </a:p>
          <a:p>
            <a:pPr marL="342900" indent="-342900">
              <a:buFont typeface="+mj-lt"/>
              <a:buAutoNum type="arabicPeriod"/>
            </a:pPr>
            <a:r>
              <a:rPr lang="en-US" sz="2400" b="1" dirty="0" smtClean="0"/>
              <a:t>Describe the </a:t>
            </a:r>
            <a:r>
              <a:rPr lang="en-US" sz="2400" b="1" dirty="0" smtClean="0">
                <a:solidFill>
                  <a:srgbClr val="FFC000"/>
                </a:solidFill>
              </a:rPr>
              <a:t>birth</a:t>
            </a:r>
            <a:r>
              <a:rPr lang="en-US" sz="2400" b="1" dirty="0" smtClean="0"/>
              <a:t> rate and </a:t>
            </a:r>
            <a:r>
              <a:rPr lang="en-US" sz="2400" b="1" dirty="0" smtClean="0">
                <a:solidFill>
                  <a:srgbClr val="FFC000"/>
                </a:solidFill>
              </a:rPr>
              <a:t>death</a:t>
            </a:r>
            <a:r>
              <a:rPr lang="en-US" sz="2400" b="1" dirty="0" smtClean="0"/>
              <a:t> rate in region A</a:t>
            </a:r>
          </a:p>
          <a:p>
            <a:pPr marL="342900" indent="-342900">
              <a:buFont typeface="+mj-lt"/>
              <a:buAutoNum type="arabicPeriod"/>
            </a:pPr>
            <a:r>
              <a:rPr lang="en-US" sz="2400" b="1" dirty="0" smtClean="0"/>
              <a:t>Describe the </a:t>
            </a:r>
            <a:r>
              <a:rPr lang="en-US" sz="2400" b="1" dirty="0" smtClean="0">
                <a:solidFill>
                  <a:srgbClr val="FFC000"/>
                </a:solidFill>
              </a:rPr>
              <a:t>birth</a:t>
            </a:r>
            <a:r>
              <a:rPr lang="en-US" sz="2400" b="1" dirty="0" smtClean="0"/>
              <a:t> rate and </a:t>
            </a:r>
            <a:r>
              <a:rPr lang="en-US" sz="2400" b="1" dirty="0" smtClean="0">
                <a:solidFill>
                  <a:srgbClr val="FFC000"/>
                </a:solidFill>
              </a:rPr>
              <a:t>death</a:t>
            </a:r>
            <a:r>
              <a:rPr lang="en-US" sz="2400" b="1" dirty="0" smtClean="0"/>
              <a:t> rate in region C</a:t>
            </a:r>
          </a:p>
          <a:p>
            <a:pPr marL="342900" indent="-342900">
              <a:buFont typeface="+mj-lt"/>
              <a:buAutoNum type="arabicPeriod"/>
            </a:pPr>
            <a:r>
              <a:rPr lang="en-US" sz="2400" b="1" dirty="0" smtClean="0"/>
              <a:t>What does the K line represent?</a:t>
            </a:r>
          </a:p>
          <a:p>
            <a:pPr marL="342900" indent="-342900">
              <a:buFont typeface="+mj-lt"/>
              <a:buAutoNum type="arabicPeriod"/>
            </a:pPr>
            <a:r>
              <a:rPr lang="en-US" sz="2400" b="1" dirty="0" smtClean="0"/>
              <a:t>What causes population to level off at K?</a:t>
            </a:r>
          </a:p>
        </p:txBody>
      </p:sp>
    </p:spTree>
    <p:extLst>
      <p:ext uri="{BB962C8B-B14F-4D97-AF65-F5344CB8AC3E}">
        <p14:creationId xmlns:p14="http://schemas.microsoft.com/office/powerpoint/2010/main" val="384777655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a:xfrm>
            <a:off x="457200" y="1143000"/>
            <a:ext cx="8229600" cy="4983163"/>
          </a:xfrm>
        </p:spPr>
        <p:txBody>
          <a:bodyPr>
            <a:noAutofit/>
          </a:bodyPr>
          <a:lstStyle/>
          <a:p>
            <a:pPr marL="514350" indent="-514350">
              <a:buAutoNum type="arabicPeriod"/>
            </a:pPr>
            <a:r>
              <a:rPr lang="en-US" dirty="0" smtClean="0">
                <a:latin typeface="Cambria" pitchFamily="18" charset="0"/>
              </a:rPr>
              <a:t>Think about the CARBON cycle. </a:t>
            </a:r>
            <a:r>
              <a:rPr lang="en-US" dirty="0" err="1" smtClean="0">
                <a:latin typeface="Cambria" pitchFamily="18" charset="0"/>
              </a:rPr>
              <a:t>Autotrophs</a:t>
            </a:r>
            <a:r>
              <a:rPr lang="en-US" dirty="0" smtClean="0">
                <a:latin typeface="Cambria" pitchFamily="18" charset="0"/>
              </a:rPr>
              <a:t> take in CO</a:t>
            </a:r>
            <a:r>
              <a:rPr lang="en-US" baseline="-25000" dirty="0" smtClean="0">
                <a:latin typeface="Cambria" pitchFamily="18" charset="0"/>
              </a:rPr>
              <a:t>2</a:t>
            </a:r>
            <a:r>
              <a:rPr lang="en-US" dirty="0" smtClean="0">
                <a:latin typeface="Cambria" pitchFamily="18" charset="0"/>
              </a:rPr>
              <a:t> and convert it to what? Is this a solid or a gas?</a:t>
            </a:r>
          </a:p>
          <a:p>
            <a:pPr marL="514350" indent="-514350">
              <a:buAutoNum type="arabicPeriod"/>
            </a:pPr>
            <a:r>
              <a:rPr lang="en-US" dirty="0" smtClean="0">
                <a:latin typeface="Cambria" pitchFamily="18" charset="0"/>
              </a:rPr>
              <a:t>If you were a producer, are you considered an </a:t>
            </a:r>
            <a:r>
              <a:rPr lang="en-US" dirty="0" err="1" smtClean="0">
                <a:latin typeface="Cambria" pitchFamily="18" charset="0"/>
              </a:rPr>
              <a:t>autotroph</a:t>
            </a:r>
            <a:r>
              <a:rPr lang="en-US" dirty="0" smtClean="0">
                <a:latin typeface="Cambria" pitchFamily="18" charset="0"/>
              </a:rPr>
              <a:t> or a </a:t>
            </a:r>
            <a:r>
              <a:rPr lang="en-US" dirty="0" err="1" smtClean="0">
                <a:latin typeface="Cambria" pitchFamily="18" charset="0"/>
              </a:rPr>
              <a:t>heterotroph</a:t>
            </a:r>
            <a:r>
              <a:rPr lang="en-US" dirty="0" smtClean="0">
                <a:latin typeface="Cambria" pitchFamily="18" charset="0"/>
              </a:rPr>
              <a:t>?</a:t>
            </a:r>
          </a:p>
          <a:p>
            <a:pPr marL="514350" indent="-514350">
              <a:buAutoNum type="arabicPeriod"/>
            </a:pPr>
            <a:r>
              <a:rPr lang="en-US" dirty="0" smtClean="0">
                <a:latin typeface="Cambria" pitchFamily="18" charset="0"/>
              </a:rPr>
              <a:t>What are the 4 levels of ecological organization in order from largest to smallest?</a:t>
            </a:r>
          </a:p>
          <a:p>
            <a:pPr marL="514350" indent="-514350">
              <a:buAutoNum type="arabicPeriod"/>
            </a:pPr>
            <a:r>
              <a:rPr lang="en-US" dirty="0" smtClean="0">
                <a:latin typeface="Cambria" pitchFamily="18" charset="0"/>
              </a:rPr>
              <a:t>In the carbon cycle, animals release what gas?</a:t>
            </a:r>
            <a:endParaRPr lang="en-US" dirty="0">
              <a:latin typeface="Cambria" pitchFamily="18" charset="0"/>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sz="5400" dirty="0" smtClean="0"/>
              <a:t>Human Population Growth</a:t>
            </a:r>
            <a:br>
              <a:rPr lang="en-US" sz="5400" dirty="0" smtClean="0"/>
            </a:br>
            <a:r>
              <a:rPr lang="en-US" sz="5400" dirty="0" smtClean="0"/>
              <a:t>U7-11</a:t>
            </a:r>
            <a:endParaRPr lang="en-US" sz="5400" dirty="0"/>
          </a:p>
        </p:txBody>
      </p:sp>
      <p:sp>
        <p:nvSpPr>
          <p:cNvPr id="3" name="Content Placeholder 2"/>
          <p:cNvSpPr>
            <a:spLocks noGrp="1"/>
          </p:cNvSpPr>
          <p:nvPr>
            <p:ph idx="1"/>
          </p:nvPr>
        </p:nvSpPr>
        <p:spPr>
          <a:xfrm>
            <a:off x="0" y="1524000"/>
            <a:ext cx="9144000" cy="5334000"/>
          </a:xfrm>
        </p:spPr>
        <p:txBody>
          <a:bodyPr>
            <a:normAutofit lnSpcReduction="10000"/>
          </a:bodyPr>
          <a:lstStyle/>
          <a:p>
            <a:pPr marL="520700" indent="-520700">
              <a:buNone/>
            </a:pPr>
            <a:r>
              <a:rPr lang="en-US" dirty="0" smtClean="0">
                <a:sym typeface="Wingdings" pitchFamily="2" charset="2"/>
              </a:rPr>
              <a:t> Currently _______________ growth  but we can’t do that forever!!</a:t>
            </a:r>
            <a:br>
              <a:rPr lang="en-US" dirty="0" smtClean="0">
                <a:sym typeface="Wingdings" pitchFamily="2" charset="2"/>
              </a:rPr>
            </a:br>
            <a:endParaRPr lang="en-US" dirty="0" smtClean="0">
              <a:sym typeface="Wingdings" pitchFamily="2" charset="2"/>
            </a:endParaRPr>
          </a:p>
          <a:p>
            <a:pPr marL="520700" indent="-520700">
              <a:buNone/>
            </a:pPr>
            <a:r>
              <a:rPr lang="en-US" dirty="0" smtClean="0">
                <a:sym typeface="Wingdings" pitchFamily="2" charset="2"/>
              </a:rPr>
              <a:t> We underwent a _________________ ____________________: throughout history we’ve had ______ birthrates and _______ death rates, so populations remained ________. With advances in medicine, nutrition, and sanitation, we now have _________ death rates so the world population is ______________ rapidly.</a:t>
            </a:r>
            <a:endParaRPr lang="en-US" dirty="0"/>
          </a:p>
        </p:txBody>
      </p:sp>
      <p:sp>
        <p:nvSpPr>
          <p:cNvPr id="4" name="TextBox 3"/>
          <p:cNvSpPr txBox="1"/>
          <p:nvPr/>
        </p:nvSpPr>
        <p:spPr>
          <a:xfrm>
            <a:off x="2362200" y="1371600"/>
            <a:ext cx="3352800" cy="707886"/>
          </a:xfrm>
          <a:prstGeom prst="rect">
            <a:avLst/>
          </a:prstGeom>
          <a:noFill/>
        </p:spPr>
        <p:txBody>
          <a:bodyPr wrap="square" rtlCol="0">
            <a:spAutoFit/>
          </a:bodyPr>
          <a:lstStyle/>
          <a:p>
            <a:pPr algn="ctr"/>
            <a:r>
              <a:rPr lang="en-US" sz="4000" b="1" dirty="0" smtClean="0">
                <a:solidFill>
                  <a:srgbClr val="FFC000"/>
                </a:solidFill>
              </a:rPr>
              <a:t>exponential</a:t>
            </a:r>
            <a:endParaRPr lang="en-US" sz="4000" b="1" dirty="0">
              <a:solidFill>
                <a:srgbClr val="FFC000"/>
              </a:solidFill>
            </a:endParaRPr>
          </a:p>
        </p:txBody>
      </p:sp>
      <p:sp>
        <p:nvSpPr>
          <p:cNvPr id="6" name="TextBox 5"/>
          <p:cNvSpPr txBox="1"/>
          <p:nvPr/>
        </p:nvSpPr>
        <p:spPr>
          <a:xfrm>
            <a:off x="4038600" y="2819400"/>
            <a:ext cx="3733800" cy="707886"/>
          </a:xfrm>
          <a:prstGeom prst="rect">
            <a:avLst/>
          </a:prstGeom>
          <a:noFill/>
        </p:spPr>
        <p:txBody>
          <a:bodyPr wrap="square" rtlCol="0">
            <a:spAutoFit/>
          </a:bodyPr>
          <a:lstStyle/>
          <a:p>
            <a:pPr algn="ctr"/>
            <a:r>
              <a:rPr lang="en-US" sz="4000" b="1" dirty="0" smtClean="0">
                <a:solidFill>
                  <a:srgbClr val="FFC000"/>
                </a:solidFill>
              </a:rPr>
              <a:t>demographic</a:t>
            </a:r>
            <a:endParaRPr lang="en-US" sz="4000" b="1" dirty="0">
              <a:solidFill>
                <a:srgbClr val="FFC000"/>
              </a:solidFill>
            </a:endParaRPr>
          </a:p>
        </p:txBody>
      </p:sp>
      <p:sp>
        <p:nvSpPr>
          <p:cNvPr id="7" name="TextBox 6"/>
          <p:cNvSpPr txBox="1"/>
          <p:nvPr/>
        </p:nvSpPr>
        <p:spPr>
          <a:xfrm>
            <a:off x="838200" y="3200400"/>
            <a:ext cx="3352800" cy="707886"/>
          </a:xfrm>
          <a:prstGeom prst="rect">
            <a:avLst/>
          </a:prstGeom>
          <a:noFill/>
        </p:spPr>
        <p:txBody>
          <a:bodyPr wrap="square" rtlCol="0">
            <a:spAutoFit/>
          </a:bodyPr>
          <a:lstStyle/>
          <a:p>
            <a:pPr algn="ctr"/>
            <a:r>
              <a:rPr lang="en-US" sz="4000" b="1" dirty="0" smtClean="0">
                <a:solidFill>
                  <a:srgbClr val="FFC000"/>
                </a:solidFill>
              </a:rPr>
              <a:t>transition</a:t>
            </a:r>
            <a:endParaRPr lang="en-US" sz="4000" b="1" dirty="0">
              <a:solidFill>
                <a:srgbClr val="FFC000"/>
              </a:solidFill>
            </a:endParaRPr>
          </a:p>
        </p:txBody>
      </p:sp>
      <p:sp>
        <p:nvSpPr>
          <p:cNvPr id="8" name="TextBox 7"/>
          <p:cNvSpPr txBox="1"/>
          <p:nvPr/>
        </p:nvSpPr>
        <p:spPr>
          <a:xfrm>
            <a:off x="1828800" y="3692807"/>
            <a:ext cx="3352800" cy="707886"/>
          </a:xfrm>
          <a:prstGeom prst="rect">
            <a:avLst/>
          </a:prstGeom>
          <a:noFill/>
        </p:spPr>
        <p:txBody>
          <a:bodyPr wrap="square" rtlCol="0">
            <a:spAutoFit/>
          </a:bodyPr>
          <a:lstStyle/>
          <a:p>
            <a:pPr algn="ctr"/>
            <a:r>
              <a:rPr lang="en-US" sz="4000" b="1" dirty="0" smtClean="0">
                <a:solidFill>
                  <a:srgbClr val="FFC000"/>
                </a:solidFill>
              </a:rPr>
              <a:t>high</a:t>
            </a:r>
            <a:endParaRPr lang="en-US" sz="4000" b="1" dirty="0">
              <a:solidFill>
                <a:srgbClr val="FFC000"/>
              </a:solidFill>
            </a:endParaRPr>
          </a:p>
        </p:txBody>
      </p:sp>
      <p:sp>
        <p:nvSpPr>
          <p:cNvPr id="9" name="TextBox 8"/>
          <p:cNvSpPr txBox="1"/>
          <p:nvPr/>
        </p:nvSpPr>
        <p:spPr>
          <a:xfrm>
            <a:off x="6096000" y="3657600"/>
            <a:ext cx="3352800" cy="707886"/>
          </a:xfrm>
          <a:prstGeom prst="rect">
            <a:avLst/>
          </a:prstGeom>
          <a:noFill/>
        </p:spPr>
        <p:txBody>
          <a:bodyPr wrap="square" rtlCol="0">
            <a:spAutoFit/>
          </a:bodyPr>
          <a:lstStyle/>
          <a:p>
            <a:pPr algn="ctr"/>
            <a:r>
              <a:rPr lang="en-US" sz="4000" b="1" dirty="0" smtClean="0">
                <a:solidFill>
                  <a:srgbClr val="FFC000"/>
                </a:solidFill>
              </a:rPr>
              <a:t>high</a:t>
            </a:r>
            <a:endParaRPr lang="en-US" sz="4000" b="1" dirty="0">
              <a:solidFill>
                <a:srgbClr val="FFC000"/>
              </a:solidFill>
            </a:endParaRPr>
          </a:p>
        </p:txBody>
      </p:sp>
      <p:sp>
        <p:nvSpPr>
          <p:cNvPr id="10" name="TextBox 9"/>
          <p:cNvSpPr txBox="1"/>
          <p:nvPr/>
        </p:nvSpPr>
        <p:spPr>
          <a:xfrm>
            <a:off x="555812" y="4517886"/>
            <a:ext cx="1828800" cy="707886"/>
          </a:xfrm>
          <a:prstGeom prst="rect">
            <a:avLst/>
          </a:prstGeom>
          <a:noFill/>
        </p:spPr>
        <p:txBody>
          <a:bodyPr wrap="square" rtlCol="0">
            <a:spAutoFit/>
          </a:bodyPr>
          <a:lstStyle/>
          <a:p>
            <a:pPr algn="ctr"/>
            <a:r>
              <a:rPr lang="en-US" sz="4000" b="1" dirty="0" smtClean="0">
                <a:solidFill>
                  <a:srgbClr val="FFC000"/>
                </a:solidFill>
              </a:rPr>
              <a:t>stable</a:t>
            </a:r>
            <a:endParaRPr lang="en-US" sz="4000" b="1" dirty="0">
              <a:solidFill>
                <a:srgbClr val="FFC000"/>
              </a:solidFill>
            </a:endParaRPr>
          </a:p>
        </p:txBody>
      </p:sp>
      <p:sp>
        <p:nvSpPr>
          <p:cNvPr id="11" name="TextBox 10"/>
          <p:cNvSpPr txBox="1"/>
          <p:nvPr/>
        </p:nvSpPr>
        <p:spPr>
          <a:xfrm>
            <a:off x="-206188" y="5410200"/>
            <a:ext cx="3352800" cy="707886"/>
          </a:xfrm>
          <a:prstGeom prst="rect">
            <a:avLst/>
          </a:prstGeom>
          <a:noFill/>
        </p:spPr>
        <p:txBody>
          <a:bodyPr wrap="square" rtlCol="0">
            <a:spAutoFit/>
          </a:bodyPr>
          <a:lstStyle/>
          <a:p>
            <a:pPr algn="ctr"/>
            <a:r>
              <a:rPr lang="en-US" sz="4000" b="1" dirty="0" smtClean="0">
                <a:solidFill>
                  <a:srgbClr val="FFC000"/>
                </a:solidFill>
              </a:rPr>
              <a:t>LOW</a:t>
            </a:r>
            <a:endParaRPr lang="en-US" sz="4000" b="1" dirty="0">
              <a:solidFill>
                <a:srgbClr val="FFC000"/>
              </a:solidFill>
            </a:endParaRPr>
          </a:p>
        </p:txBody>
      </p:sp>
      <p:sp>
        <p:nvSpPr>
          <p:cNvPr id="12" name="TextBox 11"/>
          <p:cNvSpPr txBox="1"/>
          <p:nvPr/>
        </p:nvSpPr>
        <p:spPr>
          <a:xfrm>
            <a:off x="3056965" y="5911735"/>
            <a:ext cx="3352800" cy="707886"/>
          </a:xfrm>
          <a:prstGeom prst="rect">
            <a:avLst/>
          </a:prstGeom>
          <a:noFill/>
        </p:spPr>
        <p:txBody>
          <a:bodyPr wrap="square" rtlCol="0">
            <a:spAutoFit/>
          </a:bodyPr>
          <a:lstStyle/>
          <a:p>
            <a:pPr algn="ctr"/>
            <a:r>
              <a:rPr lang="en-US" sz="4000" b="1" dirty="0" smtClean="0">
                <a:solidFill>
                  <a:srgbClr val="FFC000"/>
                </a:solidFill>
              </a:rPr>
              <a:t>growing</a:t>
            </a:r>
            <a:endParaRPr lang="en-US" sz="4000" b="1" dirty="0">
              <a:solidFill>
                <a:srgbClr val="FFC000"/>
              </a:solidFill>
            </a:endParaRPr>
          </a:p>
        </p:txBody>
      </p:sp>
    </p:spTree>
    <p:extLst>
      <p:ext uri="{BB962C8B-B14F-4D97-AF65-F5344CB8AC3E}">
        <p14:creationId xmlns:p14="http://schemas.microsoft.com/office/powerpoint/2010/main" val="385142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P spid="12"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56411" t="23496" r="4191" b="29226"/>
          <a:stretch/>
        </p:blipFill>
        <p:spPr bwMode="auto">
          <a:xfrm>
            <a:off x="304800" y="304800"/>
            <a:ext cx="8610599" cy="6019800"/>
          </a:xfrm>
          <a:prstGeom prst="rect">
            <a:avLst/>
          </a:prstGeom>
          <a:ln w="28575">
            <a:solidFill>
              <a:schemeClr val="tx1"/>
            </a:solid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25047077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5410200"/>
          </a:xfrm>
        </p:spPr>
        <p:txBody>
          <a:bodyPr/>
          <a:lstStyle/>
          <a:p>
            <a:pPr>
              <a:buFont typeface="Wingdings" pitchFamily="2" charset="2"/>
              <a:buChar char="à"/>
            </a:pPr>
            <a:r>
              <a:rPr lang="en-US" dirty="0" smtClean="0">
                <a:sym typeface="Wingdings" pitchFamily="2" charset="2"/>
              </a:rPr>
              <a:t>4 things can affect the size of a population:</a:t>
            </a:r>
          </a:p>
          <a:p>
            <a:pPr marL="514350" indent="-514350">
              <a:buFont typeface="+mj-lt"/>
              <a:buAutoNum type="arabicPeriod"/>
            </a:pPr>
            <a:r>
              <a:rPr lang="en-US" sz="5400" dirty="0" smtClean="0"/>
              <a:t> </a:t>
            </a:r>
          </a:p>
          <a:p>
            <a:pPr marL="514350" indent="-514350">
              <a:buFont typeface="+mj-lt"/>
              <a:buAutoNum type="arabicPeriod"/>
            </a:pPr>
            <a:r>
              <a:rPr lang="en-US" sz="5400" dirty="0"/>
              <a:t> </a:t>
            </a:r>
            <a:endParaRPr lang="en-US" sz="5400" dirty="0" smtClean="0"/>
          </a:p>
          <a:p>
            <a:pPr marL="514350" indent="-514350">
              <a:buFont typeface="+mj-lt"/>
              <a:buAutoNum type="arabicPeriod"/>
            </a:pPr>
            <a:r>
              <a:rPr lang="en-US" sz="5400" dirty="0"/>
              <a:t> </a:t>
            </a:r>
            <a:endParaRPr lang="en-US" sz="5400" dirty="0" smtClean="0"/>
          </a:p>
          <a:p>
            <a:pPr marL="514350" indent="-514350">
              <a:buFont typeface="+mj-lt"/>
              <a:buAutoNum type="arabicPeriod"/>
            </a:pPr>
            <a:r>
              <a:rPr lang="en-US" sz="5400" dirty="0"/>
              <a:t> </a:t>
            </a:r>
          </a:p>
        </p:txBody>
      </p:sp>
      <p:sp>
        <p:nvSpPr>
          <p:cNvPr id="4" name="Title 1"/>
          <p:cNvSpPr>
            <a:spLocks noGrp="1"/>
          </p:cNvSpPr>
          <p:nvPr>
            <p:ph type="title"/>
          </p:nvPr>
        </p:nvSpPr>
        <p:spPr>
          <a:xfrm>
            <a:off x="457200" y="-26894"/>
            <a:ext cx="8229600" cy="1143000"/>
          </a:xfrm>
        </p:spPr>
        <p:txBody>
          <a:bodyPr>
            <a:normAutofit/>
          </a:bodyPr>
          <a:lstStyle/>
          <a:p>
            <a:r>
              <a:rPr lang="en-US" sz="5400" dirty="0" smtClean="0"/>
              <a:t>Human Population Growth</a:t>
            </a:r>
            <a:endParaRPr lang="en-US" sz="5400" dirty="0"/>
          </a:p>
        </p:txBody>
      </p:sp>
      <p:sp>
        <p:nvSpPr>
          <p:cNvPr id="5" name="TextBox 4"/>
          <p:cNvSpPr txBox="1"/>
          <p:nvPr/>
        </p:nvSpPr>
        <p:spPr>
          <a:xfrm>
            <a:off x="762000" y="2209799"/>
            <a:ext cx="5257800" cy="646331"/>
          </a:xfrm>
          <a:prstGeom prst="rect">
            <a:avLst/>
          </a:prstGeom>
          <a:noFill/>
        </p:spPr>
        <p:txBody>
          <a:bodyPr wrap="square" rtlCol="0">
            <a:spAutoFit/>
          </a:bodyPr>
          <a:lstStyle/>
          <a:p>
            <a:r>
              <a:rPr lang="en-US" sz="3600" b="1" dirty="0" smtClean="0">
                <a:solidFill>
                  <a:srgbClr val="FFC000"/>
                </a:solidFill>
              </a:rPr>
              <a:t>Birth rate </a:t>
            </a:r>
            <a:r>
              <a:rPr lang="en-US" sz="3600" dirty="0" smtClean="0">
                <a:solidFill>
                  <a:srgbClr val="FFC000"/>
                </a:solidFill>
              </a:rPr>
              <a:t>(# of births)</a:t>
            </a:r>
            <a:endParaRPr lang="en-US" sz="3600" dirty="0">
              <a:solidFill>
                <a:srgbClr val="FFC000"/>
              </a:solidFill>
            </a:endParaRPr>
          </a:p>
        </p:txBody>
      </p:sp>
      <p:sp>
        <p:nvSpPr>
          <p:cNvPr id="6" name="TextBox 5"/>
          <p:cNvSpPr txBox="1"/>
          <p:nvPr/>
        </p:nvSpPr>
        <p:spPr>
          <a:xfrm>
            <a:off x="762000" y="3058707"/>
            <a:ext cx="7086600" cy="646331"/>
          </a:xfrm>
          <a:prstGeom prst="rect">
            <a:avLst/>
          </a:prstGeom>
          <a:noFill/>
        </p:spPr>
        <p:txBody>
          <a:bodyPr wrap="square" rtlCol="0">
            <a:spAutoFit/>
          </a:bodyPr>
          <a:lstStyle/>
          <a:p>
            <a:r>
              <a:rPr lang="en-US" sz="3600" b="1" dirty="0" smtClean="0">
                <a:solidFill>
                  <a:srgbClr val="FFC000"/>
                </a:solidFill>
              </a:rPr>
              <a:t>Death rate </a:t>
            </a:r>
            <a:r>
              <a:rPr lang="en-US" sz="3600" dirty="0" smtClean="0">
                <a:solidFill>
                  <a:srgbClr val="FFC000"/>
                </a:solidFill>
              </a:rPr>
              <a:t>(# of deaths)</a:t>
            </a:r>
            <a:endParaRPr lang="en-US" sz="3600" dirty="0">
              <a:solidFill>
                <a:srgbClr val="FFC000"/>
              </a:solidFill>
            </a:endParaRPr>
          </a:p>
        </p:txBody>
      </p:sp>
      <p:sp>
        <p:nvSpPr>
          <p:cNvPr id="7" name="TextBox 6"/>
          <p:cNvSpPr txBox="1"/>
          <p:nvPr/>
        </p:nvSpPr>
        <p:spPr>
          <a:xfrm>
            <a:off x="779928" y="4038600"/>
            <a:ext cx="8668871" cy="646331"/>
          </a:xfrm>
          <a:prstGeom prst="rect">
            <a:avLst/>
          </a:prstGeom>
          <a:noFill/>
        </p:spPr>
        <p:txBody>
          <a:bodyPr wrap="square" rtlCol="0">
            <a:spAutoFit/>
          </a:bodyPr>
          <a:lstStyle/>
          <a:p>
            <a:r>
              <a:rPr lang="en-US" sz="3600" b="1" dirty="0" smtClean="0">
                <a:solidFill>
                  <a:srgbClr val="FFC000"/>
                </a:solidFill>
              </a:rPr>
              <a:t>Infant mortality </a:t>
            </a:r>
            <a:r>
              <a:rPr lang="en-US" sz="3600" dirty="0" smtClean="0">
                <a:solidFill>
                  <a:srgbClr val="FFC000"/>
                </a:solidFill>
              </a:rPr>
              <a:t>(# of babies that die)</a:t>
            </a:r>
            <a:endParaRPr lang="en-US" sz="3600" dirty="0">
              <a:solidFill>
                <a:srgbClr val="FFC000"/>
              </a:solidFill>
            </a:endParaRPr>
          </a:p>
        </p:txBody>
      </p:sp>
      <p:sp>
        <p:nvSpPr>
          <p:cNvPr id="8" name="TextBox 7"/>
          <p:cNvSpPr txBox="1"/>
          <p:nvPr/>
        </p:nvSpPr>
        <p:spPr>
          <a:xfrm>
            <a:off x="914400" y="5029199"/>
            <a:ext cx="8229600" cy="1200329"/>
          </a:xfrm>
          <a:prstGeom prst="rect">
            <a:avLst/>
          </a:prstGeom>
          <a:noFill/>
        </p:spPr>
        <p:txBody>
          <a:bodyPr wrap="square" rtlCol="0">
            <a:spAutoFit/>
          </a:bodyPr>
          <a:lstStyle/>
          <a:p>
            <a:r>
              <a:rPr lang="en-US" sz="3600" b="1" dirty="0" smtClean="0">
                <a:solidFill>
                  <a:srgbClr val="FFC000"/>
                </a:solidFill>
              </a:rPr>
              <a:t>Immigrate </a:t>
            </a:r>
            <a:r>
              <a:rPr lang="en-US" sz="3600" dirty="0" smtClean="0">
                <a:solidFill>
                  <a:srgbClr val="FFC000"/>
                </a:solidFill>
              </a:rPr>
              <a:t>(enter)</a:t>
            </a:r>
            <a:r>
              <a:rPr lang="en-US" sz="3600" b="1" dirty="0" smtClean="0">
                <a:solidFill>
                  <a:srgbClr val="FFC000"/>
                </a:solidFill>
              </a:rPr>
              <a:t> or emigrate </a:t>
            </a:r>
            <a:r>
              <a:rPr lang="en-US" sz="3600" dirty="0" smtClean="0">
                <a:solidFill>
                  <a:srgbClr val="FFC000"/>
                </a:solidFill>
              </a:rPr>
              <a:t>(leave) </a:t>
            </a:r>
            <a:r>
              <a:rPr lang="en-US" sz="3600" b="1" dirty="0" smtClean="0">
                <a:solidFill>
                  <a:srgbClr val="FFC000"/>
                </a:solidFill>
              </a:rPr>
              <a:t>the population</a:t>
            </a:r>
            <a:endParaRPr lang="en-US" sz="3600" b="1" dirty="0">
              <a:solidFill>
                <a:srgbClr val="FFC000"/>
              </a:solidFill>
            </a:endParaRPr>
          </a:p>
        </p:txBody>
      </p:sp>
    </p:spTree>
    <p:extLst>
      <p:ext uri="{BB962C8B-B14F-4D97-AF65-F5344CB8AC3E}">
        <p14:creationId xmlns:p14="http://schemas.microsoft.com/office/powerpoint/2010/main" val="10998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dirty="0" smtClean="0">
                <a:solidFill>
                  <a:srgbClr val="FFC000"/>
                </a:solidFill>
              </a:rPr>
              <a:t>Human Population Video</a:t>
            </a:r>
            <a:endParaRPr lang="en-US" sz="6000" dirty="0">
              <a:solidFill>
                <a:srgbClr val="FFC000"/>
              </a:solidFill>
            </a:endParaRPr>
          </a:p>
        </p:txBody>
      </p:sp>
      <p:pic>
        <p:nvPicPr>
          <p:cNvPr id="1026" name="Picture 2" descr="C:\tempie\Temporary Internet Files\Content.IE5\2KXA71LY\MC900432569[1].png">
            <a:hlinkClick r:id="rId2" action="ppaction://hlinkfile"/>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937699" y="929965"/>
            <a:ext cx="3273858" cy="3273858"/>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tempie\Temporary Internet Files\Content.IE5\SXHIUDQS\MC90043863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4228" y="4169664"/>
            <a:ext cx="6400800" cy="268833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304800" y="1981200"/>
            <a:ext cx="2819400" cy="2308324"/>
          </a:xfrm>
          <a:prstGeom prst="rect">
            <a:avLst/>
          </a:prstGeom>
          <a:noFill/>
        </p:spPr>
        <p:txBody>
          <a:bodyPr wrap="square" rtlCol="0">
            <a:spAutoFit/>
          </a:bodyPr>
          <a:lstStyle/>
          <a:p>
            <a:r>
              <a:rPr lang="en-US" dirty="0" smtClean="0">
                <a:hlinkClick r:id="rId5"/>
              </a:rPr>
              <a:t>https://www.youtube.com/watch?v=nLfwuPKOrpA</a:t>
            </a:r>
            <a:endParaRPr lang="en-US" dirty="0" smtClean="0"/>
          </a:p>
          <a:p>
            <a:endParaRPr lang="en-US" dirty="0" smtClean="0"/>
          </a:p>
          <a:p>
            <a:r>
              <a:rPr lang="en-US" dirty="0" smtClean="0"/>
              <a:t>http://www.youtube.com/watch?v=VcSX4ytEfcE</a:t>
            </a:r>
          </a:p>
          <a:p>
            <a:endParaRPr lang="en-US" dirty="0"/>
          </a:p>
        </p:txBody>
      </p:sp>
    </p:spTree>
    <p:extLst>
      <p:ext uri="{BB962C8B-B14F-4D97-AF65-F5344CB8AC3E}">
        <p14:creationId xmlns:p14="http://schemas.microsoft.com/office/powerpoint/2010/main" val="246197789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smtClean="0">
                <a:solidFill>
                  <a:srgbClr val="92D050"/>
                </a:solidFill>
              </a:rPr>
              <a:t>The earth’s carrying capacity</a:t>
            </a:r>
            <a:endParaRPr lang="en-US" sz="5400" b="1" dirty="0">
              <a:solidFill>
                <a:srgbClr val="92D050"/>
              </a:solidFill>
            </a:endParaRPr>
          </a:p>
        </p:txBody>
      </p:sp>
      <p:sp>
        <p:nvSpPr>
          <p:cNvPr id="3" name="Content Placeholder 2"/>
          <p:cNvSpPr>
            <a:spLocks noGrp="1"/>
          </p:cNvSpPr>
          <p:nvPr>
            <p:ph idx="1"/>
          </p:nvPr>
        </p:nvSpPr>
        <p:spPr>
          <a:xfrm>
            <a:off x="457200" y="2362200"/>
            <a:ext cx="8229600" cy="3763963"/>
          </a:xfrm>
        </p:spPr>
        <p:txBody>
          <a:bodyPr/>
          <a:lstStyle/>
          <a:p>
            <a:pPr marL="0" indent="0" algn="ctr">
              <a:buNone/>
            </a:pPr>
            <a:r>
              <a:rPr lang="en-US" b="1" dirty="0" smtClean="0"/>
              <a:t>Pg. U7-11</a:t>
            </a:r>
          </a:p>
          <a:p>
            <a:pPr marL="0" indent="0" algn="ctr">
              <a:buNone/>
            </a:pPr>
            <a:endParaRPr lang="en-US" b="1" dirty="0" smtClean="0"/>
          </a:p>
          <a:p>
            <a:pPr marL="0" indent="0" algn="ctr">
              <a:buNone/>
            </a:pPr>
            <a:r>
              <a:rPr lang="en-US" b="1" dirty="0" smtClean="0"/>
              <a:t>7 min</a:t>
            </a:r>
            <a:endParaRPr lang="en-US" b="1" dirty="0"/>
          </a:p>
        </p:txBody>
      </p:sp>
    </p:spTree>
    <p:extLst>
      <p:ext uri="{BB962C8B-B14F-4D97-AF65-F5344CB8AC3E}">
        <p14:creationId xmlns:p14="http://schemas.microsoft.com/office/powerpoint/2010/main" val="381898506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a:bodyPr>
          <a:lstStyle/>
          <a:p>
            <a:r>
              <a:rPr lang="en-US" sz="6000" dirty="0" smtClean="0">
                <a:solidFill>
                  <a:srgbClr val="FFC000"/>
                </a:solidFill>
              </a:rPr>
              <a:t>You’re the expert!</a:t>
            </a:r>
            <a:endParaRPr lang="en-US" sz="6000" dirty="0">
              <a:solidFill>
                <a:srgbClr val="FFC000"/>
              </a:solidFill>
            </a:endParaRPr>
          </a:p>
        </p:txBody>
      </p:sp>
      <p:sp>
        <p:nvSpPr>
          <p:cNvPr id="3" name="Content Placeholder 2"/>
          <p:cNvSpPr>
            <a:spLocks noGrp="1"/>
          </p:cNvSpPr>
          <p:nvPr>
            <p:ph idx="1"/>
          </p:nvPr>
        </p:nvSpPr>
        <p:spPr>
          <a:xfrm>
            <a:off x="0" y="762000"/>
            <a:ext cx="9144000" cy="6096000"/>
          </a:xfrm>
        </p:spPr>
        <p:txBody>
          <a:bodyPr>
            <a:normAutofit/>
          </a:bodyPr>
          <a:lstStyle/>
          <a:p>
            <a:pPr>
              <a:buFont typeface="Wingdings" pitchFamily="2" charset="2"/>
              <a:buChar char="ü"/>
            </a:pPr>
            <a:r>
              <a:rPr lang="en-US" dirty="0" smtClean="0"/>
              <a:t>Make a poster for your </a:t>
            </a:r>
            <a:r>
              <a:rPr lang="en-US" sz="4000" b="1" dirty="0" smtClean="0">
                <a:solidFill>
                  <a:srgbClr val="00B0F0"/>
                </a:solidFill>
                <a:latin typeface="+mj-lt"/>
              </a:rPr>
              <a:t>Human Impact</a:t>
            </a:r>
          </a:p>
          <a:p>
            <a:pPr>
              <a:buFont typeface="Wingdings" pitchFamily="2" charset="2"/>
              <a:buChar char="ü"/>
            </a:pPr>
            <a:r>
              <a:rPr lang="en-US" b="1" dirty="0" smtClean="0"/>
              <a:t>Description &amp; How we can Help!</a:t>
            </a:r>
            <a:endParaRPr lang="en-US" sz="2400" b="1" dirty="0" smtClean="0"/>
          </a:p>
          <a:p>
            <a:pPr>
              <a:buFont typeface="Wingdings" pitchFamily="2" charset="2"/>
              <a:buChar char="ü"/>
            </a:pPr>
            <a:r>
              <a:rPr lang="en-US" b="1" dirty="0" smtClean="0"/>
              <a:t>This will be a grade!</a:t>
            </a:r>
          </a:p>
          <a:p>
            <a:pPr marL="0" indent="0">
              <a:buNone/>
            </a:pPr>
            <a:endParaRPr lang="en-US" dirty="0" smtClean="0"/>
          </a:p>
          <a:p>
            <a:pPr marL="514350" indent="-514350">
              <a:buFont typeface="+mj-lt"/>
              <a:buAutoNum type="arabicPeriod"/>
            </a:pPr>
            <a:r>
              <a:rPr lang="en-US" sz="2600" dirty="0" smtClean="0"/>
              <a:t>Pollution (pg.  148)</a:t>
            </a:r>
          </a:p>
          <a:p>
            <a:pPr marL="514350" indent="-514350">
              <a:buFont typeface="+mj-lt"/>
              <a:buAutoNum type="arabicPeriod"/>
            </a:pPr>
            <a:r>
              <a:rPr lang="en-US" sz="2600" dirty="0" smtClean="0"/>
              <a:t>Burning Fossil Fuels (pg. 148)</a:t>
            </a:r>
          </a:p>
          <a:p>
            <a:pPr marL="514350" indent="-514350">
              <a:buFont typeface="+mj-lt"/>
              <a:buAutoNum type="arabicPeriod"/>
            </a:pPr>
            <a:r>
              <a:rPr lang="en-US" sz="2600" dirty="0" smtClean="0"/>
              <a:t>Invasive (non-native species) (pg. 153-155)</a:t>
            </a:r>
          </a:p>
          <a:p>
            <a:pPr marL="514350" indent="-514350">
              <a:buFont typeface="+mj-lt"/>
              <a:buAutoNum type="arabicPeriod"/>
            </a:pPr>
            <a:r>
              <a:rPr lang="en-US" sz="2600" dirty="0" smtClean="0"/>
              <a:t>Bio-magnification (pg. 152)</a:t>
            </a:r>
          </a:p>
          <a:p>
            <a:pPr marL="514350" indent="-514350">
              <a:buFont typeface="+mj-lt"/>
              <a:buAutoNum type="arabicPeriod"/>
            </a:pPr>
            <a:r>
              <a:rPr lang="en-US" sz="2600" dirty="0" smtClean="0"/>
              <a:t>Global warming (pg. 87-88, 159)</a:t>
            </a:r>
          </a:p>
          <a:p>
            <a:pPr marL="514350" indent="-514350">
              <a:buFont typeface="+mj-lt"/>
              <a:buAutoNum type="arabicPeriod"/>
            </a:pPr>
            <a:r>
              <a:rPr lang="en-US" sz="2600" dirty="0" smtClean="0"/>
              <a:t>Human overpopulation (pg. 129-132)</a:t>
            </a:r>
          </a:p>
          <a:p>
            <a:pPr marL="514350" indent="-514350">
              <a:buFont typeface="+mj-lt"/>
              <a:buAutoNum type="arabicPeriod"/>
            </a:pPr>
            <a:r>
              <a:rPr lang="en-US" sz="2600" dirty="0" smtClean="0"/>
              <a:t>Habitat destruction (pg.  151: Habitat Alteration)</a:t>
            </a:r>
          </a:p>
          <a:p>
            <a:pPr marL="0" indent="0">
              <a:buNone/>
            </a:pPr>
            <a:endParaRPr lang="en-US" dirty="0" smtClean="0"/>
          </a:p>
          <a:p>
            <a:pPr marL="0" indent="0">
              <a:buNone/>
            </a:pPr>
            <a:endParaRPr lang="en-US" dirty="0"/>
          </a:p>
        </p:txBody>
      </p:sp>
      <p:pic>
        <p:nvPicPr>
          <p:cNvPr id="3074" name="Picture 2" descr="C:\tempie\Temporary Internet Files\Content.IE5\1OQQNLIF\MC90023407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30289" y="2286000"/>
            <a:ext cx="1813711" cy="23396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064385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143000"/>
          </a:xfrm>
        </p:spPr>
        <p:txBody>
          <a:bodyPr>
            <a:noAutofit/>
          </a:bodyPr>
          <a:lstStyle/>
          <a:p>
            <a:r>
              <a:rPr lang="en-US" sz="8000" b="1" dirty="0" smtClean="0">
                <a:solidFill>
                  <a:srgbClr val="FFC000"/>
                </a:solidFill>
              </a:rPr>
              <a:t>Do Now</a:t>
            </a:r>
            <a:endParaRPr lang="en-US" sz="8000" b="1" dirty="0">
              <a:solidFill>
                <a:srgbClr val="FFC000"/>
              </a:solidFill>
            </a:endParaRPr>
          </a:p>
        </p:txBody>
      </p:sp>
      <p:sp>
        <p:nvSpPr>
          <p:cNvPr id="5" name="Content Placeholder 4"/>
          <p:cNvSpPr>
            <a:spLocks noGrp="1"/>
          </p:cNvSpPr>
          <p:nvPr>
            <p:ph idx="1"/>
          </p:nvPr>
        </p:nvSpPr>
        <p:spPr>
          <a:xfrm>
            <a:off x="0" y="685800"/>
            <a:ext cx="8763000" cy="5791200"/>
          </a:xfrm>
        </p:spPr>
        <p:txBody>
          <a:bodyPr/>
          <a:lstStyle/>
          <a:p>
            <a:pPr marL="514350" indent="-514350">
              <a:buFont typeface="+mj-lt"/>
              <a:buAutoNum type="arabicPeriod"/>
            </a:pPr>
            <a:r>
              <a:rPr lang="en-US" sz="2400" dirty="0" smtClean="0"/>
              <a:t>What is a </a:t>
            </a:r>
            <a:r>
              <a:rPr lang="en-US" sz="2400" b="1" dirty="0" smtClean="0"/>
              <a:t>limiting factor</a:t>
            </a:r>
            <a:r>
              <a:rPr lang="en-US" sz="2400" dirty="0" smtClean="0"/>
              <a:t>? </a:t>
            </a:r>
            <a:endParaRPr lang="en-US" sz="2400" dirty="0"/>
          </a:p>
          <a:p>
            <a:pPr marL="514350" indent="-514350">
              <a:buFont typeface="+mj-lt"/>
              <a:buAutoNum type="arabicPeriod"/>
            </a:pPr>
            <a:r>
              <a:rPr lang="en-US" sz="2400" dirty="0" smtClean="0"/>
              <a:t>Give one example of a </a:t>
            </a:r>
            <a:r>
              <a:rPr lang="en-US" sz="2400" b="1" u="sng" dirty="0" smtClean="0"/>
              <a:t>biotic limiting factor</a:t>
            </a:r>
            <a:r>
              <a:rPr lang="en-US" sz="2400" dirty="0" smtClean="0"/>
              <a:t>. What will it do to a population of animals?</a:t>
            </a:r>
          </a:p>
          <a:p>
            <a:pPr marL="514350" indent="-514350">
              <a:buFont typeface="+mj-lt"/>
              <a:buAutoNum type="arabicPeriod"/>
            </a:pPr>
            <a:r>
              <a:rPr lang="en-US" sz="2400" dirty="0" smtClean="0"/>
              <a:t>Give one example of an </a:t>
            </a:r>
            <a:r>
              <a:rPr lang="en-US" sz="2400" b="1" u="sng" dirty="0" err="1" smtClean="0"/>
              <a:t>abiotic</a:t>
            </a:r>
            <a:r>
              <a:rPr lang="en-US" sz="2400" b="1" u="sng" dirty="0" smtClean="0"/>
              <a:t> limiting factor. </a:t>
            </a:r>
            <a:r>
              <a:rPr lang="en-US" sz="2400" dirty="0" smtClean="0"/>
              <a:t>What will it do to a population of animals?</a:t>
            </a:r>
          </a:p>
          <a:p>
            <a:pPr marL="514350" indent="-514350">
              <a:buFont typeface="+mj-lt"/>
              <a:buAutoNum type="arabicPeriod"/>
            </a:pPr>
            <a:r>
              <a:rPr lang="en-US" sz="2400" dirty="0" smtClean="0"/>
              <a:t>A snake eats a frog that has eaten an insect that fed on plant.</a:t>
            </a:r>
          </a:p>
          <a:p>
            <a:pPr marL="914400" lvl="1" indent="-514350">
              <a:buNone/>
            </a:pPr>
            <a:r>
              <a:rPr lang="en-US" sz="2400" dirty="0" smtClean="0"/>
              <a:t>	What level of organism is the frog?</a:t>
            </a:r>
          </a:p>
          <a:p>
            <a:pPr marL="514350" indent="-514350">
              <a:buNone/>
            </a:pPr>
            <a:r>
              <a:rPr lang="en-US" dirty="0" smtClean="0"/>
              <a:t>		</a:t>
            </a:r>
            <a:r>
              <a:rPr lang="en-US" sz="2400" dirty="0" smtClean="0"/>
              <a:t>What level of organism is the insect?</a:t>
            </a:r>
            <a:endParaRPr lang="en-US" dirty="0"/>
          </a:p>
        </p:txBody>
      </p:sp>
      <p:pic>
        <p:nvPicPr>
          <p:cNvPr id="10242" name="Picture 2" descr="http://whatisthetrend.net/wp-content/uploads/2010/06/Legionnaires-Diseas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572000"/>
            <a:ext cx="3048000" cy="2286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44" name="Picture 4" descr="http://www.clker.com/cliparts/a/6/4/9/11954351131708850731zeimusu_Fire_Icon.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4731964"/>
            <a:ext cx="1495704" cy="2126036"/>
          </a:xfrm>
          <a:prstGeom prst="rect">
            <a:avLst/>
          </a:prstGeom>
          <a:noFill/>
          <a:extLst>
            <a:ext uri="{909E8E84-426E-40dd-AFC4-6F175D3DCCD1}">
              <a14:hiddenFill xmlns:a14="http://schemas.microsoft.com/office/drawing/2010/main" xmlns="">
                <a:solidFill>
                  <a:srgbClr val="FFFFFF"/>
                </a:solidFill>
              </a14:hiddenFill>
            </a:ext>
          </a:extLst>
        </p:spPr>
      </p:pic>
      <p:pic>
        <p:nvPicPr>
          <p:cNvPr id="10246" name="Picture 6" descr="http://1.bp.blogspot.com/-nF5DQbKAW70/TZ4ct5ICw2I/AAAAAAAAABo/YvfbkpKStYY/s1600/ecosystem_preda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4140" y="4248149"/>
            <a:ext cx="2429860" cy="2609851"/>
          </a:xfrm>
          <a:prstGeom prst="rect">
            <a:avLst/>
          </a:prstGeom>
          <a:noFill/>
          <a:extLst>
            <a:ext uri="{909E8E84-426E-40dd-AFC4-6F175D3DCCD1}">
              <a14:hiddenFill xmlns:a14="http://schemas.microsoft.com/office/drawing/2010/main" xmlns="">
                <a:solidFill>
                  <a:srgbClr val="FFFFFF"/>
                </a:solidFill>
              </a14:hiddenFill>
            </a:ext>
          </a:extLst>
        </p:spPr>
      </p:pic>
      <p:pic>
        <p:nvPicPr>
          <p:cNvPr id="10248" name="Picture 8" descr="http://www.destination360.com/north-america/us/utah/images/s/utah-hunt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4600" y="5059362"/>
            <a:ext cx="2248297" cy="17986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51561636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032"/>
            <a:ext cx="8229600" cy="1143000"/>
          </a:xfrm>
        </p:spPr>
        <p:txBody>
          <a:bodyPr>
            <a:noAutofit/>
          </a:bodyPr>
          <a:lstStyle/>
          <a:p>
            <a:r>
              <a:rPr lang="en-US" sz="8800" b="1" dirty="0" smtClean="0">
                <a:solidFill>
                  <a:srgbClr val="92D050"/>
                </a:solidFill>
              </a:rPr>
              <a:t>Human Impact</a:t>
            </a:r>
            <a:endParaRPr lang="en-US" sz="8800" b="1" dirty="0">
              <a:solidFill>
                <a:srgbClr val="92D050"/>
              </a:solidFill>
            </a:endParaRPr>
          </a:p>
        </p:txBody>
      </p:sp>
      <p:sp>
        <p:nvSpPr>
          <p:cNvPr id="5" name="Content Placeholder 4"/>
          <p:cNvSpPr>
            <a:spLocks noGrp="1"/>
          </p:cNvSpPr>
          <p:nvPr>
            <p:ph idx="1"/>
          </p:nvPr>
        </p:nvSpPr>
        <p:spPr>
          <a:xfrm>
            <a:off x="0" y="1295400"/>
            <a:ext cx="9144000" cy="5562600"/>
          </a:xfrm>
        </p:spPr>
        <p:txBody>
          <a:bodyPr>
            <a:normAutofit/>
          </a:bodyPr>
          <a:lstStyle/>
          <a:p>
            <a:pPr marL="0" indent="0" algn="ctr">
              <a:buNone/>
            </a:pPr>
            <a:r>
              <a:rPr lang="en-US" dirty="0" smtClean="0"/>
              <a:t>Get your Human Impact poster from the counter.</a:t>
            </a:r>
          </a:p>
          <a:p>
            <a:pPr marL="0" indent="0" algn="ctr">
              <a:buNone/>
            </a:pPr>
            <a:r>
              <a:rPr lang="en-US" dirty="0" smtClean="0"/>
              <a:t> Make sure that it is </a:t>
            </a:r>
            <a:r>
              <a:rPr lang="en-US" sz="4000" dirty="0" smtClean="0">
                <a:latin typeface="Arial" pitchFamily="34" charset="0"/>
                <a:cs typeface="Arial" pitchFamily="34" charset="0"/>
              </a:rPr>
              <a:t>complete</a:t>
            </a:r>
            <a:r>
              <a:rPr lang="en-US" sz="4000" dirty="0" smtClean="0"/>
              <a:t> </a:t>
            </a:r>
            <a:r>
              <a:rPr lang="en-US" dirty="0" smtClean="0"/>
              <a:t>and ready to </a:t>
            </a:r>
            <a:r>
              <a:rPr lang="en-US" sz="4000" dirty="0" smtClean="0">
                <a:latin typeface="Arial" pitchFamily="34" charset="0"/>
                <a:cs typeface="Arial" pitchFamily="34" charset="0"/>
              </a:rPr>
              <a:t>display</a:t>
            </a:r>
            <a:r>
              <a:rPr lang="en-US" dirty="0" smtClean="0">
                <a:latin typeface="Arial" pitchFamily="34" charset="0"/>
                <a:cs typeface="Arial" pitchFamily="34" charset="0"/>
              </a:rPr>
              <a:t>! </a:t>
            </a:r>
            <a:endParaRPr lang="en-US" dirty="0">
              <a:latin typeface="Arial" pitchFamily="34" charset="0"/>
              <a:cs typeface="Arial" pitchFamily="34" charset="0"/>
            </a:endParaRPr>
          </a:p>
          <a:p>
            <a:pPr marL="0" indent="0">
              <a:buNone/>
            </a:pPr>
            <a:endParaRPr lang="en-US" dirty="0" smtClean="0"/>
          </a:p>
          <a:p>
            <a:pPr marL="0" indent="0" algn="ctr">
              <a:buNone/>
            </a:pPr>
            <a:r>
              <a:rPr lang="en-US" sz="4000" b="1" dirty="0" smtClean="0">
                <a:solidFill>
                  <a:srgbClr val="FFC000"/>
                </a:solidFill>
              </a:rPr>
              <a:t>You have 10 minutes to add any finishing touches. </a:t>
            </a:r>
            <a:endParaRPr lang="en-US" sz="4000" b="1" dirty="0">
              <a:solidFill>
                <a:srgbClr val="FFC000"/>
              </a:solidFill>
            </a:endParaRPr>
          </a:p>
        </p:txBody>
      </p:sp>
    </p:spTree>
    <p:extLst>
      <p:ext uri="{BB962C8B-B14F-4D97-AF65-F5344CB8AC3E}">
        <p14:creationId xmlns:p14="http://schemas.microsoft.com/office/powerpoint/2010/main" val="577868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90600"/>
            <a:ext cx="9144000" cy="6858000"/>
          </a:xfrm>
        </p:spPr>
        <p:txBody>
          <a:bodyPr>
            <a:noAutofit/>
          </a:bodyPr>
          <a:lstStyle/>
          <a:p>
            <a:pPr marL="0" indent="0">
              <a:buNone/>
            </a:pPr>
            <a:r>
              <a:rPr lang="en-US" sz="2800" b="1" dirty="0"/>
              <a:t>In recent years, the striped bass population in the Chesapeake Bay has been declining. This is due in part to “fish kills,” where a large number of fish die off. Fish kills occur when oxygen-consuming processes require more oxygen than the plants produce, which reduces the amount of oxygen available to the fish. One explanation is human activities that increased the amount of sediments suspended in the water, largely due to erosion from cutting down trees. The sediment acts as a filter for sunlight which causes a decrease in the amount of sunlight that gets to the aquatic plants in the Chesapeake Bay.</a:t>
            </a:r>
          </a:p>
        </p:txBody>
      </p:sp>
    </p:spTree>
    <p:extLst>
      <p:ext uri="{BB962C8B-B14F-4D97-AF65-F5344CB8AC3E}">
        <p14:creationId xmlns:p14="http://schemas.microsoft.com/office/powerpoint/2010/main" val="6201891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Gallery Walk</a:t>
            </a:r>
            <a:endParaRPr lang="en-US" sz="6000" dirty="0"/>
          </a:p>
        </p:txBody>
      </p:sp>
      <p:sp>
        <p:nvSpPr>
          <p:cNvPr id="3" name="Content Placeholder 2"/>
          <p:cNvSpPr>
            <a:spLocks noGrp="1"/>
          </p:cNvSpPr>
          <p:nvPr>
            <p:ph idx="1"/>
          </p:nvPr>
        </p:nvSpPr>
        <p:spPr/>
        <p:txBody>
          <a:bodyPr/>
          <a:lstStyle/>
          <a:p>
            <a:pPr marL="0" indent="0" algn="ctr">
              <a:buNone/>
            </a:pPr>
            <a:r>
              <a:rPr lang="en-US" dirty="0" smtClean="0">
                <a:solidFill>
                  <a:srgbClr val="92D050"/>
                </a:solidFill>
              </a:rPr>
              <a:t>Take out your packets and turn to page</a:t>
            </a:r>
          </a:p>
          <a:p>
            <a:pPr marL="0" indent="0" algn="ctr">
              <a:buNone/>
            </a:pPr>
            <a:r>
              <a:rPr lang="en-US" dirty="0" smtClean="0">
                <a:solidFill>
                  <a:srgbClr val="92D050"/>
                </a:solidFill>
              </a:rPr>
              <a:t>Pg. U7-12</a:t>
            </a:r>
          </a:p>
          <a:p>
            <a:pPr marL="0" indent="0" algn="ctr">
              <a:buNone/>
            </a:pPr>
            <a:endParaRPr lang="en-US" dirty="0">
              <a:solidFill>
                <a:srgbClr val="92D050"/>
              </a:solidFill>
            </a:endParaRPr>
          </a:p>
          <a:p>
            <a:pPr marL="0" indent="0" algn="ctr">
              <a:buNone/>
            </a:pPr>
            <a:r>
              <a:rPr lang="en-US" dirty="0" smtClean="0">
                <a:solidFill>
                  <a:srgbClr val="92D050"/>
                </a:solidFill>
              </a:rPr>
              <a:t>Go at your own pace. </a:t>
            </a:r>
          </a:p>
          <a:p>
            <a:pPr marL="0" indent="0" algn="ctr">
              <a:buNone/>
            </a:pPr>
            <a:r>
              <a:rPr lang="en-US" b="1" dirty="0" smtClean="0">
                <a:solidFill>
                  <a:srgbClr val="FFC000"/>
                </a:solidFill>
              </a:rPr>
              <a:t>20 minutes max!</a:t>
            </a:r>
            <a:endParaRPr lang="en-US" b="1" dirty="0">
              <a:solidFill>
                <a:srgbClr val="FFC000"/>
              </a:solidFill>
            </a:endParaRPr>
          </a:p>
        </p:txBody>
      </p:sp>
    </p:spTree>
    <p:extLst>
      <p:ext uri="{BB962C8B-B14F-4D97-AF65-F5344CB8AC3E}">
        <p14:creationId xmlns:p14="http://schemas.microsoft.com/office/powerpoint/2010/main" val="421752424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Study!</a:t>
            </a:r>
            <a:endParaRPr lang="en-US" sz="6600" dirty="0"/>
          </a:p>
        </p:txBody>
      </p:sp>
      <p:sp>
        <p:nvSpPr>
          <p:cNvPr id="3" name="Content Placeholder 2"/>
          <p:cNvSpPr>
            <a:spLocks noGrp="1"/>
          </p:cNvSpPr>
          <p:nvPr>
            <p:ph idx="1"/>
          </p:nvPr>
        </p:nvSpPr>
        <p:spPr/>
        <p:txBody>
          <a:bodyPr>
            <a:normAutofit lnSpcReduction="10000"/>
          </a:bodyPr>
          <a:lstStyle/>
          <a:p>
            <a:pPr marL="0" indent="0" algn="ctr">
              <a:buNone/>
            </a:pPr>
            <a:r>
              <a:rPr lang="en-US" sz="6000" dirty="0" smtClean="0"/>
              <a:t>You have </a:t>
            </a:r>
            <a:r>
              <a:rPr lang="en-US" sz="6000" dirty="0" smtClean="0"/>
              <a:t>a unit 7 test! Packets and Cut/Paste review worksheet will be collected</a:t>
            </a:r>
            <a:endParaRPr lang="en-US" sz="6000" dirty="0" smtClean="0"/>
          </a:p>
          <a:p>
            <a:pPr marL="457200" lvl="1" indent="0" algn="ctr">
              <a:buNone/>
            </a:pPr>
            <a:endParaRPr lang="en-US" sz="5400" dirty="0" smtClean="0"/>
          </a:p>
        </p:txBody>
      </p:sp>
    </p:spTree>
    <p:extLst>
      <p:ext uri="{BB962C8B-B14F-4D97-AF65-F5344CB8AC3E}">
        <p14:creationId xmlns:p14="http://schemas.microsoft.com/office/powerpoint/2010/main" val="129059208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l="10156" t="19792" r="12500" b="9375"/>
          <a:stretch>
            <a:fillRect/>
          </a:stretch>
        </p:blipFill>
        <p:spPr bwMode="auto">
          <a:xfrm>
            <a:off x="457200" y="685800"/>
            <a:ext cx="8209429"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Human Overpopulation </a:t>
            </a:r>
            <a:endParaRPr lang="en-US" dirty="0">
              <a:latin typeface="+mn-lt"/>
            </a:endParaRPr>
          </a:p>
        </p:txBody>
      </p:sp>
      <p:sp>
        <p:nvSpPr>
          <p:cNvPr id="3" name="Content Placeholder 2"/>
          <p:cNvSpPr>
            <a:spLocks noGrp="1"/>
          </p:cNvSpPr>
          <p:nvPr>
            <p:ph idx="1"/>
          </p:nvPr>
        </p:nvSpPr>
        <p:spPr>
          <a:xfrm>
            <a:off x="0" y="1600200"/>
            <a:ext cx="5912742" cy="4525963"/>
          </a:xfrm>
        </p:spPr>
        <p:txBody>
          <a:bodyPr>
            <a:normAutofit/>
          </a:bodyPr>
          <a:lstStyle/>
          <a:p>
            <a:pPr marL="0" indent="0">
              <a:buNone/>
            </a:pPr>
            <a:r>
              <a:rPr lang="en-US" sz="4000" b="1" u="sng" dirty="0" smtClean="0">
                <a:solidFill>
                  <a:srgbClr val="FFC000"/>
                </a:solidFill>
              </a:rPr>
              <a:t>Description</a:t>
            </a:r>
            <a:r>
              <a:rPr lang="en-US" sz="4000" b="1" dirty="0" smtClean="0">
                <a:solidFill>
                  <a:srgbClr val="FFC000"/>
                </a:solidFill>
              </a:rPr>
              <a:t>:</a:t>
            </a:r>
          </a:p>
          <a:p>
            <a:pPr marL="0" indent="0">
              <a:buNone/>
            </a:pPr>
            <a:r>
              <a:rPr lang="en-US" sz="4000" dirty="0" smtClean="0"/>
              <a:t>Too many people on Earth. </a:t>
            </a:r>
            <a:r>
              <a:rPr lang="en-US" sz="4000" b="1" dirty="0" smtClean="0"/>
              <a:t>#1 cause of ALL environmental problems</a:t>
            </a:r>
          </a:p>
          <a:p>
            <a:pPr marL="0" indent="0" algn="ctr">
              <a:buNone/>
            </a:pPr>
            <a:endParaRPr lang="en-US" sz="4000" b="1" dirty="0">
              <a:solidFill>
                <a:srgbClr val="FFC000"/>
              </a:solidFill>
            </a:endParaRPr>
          </a:p>
          <a:p>
            <a:pPr marL="0" indent="0">
              <a:buNone/>
            </a:pPr>
            <a:endParaRPr lang="en-US" sz="3600" dirty="0">
              <a:solidFill>
                <a:srgbClr val="FFC000"/>
              </a:solidFill>
            </a:endParaRPr>
          </a:p>
        </p:txBody>
      </p:sp>
      <p:pic>
        <p:nvPicPr>
          <p:cNvPr id="2050" name="Picture 2" descr="http://www.issues.cc/uploads/overpopulation2-20110405-13473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0979" y="4114800"/>
            <a:ext cx="4253022"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756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Autofit/>
          </a:bodyPr>
          <a:lstStyle/>
          <a:p>
            <a:r>
              <a:rPr lang="en-US" sz="7200" dirty="0" smtClean="0"/>
              <a:t>Pollution</a:t>
            </a:r>
            <a:endParaRPr lang="en-US" sz="7200" dirty="0"/>
          </a:p>
        </p:txBody>
      </p:sp>
      <p:sp>
        <p:nvSpPr>
          <p:cNvPr id="12" name="Content Placeholder 2"/>
          <p:cNvSpPr>
            <a:spLocks noGrp="1"/>
          </p:cNvSpPr>
          <p:nvPr>
            <p:ph idx="1"/>
          </p:nvPr>
        </p:nvSpPr>
        <p:spPr>
          <a:xfrm>
            <a:off x="0" y="1600200"/>
            <a:ext cx="5912742" cy="4525963"/>
          </a:xfrm>
        </p:spPr>
        <p:txBody>
          <a:bodyPr>
            <a:normAutofit/>
          </a:bodyPr>
          <a:lstStyle/>
          <a:p>
            <a:pPr marL="0" indent="0">
              <a:buNone/>
            </a:pPr>
            <a:r>
              <a:rPr lang="en-US" sz="4000" b="1" u="sng" dirty="0" smtClean="0">
                <a:solidFill>
                  <a:srgbClr val="FFC000"/>
                </a:solidFill>
              </a:rPr>
              <a:t>Description</a:t>
            </a:r>
            <a:r>
              <a:rPr lang="en-US" sz="4000" b="1" dirty="0" smtClean="0">
                <a:solidFill>
                  <a:srgbClr val="FFC000"/>
                </a:solidFill>
              </a:rPr>
              <a:t>:</a:t>
            </a:r>
          </a:p>
          <a:p>
            <a:pPr marL="0" indent="0">
              <a:buNone/>
            </a:pPr>
            <a:r>
              <a:rPr lang="en-US" sz="4000" dirty="0" smtClean="0"/>
              <a:t>Man-made waste put into the environment.</a:t>
            </a:r>
          </a:p>
          <a:p>
            <a:r>
              <a:rPr lang="en-US" sz="3600" dirty="0" smtClean="0"/>
              <a:t>Air pollution</a:t>
            </a:r>
          </a:p>
          <a:p>
            <a:r>
              <a:rPr lang="en-US" sz="3600" dirty="0" smtClean="0"/>
              <a:t>Water pollution</a:t>
            </a:r>
          </a:p>
          <a:p>
            <a:pPr marL="0" indent="0" algn="ctr">
              <a:buNone/>
            </a:pPr>
            <a:endParaRPr lang="en-US" sz="4000" b="1" dirty="0">
              <a:solidFill>
                <a:srgbClr val="FFC000"/>
              </a:solidFill>
            </a:endParaRPr>
          </a:p>
          <a:p>
            <a:pPr marL="0" indent="0">
              <a:buNone/>
            </a:pPr>
            <a:endParaRPr lang="en-US" sz="3600" dirty="0">
              <a:solidFill>
                <a:srgbClr val="FFC000"/>
              </a:solidFill>
            </a:endParaRPr>
          </a:p>
        </p:txBody>
      </p:sp>
      <p:pic>
        <p:nvPicPr>
          <p:cNvPr id="1026" name="Picture 2" descr="http://d1jqu7g1y74ds1.cloudfront.net/wp-content/uploads/2010/12/Air-Pollu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3352800"/>
            <a:ext cx="3733800" cy="322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49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Habitat Destruction</a:t>
            </a:r>
            <a:endParaRPr lang="en-US" sz="6600" dirty="0"/>
          </a:p>
        </p:txBody>
      </p:sp>
      <p:sp>
        <p:nvSpPr>
          <p:cNvPr id="3" name="Content Placeholder 2"/>
          <p:cNvSpPr>
            <a:spLocks noGrp="1"/>
          </p:cNvSpPr>
          <p:nvPr>
            <p:ph idx="1"/>
          </p:nvPr>
        </p:nvSpPr>
        <p:spPr>
          <a:xfrm>
            <a:off x="-1752600" y="4237037"/>
            <a:ext cx="8229600" cy="4525963"/>
          </a:xfrm>
        </p:spPr>
        <p:txBody>
          <a:bodyPr/>
          <a:lstStyle/>
          <a:p>
            <a:pPr algn="ctr"/>
            <a:r>
              <a:rPr lang="en-US" dirty="0" smtClean="0"/>
              <a:t>Eventually leads to</a:t>
            </a:r>
          </a:p>
          <a:p>
            <a:pPr marL="0" indent="0" algn="ctr">
              <a:buNone/>
            </a:pPr>
            <a:r>
              <a:rPr lang="en-US" dirty="0" smtClean="0"/>
              <a:t> extinction</a:t>
            </a:r>
            <a:endParaRPr lang="en-US" dirty="0"/>
          </a:p>
        </p:txBody>
      </p:sp>
      <p:pic>
        <p:nvPicPr>
          <p:cNvPr id="3074" name="Picture 2" descr="http://wellroundedkids.com/store/accessories/endangered%20Species%20Floor%20Puzz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1643" y="4119562"/>
            <a:ext cx="4167188" cy="281463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0" y="1600201"/>
            <a:ext cx="5912742" cy="3276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4000" b="1" u="sng" dirty="0" smtClean="0">
                <a:solidFill>
                  <a:srgbClr val="FFC000"/>
                </a:solidFill>
              </a:rPr>
              <a:t>Description</a:t>
            </a:r>
            <a:r>
              <a:rPr lang="en-US" sz="4000" b="1" dirty="0" smtClean="0">
                <a:solidFill>
                  <a:srgbClr val="FFC000"/>
                </a:solidFill>
              </a:rPr>
              <a:t>:</a:t>
            </a:r>
          </a:p>
          <a:p>
            <a:pPr marL="0" indent="0">
              <a:buNone/>
            </a:pPr>
            <a:r>
              <a:rPr lang="en-US" sz="3500" dirty="0"/>
              <a:t>Destroying habitats of plants and animals by human </a:t>
            </a:r>
            <a:r>
              <a:rPr lang="en-US" sz="3500" dirty="0">
                <a:cs typeface="Arial" pitchFamily="34" charset="0"/>
              </a:rPr>
              <a:t>activities</a:t>
            </a:r>
            <a:r>
              <a:rPr lang="en-US" sz="3500" dirty="0"/>
              <a:t> </a:t>
            </a:r>
            <a:r>
              <a:rPr lang="en-US" sz="6000" dirty="0" smtClean="0">
                <a:latin typeface="Light up the World" pitchFamily="2" charset="0"/>
                <a:sym typeface="Wingdings" pitchFamily="2" charset="2"/>
              </a:rPr>
              <a:t></a:t>
            </a:r>
            <a:endParaRPr lang="en-US" sz="3600" dirty="0">
              <a:latin typeface="Light up the World" pitchFamily="2" charset="0"/>
            </a:endParaRPr>
          </a:p>
        </p:txBody>
      </p:sp>
      <p:pic>
        <p:nvPicPr>
          <p:cNvPr id="6" name="Picture 2" descr="http://static.ddmcdn.com/gif/deforestation-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1641" y="1400850"/>
            <a:ext cx="4132359" cy="2748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73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6000" dirty="0" smtClean="0"/>
              <a:t>Invasive species</a:t>
            </a:r>
            <a:endParaRPr lang="en-US" sz="6000" dirty="0"/>
          </a:p>
        </p:txBody>
      </p:sp>
      <p:pic>
        <p:nvPicPr>
          <p:cNvPr id="5122" name="Picture 2" descr="http://learner.org/courses/envsci/visual/img_med/zebra_mussel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343400"/>
            <a:ext cx="2590800" cy="251459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erc.carleton.edu/images/eyesinthesky2/week5/small_zebra_mussel_ima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4482248"/>
            <a:ext cx="3505200" cy="233965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0" y="1295400"/>
            <a:ext cx="91440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4000" b="1" u="sng" dirty="0" smtClean="0">
                <a:solidFill>
                  <a:srgbClr val="FFC000"/>
                </a:solidFill>
              </a:rPr>
              <a:t>Description</a:t>
            </a:r>
            <a:r>
              <a:rPr lang="en-US" sz="4000" b="1" dirty="0" smtClean="0">
                <a:solidFill>
                  <a:srgbClr val="FFC000"/>
                </a:solidFill>
              </a:rPr>
              <a:t>:</a:t>
            </a:r>
          </a:p>
          <a:p>
            <a:pPr marL="0" indent="0">
              <a:buNone/>
            </a:pPr>
            <a:r>
              <a:rPr lang="en-US" sz="3600" dirty="0"/>
              <a:t>Species not originally from the area take </a:t>
            </a:r>
            <a:r>
              <a:rPr lang="en-US" sz="3600" dirty="0" smtClean="0"/>
              <a:t>over.</a:t>
            </a:r>
            <a:endParaRPr lang="en-US" sz="3600" dirty="0"/>
          </a:p>
          <a:p>
            <a:pPr marL="0" indent="0" algn="ctr">
              <a:buNone/>
            </a:pPr>
            <a:r>
              <a:rPr lang="en-US" sz="3600" dirty="0">
                <a:solidFill>
                  <a:srgbClr val="92D050"/>
                </a:solidFill>
                <a:latin typeface="Arial" pitchFamily="34" charset="0"/>
                <a:cs typeface="Arial" pitchFamily="34" charset="0"/>
              </a:rPr>
              <a:t>Not affected by natural limiting factors! – population out of control!!</a:t>
            </a:r>
          </a:p>
          <a:p>
            <a:pPr marL="0" indent="0">
              <a:buFont typeface="Arial" pitchFamily="34" charset="0"/>
              <a:buNone/>
            </a:pPr>
            <a:endParaRPr lang="en-US" sz="4000" dirty="0" smtClean="0"/>
          </a:p>
          <a:p>
            <a:pPr marL="0" indent="0">
              <a:buFont typeface="Arial" pitchFamily="34" charset="0"/>
              <a:buNone/>
            </a:pPr>
            <a:endParaRPr lang="en-US" sz="3600" dirty="0">
              <a:solidFill>
                <a:srgbClr val="FFC000"/>
              </a:solidFill>
            </a:endParaRPr>
          </a:p>
        </p:txBody>
      </p:sp>
    </p:spTree>
    <p:extLst>
      <p:ext uri="{BB962C8B-B14F-4D97-AF65-F5344CB8AC3E}">
        <p14:creationId xmlns:p14="http://schemas.microsoft.com/office/powerpoint/2010/main" val="286785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Burning Fossil Fuels</a:t>
            </a:r>
            <a:endParaRPr lang="en-US" sz="6600" dirty="0"/>
          </a:p>
        </p:txBody>
      </p:sp>
      <p:sp>
        <p:nvSpPr>
          <p:cNvPr id="6" name="Content Placeholder 2"/>
          <p:cNvSpPr txBox="1">
            <a:spLocks/>
          </p:cNvSpPr>
          <p:nvPr/>
        </p:nvSpPr>
        <p:spPr>
          <a:xfrm>
            <a:off x="22746" y="1295400"/>
            <a:ext cx="57912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u="sng" dirty="0" smtClean="0">
                <a:solidFill>
                  <a:srgbClr val="FFC000"/>
                </a:solidFill>
              </a:rPr>
              <a:t>Description</a:t>
            </a:r>
            <a:r>
              <a:rPr lang="en-US" b="1" dirty="0" smtClean="0">
                <a:solidFill>
                  <a:srgbClr val="FFC000"/>
                </a:solidFill>
              </a:rPr>
              <a:t>:</a:t>
            </a:r>
          </a:p>
          <a:p>
            <a:pPr marL="0" indent="0">
              <a:buNone/>
            </a:pPr>
            <a:r>
              <a:rPr lang="en-US" sz="2400" dirty="0" smtClean="0"/>
              <a:t>Releases </a:t>
            </a:r>
            <a:r>
              <a:rPr lang="en-US" dirty="0" smtClean="0">
                <a:latin typeface="Arial" pitchFamily="34" charset="0"/>
                <a:cs typeface="Arial" pitchFamily="34" charset="0"/>
              </a:rPr>
              <a:t>CO</a:t>
            </a:r>
            <a:r>
              <a:rPr lang="en-US" baseline="-25000" dirty="0" smtClean="0">
                <a:latin typeface="Arial" pitchFamily="34" charset="0"/>
                <a:cs typeface="Arial" pitchFamily="34" charset="0"/>
              </a:rPr>
              <a:t>2</a:t>
            </a:r>
            <a:r>
              <a:rPr lang="en-US" sz="2000" dirty="0" smtClean="0">
                <a:latin typeface="Arial" pitchFamily="34" charset="0"/>
                <a:cs typeface="Arial" pitchFamily="34" charset="0"/>
              </a:rPr>
              <a:t> </a:t>
            </a:r>
            <a:r>
              <a:rPr lang="en-US" sz="2400" dirty="0" smtClean="0"/>
              <a:t>into atmosphere; </a:t>
            </a:r>
            <a:r>
              <a:rPr lang="en-US" sz="2400" dirty="0"/>
              <a:t>greenhouse effect traps in </a:t>
            </a:r>
            <a:r>
              <a:rPr lang="en-US" sz="2400" dirty="0" smtClean="0"/>
              <a:t>heat</a:t>
            </a:r>
          </a:p>
          <a:p>
            <a:r>
              <a:rPr lang="en-US" sz="2400" dirty="0" smtClean="0"/>
              <a:t>Coal</a:t>
            </a:r>
          </a:p>
          <a:p>
            <a:r>
              <a:rPr lang="en-US" sz="2400" dirty="0" smtClean="0"/>
              <a:t>Oil</a:t>
            </a:r>
          </a:p>
          <a:p>
            <a:r>
              <a:rPr lang="en-US" sz="2400" dirty="0" smtClean="0"/>
              <a:t>Natural gas</a:t>
            </a:r>
            <a:endParaRPr lang="en-US" sz="2400" dirty="0"/>
          </a:p>
          <a:p>
            <a:pPr marL="0" indent="0" algn="ctr">
              <a:buFont typeface="Arial" pitchFamily="34" charset="0"/>
              <a:buNone/>
            </a:pPr>
            <a:endParaRPr lang="en-US" b="1" dirty="0" smtClean="0">
              <a:solidFill>
                <a:srgbClr val="FFC000"/>
              </a:solidFill>
            </a:endParaRPr>
          </a:p>
          <a:p>
            <a:pPr marL="0" indent="0">
              <a:buFont typeface="Arial" pitchFamily="34" charset="0"/>
              <a:buNone/>
            </a:pPr>
            <a:endParaRPr lang="en-US" sz="2800" dirty="0">
              <a:solidFill>
                <a:srgbClr val="FFC000"/>
              </a:solidFill>
            </a:endParaRPr>
          </a:p>
        </p:txBody>
      </p:sp>
      <p:pic>
        <p:nvPicPr>
          <p:cNvPr id="4098" name="Picture 2" descr="http://thinkprogress.org/wp-content/uploads/2013/01/CarbonEmission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184618"/>
            <a:ext cx="4019550" cy="266752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encrypted-tbn0.gstatic.com/images?q=tbn:ANd9GcSiqZWJh5ThG3Ta41sb-xl9BjgBrUa2aqfQVvckjlMbYf1zib9w3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5391" y="4184618"/>
            <a:ext cx="2649935" cy="264993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freewebs.com/boomboy321/pollution.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1170749"/>
            <a:ext cx="3889477" cy="3013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33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Global Warming</a:t>
            </a:r>
            <a:endParaRPr lang="en-US" sz="6600" dirty="0"/>
          </a:p>
        </p:txBody>
      </p:sp>
      <p:pic>
        <p:nvPicPr>
          <p:cNvPr id="7170" name="Picture 2" descr="global-warming-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34100" y="1295400"/>
            <a:ext cx="3009900" cy="27908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enwin.com/kids/images/pic.greenhouse_effec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0493" y="3563617"/>
            <a:ext cx="4215230" cy="331196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0" y="1600200"/>
            <a:ext cx="5257800" cy="49530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4000" b="1" u="sng" dirty="0" smtClean="0">
                <a:solidFill>
                  <a:srgbClr val="FFC000"/>
                </a:solidFill>
              </a:rPr>
              <a:t>Description</a:t>
            </a:r>
            <a:r>
              <a:rPr lang="en-US" sz="4000" b="1" dirty="0" smtClean="0">
                <a:solidFill>
                  <a:srgbClr val="FFC000"/>
                </a:solidFill>
              </a:rPr>
              <a:t>:</a:t>
            </a:r>
          </a:p>
          <a:p>
            <a:pPr marL="0" indent="0">
              <a:buFont typeface="Arial" pitchFamily="34" charset="0"/>
              <a:buNone/>
            </a:pPr>
            <a:r>
              <a:rPr lang="en-US" sz="4000" dirty="0" smtClean="0"/>
              <a:t>Greenhouse gases are </a:t>
            </a:r>
            <a:r>
              <a:rPr lang="en-US" sz="4000" b="1" u="sng" dirty="0" smtClean="0">
                <a:solidFill>
                  <a:srgbClr val="FFC000"/>
                </a:solidFill>
              </a:rPr>
              <a:t>gases</a:t>
            </a:r>
            <a:r>
              <a:rPr lang="en-US" sz="4000" dirty="0" smtClean="0"/>
              <a:t> in an </a:t>
            </a:r>
            <a:r>
              <a:rPr lang="en-US" sz="4000" b="1" u="sng" dirty="0" smtClean="0">
                <a:solidFill>
                  <a:srgbClr val="FFC000"/>
                </a:solidFill>
              </a:rPr>
              <a:t>atmosphere</a:t>
            </a:r>
            <a:r>
              <a:rPr lang="en-US" sz="4000" dirty="0" smtClean="0"/>
              <a:t> that absorb and </a:t>
            </a:r>
            <a:r>
              <a:rPr lang="en-US" sz="4000" b="1" u="sng" dirty="0" smtClean="0">
                <a:solidFill>
                  <a:srgbClr val="FFC000"/>
                </a:solidFill>
              </a:rPr>
              <a:t>emit </a:t>
            </a:r>
            <a:r>
              <a:rPr lang="en-US" sz="4000" dirty="0" smtClean="0"/>
              <a:t>radiation  causing the Earth’s </a:t>
            </a:r>
            <a:r>
              <a:rPr lang="en-US" sz="4000" b="1" u="sng" dirty="0" smtClean="0">
                <a:solidFill>
                  <a:srgbClr val="FFC000"/>
                </a:solidFill>
              </a:rPr>
              <a:t>temperature</a:t>
            </a:r>
            <a:r>
              <a:rPr lang="en-US" sz="4000" dirty="0" smtClean="0"/>
              <a:t> which causes GLOBAL WARMING</a:t>
            </a:r>
            <a:endParaRPr lang="en-US" sz="3600" dirty="0" smtClean="0"/>
          </a:p>
          <a:p>
            <a:pPr marL="0" indent="0">
              <a:buNone/>
            </a:pPr>
            <a:endParaRPr lang="en-US" dirty="0" smtClean="0"/>
          </a:p>
          <a:p>
            <a:pPr marL="0" indent="0">
              <a:buNone/>
            </a:pPr>
            <a:r>
              <a:rPr lang="en-US" dirty="0" smtClean="0"/>
              <a:t>(Increase </a:t>
            </a:r>
            <a:r>
              <a:rPr lang="en-US" dirty="0"/>
              <a:t>in the global temperature due to increase in </a:t>
            </a:r>
            <a:r>
              <a:rPr lang="en-US" sz="4000" dirty="0">
                <a:latin typeface="Arial" pitchFamily="34" charset="0"/>
                <a:cs typeface="Arial" pitchFamily="34" charset="0"/>
              </a:rPr>
              <a:t>CO</a:t>
            </a:r>
            <a:r>
              <a:rPr lang="en-US" sz="4000" baseline="-25000" dirty="0">
                <a:latin typeface="Arial" pitchFamily="34" charset="0"/>
                <a:cs typeface="Arial" pitchFamily="34" charset="0"/>
              </a:rPr>
              <a:t>2</a:t>
            </a:r>
            <a:r>
              <a:rPr lang="en-US" dirty="0"/>
              <a:t> levels; greenhouse effect traps in </a:t>
            </a:r>
            <a:r>
              <a:rPr lang="en-US" dirty="0" smtClean="0"/>
              <a:t>heat)</a:t>
            </a:r>
            <a:endParaRPr lang="en-US" dirty="0"/>
          </a:p>
          <a:p>
            <a:pPr marL="0" indent="0" algn="ctr">
              <a:buFont typeface="Arial" pitchFamily="34" charset="0"/>
              <a:buNone/>
            </a:pPr>
            <a:endParaRPr lang="en-US" sz="4000" b="1" dirty="0" smtClean="0">
              <a:solidFill>
                <a:srgbClr val="FFC000"/>
              </a:solidFill>
            </a:endParaRPr>
          </a:p>
          <a:p>
            <a:pPr marL="0" indent="0">
              <a:buFont typeface="Arial" pitchFamily="34" charset="0"/>
              <a:buNone/>
            </a:pPr>
            <a:endParaRPr lang="en-US" sz="3600" dirty="0">
              <a:solidFill>
                <a:srgbClr val="FFC000"/>
              </a:solidFill>
            </a:endParaRPr>
          </a:p>
        </p:txBody>
      </p:sp>
    </p:spTree>
    <p:extLst>
      <p:ext uri="{BB962C8B-B14F-4D97-AF65-F5344CB8AC3E}">
        <p14:creationId xmlns:p14="http://schemas.microsoft.com/office/powerpoint/2010/main" val="256847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Bioaccumulation</a:t>
            </a:r>
            <a:endParaRPr lang="en-US" sz="6600" dirty="0"/>
          </a:p>
        </p:txBody>
      </p:sp>
      <p:pic>
        <p:nvPicPr>
          <p:cNvPr id="6148" name="Picture 4" descr="http://seagrant.uaf.edu/nosb/papers/2004/images/apexfig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0071" y="3341504"/>
            <a:ext cx="3622802" cy="35814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ww.greenhealthlive.com/images/e204/greenhealth_01_Bioaccumulation.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8375" y="1322203"/>
            <a:ext cx="3095625" cy="381000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0" y="1600200"/>
            <a:ext cx="5257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4000" b="1" u="sng" dirty="0" smtClean="0">
                <a:solidFill>
                  <a:srgbClr val="FFC000"/>
                </a:solidFill>
              </a:rPr>
              <a:t>Description</a:t>
            </a:r>
            <a:r>
              <a:rPr lang="en-US" sz="4000" b="1" dirty="0" smtClean="0">
                <a:solidFill>
                  <a:srgbClr val="FFC000"/>
                </a:solidFill>
              </a:rPr>
              <a:t>:</a:t>
            </a:r>
          </a:p>
          <a:p>
            <a:pPr marL="0" indent="0">
              <a:buNone/>
            </a:pPr>
            <a:r>
              <a:rPr lang="en-US" dirty="0"/>
              <a:t>Pesticides move up through a food web to toxic levels</a:t>
            </a:r>
          </a:p>
          <a:p>
            <a:pPr marL="0" indent="0" algn="ctr">
              <a:buFont typeface="Arial" pitchFamily="34" charset="0"/>
              <a:buNone/>
            </a:pPr>
            <a:endParaRPr lang="en-US" sz="4000" b="1" dirty="0" smtClean="0">
              <a:solidFill>
                <a:srgbClr val="FFC000"/>
              </a:solidFill>
            </a:endParaRPr>
          </a:p>
          <a:p>
            <a:pPr marL="0" indent="0">
              <a:buFont typeface="Arial" pitchFamily="34" charset="0"/>
              <a:buNone/>
            </a:pPr>
            <a:endParaRPr lang="en-US" sz="3600" dirty="0">
              <a:solidFill>
                <a:srgbClr val="FFC000"/>
              </a:solidFill>
            </a:endParaRPr>
          </a:p>
        </p:txBody>
      </p:sp>
    </p:spTree>
    <p:extLst>
      <p:ext uri="{BB962C8B-B14F-4D97-AF65-F5344CB8AC3E}">
        <p14:creationId xmlns:p14="http://schemas.microsoft.com/office/powerpoint/2010/main" val="20238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noAutofit/>
          </a:bodyPr>
          <a:lstStyle/>
          <a:p>
            <a:r>
              <a:rPr lang="en-US" sz="7200" dirty="0" smtClean="0"/>
              <a:t>Do Now</a:t>
            </a:r>
            <a:endParaRPr lang="en-US" sz="7200" dirty="0"/>
          </a:p>
        </p:txBody>
      </p:sp>
      <p:sp>
        <p:nvSpPr>
          <p:cNvPr id="5" name="Content Placeholder 4"/>
          <p:cNvSpPr>
            <a:spLocks noGrp="1"/>
          </p:cNvSpPr>
          <p:nvPr>
            <p:ph idx="1"/>
          </p:nvPr>
        </p:nvSpPr>
        <p:spPr>
          <a:xfrm>
            <a:off x="0" y="990600"/>
            <a:ext cx="9144000" cy="5867400"/>
          </a:xfrm>
        </p:spPr>
        <p:txBody>
          <a:bodyPr>
            <a:normAutofit fontScale="92500" lnSpcReduction="10000"/>
          </a:bodyPr>
          <a:lstStyle/>
          <a:p>
            <a:pPr marL="514350" indent="-514350">
              <a:buAutoNum type="arabicPeriod"/>
            </a:pPr>
            <a:r>
              <a:rPr lang="en-US" dirty="0" smtClean="0"/>
              <a:t>Define </a:t>
            </a:r>
            <a:r>
              <a:rPr lang="en-US" b="1" dirty="0" err="1" smtClean="0"/>
              <a:t>abiotic</a:t>
            </a:r>
            <a:r>
              <a:rPr lang="en-US" dirty="0" smtClean="0"/>
              <a:t> factors.</a:t>
            </a:r>
          </a:p>
          <a:p>
            <a:pPr marL="514350" indent="-514350">
              <a:buAutoNum type="arabicPeriod"/>
            </a:pPr>
            <a:r>
              <a:rPr lang="en-US" dirty="0" smtClean="0"/>
              <a:t>Define </a:t>
            </a:r>
            <a:r>
              <a:rPr lang="en-US" b="1" dirty="0" smtClean="0"/>
              <a:t>biotic</a:t>
            </a:r>
            <a:r>
              <a:rPr lang="en-US" dirty="0" smtClean="0"/>
              <a:t> factors.</a:t>
            </a:r>
          </a:p>
          <a:p>
            <a:pPr marL="0" indent="0">
              <a:buNone/>
            </a:pPr>
            <a:r>
              <a:rPr lang="en-US" dirty="0" smtClean="0"/>
              <a:t>3. Which event below illustrates the interaction of an </a:t>
            </a:r>
            <a:r>
              <a:rPr lang="en-US" b="1" dirty="0" smtClean="0">
                <a:solidFill>
                  <a:srgbClr val="92D050"/>
                </a:solidFill>
              </a:rPr>
              <a:t>abiotic</a:t>
            </a:r>
            <a:r>
              <a:rPr lang="en-US" dirty="0" smtClean="0">
                <a:solidFill>
                  <a:srgbClr val="92D050"/>
                </a:solidFill>
              </a:rPr>
              <a:t> </a:t>
            </a:r>
            <a:r>
              <a:rPr lang="en-US" dirty="0" smtClean="0"/>
              <a:t>factor with a </a:t>
            </a:r>
            <a:r>
              <a:rPr lang="en-US" b="1" dirty="0" smtClean="0">
                <a:solidFill>
                  <a:srgbClr val="FFC000"/>
                </a:solidFill>
              </a:rPr>
              <a:t>biotic</a:t>
            </a:r>
            <a:r>
              <a:rPr lang="en-US" dirty="0" smtClean="0">
                <a:solidFill>
                  <a:srgbClr val="FFC000"/>
                </a:solidFill>
              </a:rPr>
              <a:t> </a:t>
            </a:r>
            <a:r>
              <a:rPr lang="en-US" dirty="0" smtClean="0"/>
              <a:t>factor in the environment?</a:t>
            </a:r>
          </a:p>
          <a:p>
            <a:pPr marL="908050" indent="-514350">
              <a:buFont typeface="+mj-lt"/>
              <a:buAutoNum type="alphaLcParenR"/>
            </a:pPr>
            <a:r>
              <a:rPr lang="en-US" dirty="0" smtClean="0"/>
              <a:t>The eel survives by paralyzing trout</a:t>
            </a:r>
          </a:p>
          <a:p>
            <a:pPr marL="908050" indent="-514350">
              <a:buFont typeface="+mj-lt"/>
              <a:buAutoNum type="alphaLcParenR"/>
            </a:pPr>
            <a:r>
              <a:rPr lang="en-US" dirty="0" smtClean="0"/>
              <a:t>The temperature of  water affects its oxygen level</a:t>
            </a:r>
          </a:p>
          <a:p>
            <a:pPr marL="908050" indent="-514350">
              <a:buFont typeface="+mj-lt"/>
              <a:buAutoNum type="alphaLcParenR"/>
            </a:pPr>
            <a:r>
              <a:rPr lang="en-US" dirty="0" smtClean="0"/>
              <a:t>The low light intensity of the forest affects the growth of pine trees</a:t>
            </a:r>
          </a:p>
          <a:p>
            <a:pPr marL="908050" indent="-514350">
              <a:buFont typeface="+mj-lt"/>
              <a:buAutoNum type="alphaLcParenR"/>
            </a:pPr>
            <a:r>
              <a:rPr lang="en-US" dirty="0" smtClean="0"/>
              <a:t>A gypsy moth caterpillar eats the leaves of an apple tree</a:t>
            </a:r>
            <a:endParaRPr lang="en-US" dirty="0"/>
          </a:p>
        </p:txBody>
      </p:sp>
    </p:spTree>
    <p:extLst>
      <p:ext uri="{BB962C8B-B14F-4D97-AF65-F5344CB8AC3E}">
        <p14:creationId xmlns:p14="http://schemas.microsoft.com/office/powerpoint/2010/main" val="58205880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Re-Test/Test Correction Policy</a:t>
            </a:r>
            <a:endParaRPr lang="en-US" dirty="0"/>
          </a:p>
        </p:txBody>
      </p:sp>
      <p:sp>
        <p:nvSpPr>
          <p:cNvPr id="3" name="Content Placeholder 2"/>
          <p:cNvSpPr>
            <a:spLocks noGrp="1"/>
          </p:cNvSpPr>
          <p:nvPr>
            <p:ph sz="quarter" idx="1"/>
          </p:nvPr>
        </p:nvSpPr>
        <p:spPr/>
        <p:txBody>
          <a:bodyPr>
            <a:normAutofit/>
          </a:bodyPr>
          <a:lstStyle/>
          <a:p>
            <a:r>
              <a:rPr lang="en-US" sz="3200" dirty="0" smtClean="0"/>
              <a:t>In order to qualify for a re-test you have to do one of the following</a:t>
            </a:r>
          </a:p>
          <a:p>
            <a:pPr marL="880110" lvl="1" indent="-514350">
              <a:buAutoNum type="arabicPeriod"/>
            </a:pPr>
            <a:r>
              <a:rPr lang="en-US" sz="2800" dirty="0" smtClean="0"/>
              <a:t>Come to a tutoring session BEFORE the test/quiz for review</a:t>
            </a:r>
          </a:p>
          <a:p>
            <a:pPr marL="880110" lvl="1" indent="-514350">
              <a:buAutoNum type="arabicPeriod"/>
            </a:pPr>
            <a:r>
              <a:rPr lang="en-US" sz="2800" dirty="0" smtClean="0"/>
              <a:t>Complete </a:t>
            </a:r>
            <a:r>
              <a:rPr lang="en-US" dirty="0" smtClean="0"/>
              <a:t>the </a:t>
            </a:r>
            <a:r>
              <a:rPr lang="en-US" dirty="0" err="1" smtClean="0"/>
              <a:t>Frayer</a:t>
            </a:r>
            <a:r>
              <a:rPr lang="en-US" dirty="0" smtClean="0"/>
              <a:t> Model using 5 vocabulary words found on the front of each unit packet</a:t>
            </a:r>
            <a:endParaRPr lang="en-US" sz="2800" dirty="0"/>
          </a:p>
        </p:txBody>
      </p:sp>
    </p:spTree>
    <p:extLst>
      <p:ext uri="{BB962C8B-B14F-4D97-AF65-F5344CB8AC3E}">
        <p14:creationId xmlns:p14="http://schemas.microsoft.com/office/powerpoint/2010/main" val="79298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Frayer Model</a:t>
            </a:r>
            <a:endParaRPr lang="en-US" dirty="0"/>
          </a:p>
        </p:txBody>
      </p:sp>
      <p:pic>
        <p:nvPicPr>
          <p:cNvPr id="7" name="Picture 6" descr="Screen Shot 2013-01-23 at 8.52.15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171" y="1339419"/>
            <a:ext cx="8733009" cy="5312329"/>
          </a:xfrm>
          <a:prstGeom prst="rect">
            <a:avLst/>
          </a:prstGeom>
        </p:spPr>
      </p:pic>
    </p:spTree>
    <p:extLst>
      <p:ext uri="{BB962C8B-B14F-4D97-AF65-F5344CB8AC3E}">
        <p14:creationId xmlns:p14="http://schemas.microsoft.com/office/powerpoint/2010/main" val="45103808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4" y="-104369"/>
            <a:ext cx="7612063" cy="1062230"/>
          </a:xfrm>
        </p:spPr>
        <p:txBody>
          <a:bodyPr/>
          <a:lstStyle/>
          <a:p>
            <a:r>
              <a:rPr lang="en-US" dirty="0" smtClean="0"/>
              <a:t>Frayer Model</a:t>
            </a:r>
            <a:endParaRPr lang="en-US" dirty="0"/>
          </a:p>
        </p:txBody>
      </p:sp>
      <p:pic>
        <p:nvPicPr>
          <p:cNvPr id="4" name="Picture 3" descr="Screen Shot 2013-01-23 at 8.56.54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60" y="991517"/>
            <a:ext cx="9093739" cy="6006283"/>
          </a:xfrm>
          <a:prstGeom prst="rect">
            <a:avLst/>
          </a:prstGeom>
        </p:spPr>
      </p:pic>
      <p:pic>
        <p:nvPicPr>
          <p:cNvPr id="5" name="Picture 4" descr="Biology_Title_Page_by_azuna.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8384" y="1391604"/>
            <a:ext cx="1773448" cy="2357388"/>
          </a:xfrm>
          <a:prstGeom prst="rect">
            <a:avLst/>
          </a:prstGeom>
        </p:spPr>
      </p:pic>
    </p:spTree>
    <p:extLst>
      <p:ext uri="{BB962C8B-B14F-4D97-AF65-F5344CB8AC3E}">
        <p14:creationId xmlns:p14="http://schemas.microsoft.com/office/powerpoint/2010/main" val="297511239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Classwork/Homework</a:t>
            </a:r>
            <a:endParaRPr lang="en-US" dirty="0"/>
          </a:p>
        </p:txBody>
      </p:sp>
      <p:sp>
        <p:nvSpPr>
          <p:cNvPr id="3" name="Content Placeholder 2"/>
          <p:cNvSpPr>
            <a:spLocks noGrp="1"/>
          </p:cNvSpPr>
          <p:nvPr>
            <p:ph idx="1"/>
          </p:nvPr>
        </p:nvSpPr>
        <p:spPr/>
        <p:txBody>
          <a:bodyPr/>
          <a:lstStyle/>
          <a:p>
            <a:r>
              <a:rPr lang="en-US" dirty="0" smtClean="0"/>
              <a:t>Finish Unit 7 packet</a:t>
            </a:r>
          </a:p>
          <a:p>
            <a:pPr lvl="1"/>
            <a:r>
              <a:rPr lang="en-US" dirty="0" smtClean="0"/>
              <a:t>Due Thursday</a:t>
            </a:r>
          </a:p>
          <a:p>
            <a:r>
              <a:rPr lang="en-US" dirty="0" smtClean="0"/>
              <a:t>Unit 7 test on Thursday</a:t>
            </a:r>
          </a:p>
          <a:p>
            <a:r>
              <a:rPr lang="en-US" dirty="0" smtClean="0"/>
              <a:t>If you’ve finished the packet, work on Unit 7 Review Worksheet</a:t>
            </a:r>
          </a:p>
          <a:p>
            <a:pPr lvl="1"/>
            <a:r>
              <a:rPr lang="en-US" dirty="0" smtClean="0"/>
              <a:t>Due Thursday</a:t>
            </a:r>
          </a:p>
        </p:txBody>
      </p:sp>
    </p:spTree>
    <p:extLst>
      <p:ext uri="{BB962C8B-B14F-4D97-AF65-F5344CB8AC3E}">
        <p14:creationId xmlns:p14="http://schemas.microsoft.com/office/powerpoint/2010/main" val="118728839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rgbClr val="FFC000"/>
                </a:solidFill>
              </a:rPr>
              <a:t>How can we help!?</a:t>
            </a:r>
            <a:endParaRPr lang="en-US" sz="6000" b="1" dirty="0">
              <a:solidFill>
                <a:srgbClr val="FFC000"/>
              </a:solidFill>
            </a:endParaRPr>
          </a:p>
        </p:txBody>
      </p:sp>
      <p:sp>
        <p:nvSpPr>
          <p:cNvPr id="3" name="Content Placeholder 2"/>
          <p:cNvSpPr>
            <a:spLocks noGrp="1"/>
          </p:cNvSpPr>
          <p:nvPr>
            <p:ph idx="1"/>
          </p:nvPr>
        </p:nvSpPr>
        <p:spPr>
          <a:xfrm>
            <a:off x="0" y="1600200"/>
            <a:ext cx="9296400" cy="4525963"/>
          </a:xfrm>
        </p:spPr>
        <p:txBody>
          <a:bodyPr>
            <a:normAutofit/>
          </a:bodyPr>
          <a:lstStyle/>
          <a:p>
            <a:r>
              <a:rPr lang="en-US" sz="3600" dirty="0" smtClean="0"/>
              <a:t>Your group will write ONE NEW way to help on the poster. </a:t>
            </a:r>
          </a:p>
          <a:p>
            <a:r>
              <a:rPr lang="en-US" sz="3600" dirty="0" smtClean="0"/>
              <a:t> </a:t>
            </a:r>
            <a:r>
              <a:rPr lang="en-US" sz="3600" dirty="0" smtClean="0">
                <a:solidFill>
                  <a:srgbClr val="92D050"/>
                </a:solidFill>
              </a:rPr>
              <a:t>1:45</a:t>
            </a:r>
            <a:r>
              <a:rPr lang="en-US" sz="3600" dirty="0" smtClean="0"/>
              <a:t> to decide on an idea and add it!</a:t>
            </a:r>
            <a:endParaRPr lang="en-US" sz="3600" dirty="0"/>
          </a:p>
        </p:txBody>
      </p:sp>
      <p:pic>
        <p:nvPicPr>
          <p:cNvPr id="7170" name="Picture 2" descr="http://www.thecreativepenn.com/wp-content/uploads/2012/10/bigstockHel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3500" y="3857625"/>
            <a:ext cx="4000500" cy="300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52424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Bonus Questions</a:t>
            </a:r>
            <a:endParaRPr lang="en-US" dirty="0"/>
          </a:p>
        </p:txBody>
      </p:sp>
      <p:sp>
        <p:nvSpPr>
          <p:cNvPr id="3" name="Content Placeholder 2"/>
          <p:cNvSpPr>
            <a:spLocks noGrp="1"/>
          </p:cNvSpPr>
          <p:nvPr>
            <p:ph idx="1"/>
          </p:nvPr>
        </p:nvSpPr>
        <p:spPr>
          <a:xfrm>
            <a:off x="457200" y="1219200"/>
            <a:ext cx="8229600" cy="5334000"/>
          </a:xfrm>
        </p:spPr>
        <p:txBody>
          <a:bodyPr>
            <a:normAutofit fontScale="85000" lnSpcReduction="10000"/>
          </a:bodyPr>
          <a:lstStyle/>
          <a:p>
            <a:pPr>
              <a:buNone/>
            </a:pPr>
            <a:r>
              <a:rPr lang="en-US" dirty="0" smtClean="0"/>
              <a:t>Deer and slugs both feed on grass. Deer are eaten by wolves and humans hunt and eat deer as well. Ticks get nutrients from </a:t>
            </a:r>
            <a:r>
              <a:rPr lang="en-US" dirty="0" err="1" smtClean="0"/>
              <a:t>autotrophs</a:t>
            </a:r>
            <a:r>
              <a:rPr lang="en-US" dirty="0" smtClean="0"/>
              <a:t> and feed on the blood of a deer often causing harm and disease to the deer. </a:t>
            </a:r>
          </a:p>
          <a:p>
            <a:pPr marL="514350" indent="-514350">
              <a:buAutoNum type="arabicPeriod"/>
            </a:pPr>
            <a:r>
              <a:rPr lang="en-US" dirty="0" smtClean="0"/>
              <a:t>Draw this food web.</a:t>
            </a:r>
          </a:p>
          <a:p>
            <a:pPr marL="514350" indent="-514350">
              <a:buAutoNum type="arabicPeriod"/>
            </a:pPr>
            <a:r>
              <a:rPr lang="en-US" dirty="0" smtClean="0"/>
              <a:t>Name one type of feeding relationship in this web.</a:t>
            </a:r>
          </a:p>
          <a:p>
            <a:pPr marL="514350" indent="-514350">
              <a:buAutoNum type="arabicPeriod"/>
            </a:pPr>
            <a:r>
              <a:rPr lang="en-US" dirty="0" smtClean="0"/>
              <a:t>Name one type of symbiotic relationship in this web. </a:t>
            </a:r>
          </a:p>
          <a:p>
            <a:pPr marL="514350" indent="-514350">
              <a:buAutoNum type="arabicPeriod"/>
            </a:pPr>
            <a:r>
              <a:rPr lang="en-US" dirty="0" smtClean="0"/>
              <a:t>If the grass obtains 4325 kcal from the sun, how much energy will Ms. Simmons get after she hunts and kills and eats the deer?</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MASTERY QUIZ #13</a:t>
            </a:r>
            <a:endParaRPr lang="en-US" dirty="0"/>
          </a:p>
        </p:txBody>
      </p:sp>
      <p:sp>
        <p:nvSpPr>
          <p:cNvPr id="3" name="Content Placeholder 2"/>
          <p:cNvSpPr>
            <a:spLocks noGrp="1"/>
          </p:cNvSpPr>
          <p:nvPr>
            <p:ph idx="1"/>
          </p:nvPr>
        </p:nvSpPr>
        <p:spPr/>
        <p:txBody>
          <a:bodyPr>
            <a:normAutofit/>
          </a:bodyPr>
          <a:lstStyle/>
          <a:p>
            <a:pPr algn="ctr"/>
            <a:r>
              <a:rPr lang="en-US" sz="4400" dirty="0" smtClean="0"/>
              <a:t>Organisms/Behavior</a:t>
            </a:r>
          </a:p>
          <a:p>
            <a:pPr algn="ctr"/>
            <a:endParaRPr lang="en-US" sz="4400" dirty="0"/>
          </a:p>
          <a:p>
            <a:pPr algn="ctr"/>
            <a:r>
              <a:rPr lang="en-US" sz="4400" dirty="0" smtClean="0"/>
              <a:t>Yay!! This is your last mastery quiz!! </a:t>
            </a:r>
            <a:r>
              <a:rPr lang="en-US" sz="4400" smtClean="0">
                <a:sym typeface="Wingdings" panose="05000000000000000000" pitchFamily="2" charset="2"/>
              </a:rPr>
              <a:t></a:t>
            </a:r>
            <a:endParaRPr lang="en-US" sz="4400" dirty="0"/>
          </a:p>
        </p:txBody>
      </p:sp>
    </p:spTree>
    <p:extLst>
      <p:ext uri="{BB962C8B-B14F-4D97-AF65-F5344CB8AC3E}">
        <p14:creationId xmlns:p14="http://schemas.microsoft.com/office/powerpoint/2010/main" val="2893601474"/>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Mastery Quiz Stickers </a:t>
            </a:r>
            <a:endParaRPr lang="en-US" dirty="0"/>
          </a:p>
        </p:txBody>
      </p:sp>
      <p:sp>
        <p:nvSpPr>
          <p:cNvPr id="3" name="Content Placeholder 2"/>
          <p:cNvSpPr>
            <a:spLocks noGrp="1"/>
          </p:cNvSpPr>
          <p:nvPr>
            <p:ph idx="1"/>
          </p:nvPr>
        </p:nvSpPr>
        <p:spPr/>
        <p:txBody>
          <a:bodyPr>
            <a:normAutofit/>
          </a:bodyPr>
          <a:lstStyle/>
          <a:p>
            <a:r>
              <a:rPr lang="en-US" sz="4400" dirty="0" smtClean="0"/>
              <a:t>Genetics: 9, 10, or check</a:t>
            </a:r>
          </a:p>
          <a:p>
            <a:r>
              <a:rPr lang="en-US" sz="4400" dirty="0" smtClean="0"/>
              <a:t>Evolution: 9, 10, or check</a:t>
            </a:r>
          </a:p>
          <a:p>
            <a:r>
              <a:rPr lang="en-US" sz="4400" dirty="0" smtClean="0"/>
              <a:t>Classification: 8, 9, or check</a:t>
            </a:r>
            <a:endParaRPr lang="en-US" sz="4400" dirty="0"/>
          </a:p>
        </p:txBody>
      </p:sp>
    </p:spTree>
    <p:extLst>
      <p:ext uri="{BB962C8B-B14F-4D97-AF65-F5344CB8AC3E}">
        <p14:creationId xmlns:p14="http://schemas.microsoft.com/office/powerpoint/2010/main" val="332634748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7344" t="19791" r="39063" b="10417"/>
          <a:stretch/>
        </p:blipFill>
        <p:spPr>
          <a:xfrm>
            <a:off x="1676400" y="-21529"/>
            <a:ext cx="5334000" cy="6886353"/>
          </a:xfrm>
          <a:prstGeom prst="rect">
            <a:avLst/>
          </a:prstGeom>
        </p:spPr>
      </p:pic>
    </p:spTree>
    <p:extLst>
      <p:ext uri="{BB962C8B-B14F-4D97-AF65-F5344CB8AC3E}">
        <p14:creationId xmlns:p14="http://schemas.microsoft.com/office/powerpoint/2010/main" val="378276418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solidFill>
                  <a:srgbClr val="FFC000"/>
                </a:solidFill>
              </a:rPr>
              <a:t>The </a:t>
            </a:r>
            <a:r>
              <a:rPr lang="en-US" sz="6600" dirty="0" err="1" smtClean="0">
                <a:solidFill>
                  <a:srgbClr val="FFC000"/>
                </a:solidFill>
              </a:rPr>
              <a:t>Lorax</a:t>
            </a:r>
            <a:endParaRPr lang="en-US" sz="6600" dirty="0">
              <a:solidFill>
                <a:srgbClr val="FFC000"/>
              </a:solidFill>
            </a:endParaRPr>
          </a:p>
        </p:txBody>
      </p:sp>
      <p:sp>
        <p:nvSpPr>
          <p:cNvPr id="3" name="Content Placeholder 2"/>
          <p:cNvSpPr>
            <a:spLocks noGrp="1"/>
          </p:cNvSpPr>
          <p:nvPr>
            <p:ph idx="1"/>
          </p:nvPr>
        </p:nvSpPr>
        <p:spPr/>
        <p:txBody>
          <a:bodyPr/>
          <a:lstStyle/>
          <a:p>
            <a:r>
              <a:rPr lang="en-US" dirty="0" smtClean="0"/>
              <a:t>Complete the viewing guide as you watch</a:t>
            </a:r>
          </a:p>
          <a:p>
            <a:r>
              <a:rPr lang="en-US" dirty="0" smtClean="0"/>
              <a:t>Look for the different examples of human impact!</a:t>
            </a:r>
          </a:p>
          <a:p>
            <a:pPr>
              <a:buNone/>
            </a:pPr>
            <a:endParaRPr lang="en-US" dirty="0"/>
          </a:p>
        </p:txBody>
      </p:sp>
    </p:spTree>
    <p:extLst>
      <p:ext uri="{BB962C8B-B14F-4D97-AF65-F5344CB8AC3E}">
        <p14:creationId xmlns:p14="http://schemas.microsoft.com/office/powerpoint/2010/main" val="10107660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solidFill>
                  <a:srgbClr val="FFC000"/>
                </a:solidFill>
              </a:rPr>
              <a:t>Levels of ecological organization</a:t>
            </a:r>
            <a:endParaRPr lang="en-US" sz="5400" dirty="0">
              <a:solidFill>
                <a:srgbClr val="FFC000"/>
              </a:solidFill>
            </a:endParaRPr>
          </a:p>
        </p:txBody>
      </p:sp>
      <p:graphicFrame>
        <p:nvGraphicFramePr>
          <p:cNvPr id="4" name="Diagram 3"/>
          <p:cNvGraphicFramePr>
            <a:graphicFrameLocks/>
          </p:cNvGraphicFramePr>
          <p:nvPr>
            <p:extLst>
              <p:ext uri="{D42A27DB-BD31-4B8C-83A1-F6EECF244321}">
                <p14:modId xmlns:p14="http://schemas.microsoft.com/office/powerpoint/2010/main" val="517519938"/>
              </p:ext>
            </p:extLst>
          </p:nvPr>
        </p:nvGraphicFramePr>
        <p:xfrm>
          <a:off x="2209800" y="2057400"/>
          <a:ext cx="67818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Box 2"/>
          <p:cNvSpPr txBox="1">
            <a:spLocks noChangeArrowheads="1"/>
          </p:cNvSpPr>
          <p:nvPr/>
        </p:nvSpPr>
        <p:spPr bwMode="auto">
          <a:xfrm>
            <a:off x="1438275" y="2111514"/>
            <a:ext cx="1381125" cy="707886"/>
          </a:xfrm>
          <a:prstGeom prst="rect">
            <a:avLst/>
          </a:prstGeom>
          <a:noFill/>
          <a:ln w="9525">
            <a:no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4000" b="1" dirty="0">
                <a:effectLst/>
                <a:latin typeface="Century Gothic"/>
                <a:ea typeface="Times New Roman"/>
              </a:rPr>
              <a:t>BIG</a:t>
            </a:r>
            <a:endParaRPr lang="en-US" sz="3200" dirty="0">
              <a:effectLst/>
              <a:latin typeface="Times New Roman"/>
              <a:ea typeface="Times New Roman"/>
            </a:endParaRPr>
          </a:p>
        </p:txBody>
      </p:sp>
      <p:sp>
        <p:nvSpPr>
          <p:cNvPr id="6" name="Text Box 2"/>
          <p:cNvSpPr txBox="1">
            <a:spLocks noChangeArrowheads="1"/>
          </p:cNvSpPr>
          <p:nvPr/>
        </p:nvSpPr>
        <p:spPr bwMode="auto">
          <a:xfrm>
            <a:off x="3662654" y="6163572"/>
            <a:ext cx="1747546" cy="646331"/>
          </a:xfrm>
          <a:prstGeom prst="rect">
            <a:avLst/>
          </a:prstGeom>
          <a:noFill/>
          <a:ln w="9525">
            <a:no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3600" b="1" dirty="0">
                <a:effectLst/>
                <a:latin typeface="Century Gothic"/>
                <a:ea typeface="Times New Roman"/>
              </a:rPr>
              <a:t>SMALL</a:t>
            </a:r>
            <a:endParaRPr lang="en-US" sz="3200" dirty="0">
              <a:effectLst/>
              <a:latin typeface="Times New Roman"/>
              <a:ea typeface="Times New Roman"/>
            </a:endParaRPr>
          </a:p>
        </p:txBody>
      </p:sp>
      <p:cxnSp>
        <p:nvCxnSpPr>
          <p:cNvPr id="7" name="Straight Arrow Connector 6"/>
          <p:cNvCxnSpPr>
            <a:cxnSpLocks noChangeShapeType="1"/>
          </p:cNvCxnSpPr>
          <p:nvPr/>
        </p:nvCxnSpPr>
        <p:spPr bwMode="auto">
          <a:xfrm>
            <a:off x="2136775" y="2743200"/>
            <a:ext cx="2359025" cy="3420372"/>
          </a:xfrm>
          <a:prstGeom prst="straightConnector1">
            <a:avLst/>
          </a:prstGeom>
          <a:noFill/>
          <a:ln w="76200">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3" name="TextBox 2"/>
          <p:cNvSpPr txBox="1"/>
          <p:nvPr/>
        </p:nvSpPr>
        <p:spPr>
          <a:xfrm>
            <a:off x="3505200" y="2096661"/>
            <a:ext cx="4137671" cy="1015663"/>
          </a:xfrm>
          <a:prstGeom prst="rect">
            <a:avLst/>
          </a:prstGeom>
          <a:noFill/>
        </p:spPr>
        <p:txBody>
          <a:bodyPr wrap="none" rtlCol="0">
            <a:spAutoFit/>
          </a:bodyPr>
          <a:lstStyle/>
          <a:p>
            <a:r>
              <a:rPr lang="en-US" sz="6000" b="1" dirty="0" smtClean="0">
                <a:solidFill>
                  <a:srgbClr val="0070C0"/>
                </a:solidFill>
                <a:effectLst>
                  <a:outerShdw blurRad="38100" dist="38100" dir="2700000" algn="tl">
                    <a:srgbClr val="000000">
                      <a:alpha val="43137"/>
                    </a:srgbClr>
                  </a:outerShdw>
                </a:effectLst>
              </a:rPr>
              <a:t>Ecosystem</a:t>
            </a:r>
            <a:endParaRPr lang="en-US" sz="6000" b="1" dirty="0">
              <a:solidFill>
                <a:srgbClr val="0070C0"/>
              </a:solidFill>
              <a:effectLst>
                <a:outerShdw blurRad="38100" dist="38100" dir="2700000" algn="tl">
                  <a:srgbClr val="000000">
                    <a:alpha val="43137"/>
                  </a:srgbClr>
                </a:outerShdw>
              </a:effectLst>
            </a:endParaRPr>
          </a:p>
        </p:txBody>
      </p:sp>
      <p:sp>
        <p:nvSpPr>
          <p:cNvPr id="9" name="TextBox 8"/>
          <p:cNvSpPr txBox="1"/>
          <p:nvPr/>
        </p:nvSpPr>
        <p:spPr>
          <a:xfrm>
            <a:off x="3667102" y="3457876"/>
            <a:ext cx="3813865" cy="830997"/>
          </a:xfrm>
          <a:prstGeom prst="rect">
            <a:avLst/>
          </a:prstGeom>
          <a:noFill/>
        </p:spPr>
        <p:txBody>
          <a:bodyPr wrap="none" rtlCol="0">
            <a:spAutoFit/>
          </a:bodyPr>
          <a:lstStyle/>
          <a:p>
            <a:pPr algn="ctr"/>
            <a:r>
              <a:rPr lang="en-US" sz="4800" b="1" dirty="0" smtClean="0">
                <a:solidFill>
                  <a:srgbClr val="0070C0"/>
                </a:solidFill>
                <a:effectLst>
                  <a:outerShdw blurRad="38100" dist="38100" dir="2700000" algn="tl">
                    <a:srgbClr val="000000">
                      <a:alpha val="43137"/>
                    </a:srgbClr>
                  </a:outerShdw>
                </a:effectLst>
              </a:rPr>
              <a:t>Community </a:t>
            </a:r>
            <a:endParaRPr lang="en-US" sz="4800" b="1" dirty="0">
              <a:solidFill>
                <a:srgbClr val="0070C0"/>
              </a:solidFill>
              <a:effectLst>
                <a:outerShdw blurRad="38100" dist="38100" dir="2700000" algn="tl">
                  <a:srgbClr val="000000">
                    <a:alpha val="43137"/>
                  </a:srgbClr>
                </a:outerShdw>
              </a:effectLst>
            </a:endParaRPr>
          </a:p>
        </p:txBody>
      </p:sp>
      <p:sp>
        <p:nvSpPr>
          <p:cNvPr id="10" name="TextBox 9"/>
          <p:cNvSpPr txBox="1"/>
          <p:nvPr/>
        </p:nvSpPr>
        <p:spPr>
          <a:xfrm>
            <a:off x="4163232" y="4495800"/>
            <a:ext cx="2821606" cy="707886"/>
          </a:xfrm>
          <a:prstGeom prst="rect">
            <a:avLst/>
          </a:prstGeom>
          <a:noFill/>
        </p:spPr>
        <p:txBody>
          <a:bodyPr wrap="none" rtlCol="0">
            <a:spAutoFit/>
          </a:bodyPr>
          <a:lstStyle/>
          <a:p>
            <a:pPr algn="ctr"/>
            <a:r>
              <a:rPr lang="en-US" sz="4000" b="1" dirty="0">
                <a:solidFill>
                  <a:srgbClr val="0070C0"/>
                </a:solidFill>
                <a:effectLst>
                  <a:outerShdw blurRad="38100" dist="38100" dir="2700000" algn="tl">
                    <a:srgbClr val="000000">
                      <a:alpha val="43137"/>
                    </a:srgbClr>
                  </a:outerShdw>
                </a:effectLst>
              </a:rPr>
              <a:t>P</a:t>
            </a:r>
            <a:r>
              <a:rPr lang="en-US" sz="4000" b="1" dirty="0" smtClean="0">
                <a:solidFill>
                  <a:srgbClr val="0070C0"/>
                </a:solidFill>
                <a:effectLst>
                  <a:outerShdw blurRad="38100" dist="38100" dir="2700000" algn="tl">
                    <a:srgbClr val="000000">
                      <a:alpha val="43137"/>
                    </a:srgbClr>
                  </a:outerShdw>
                </a:effectLst>
              </a:rPr>
              <a:t>opulation</a:t>
            </a:r>
            <a:endParaRPr lang="en-US" sz="4000" b="1" dirty="0">
              <a:solidFill>
                <a:srgbClr val="0070C0"/>
              </a:solidFill>
              <a:effectLst>
                <a:outerShdw blurRad="38100" dist="38100" dir="2700000" algn="tl">
                  <a:srgbClr val="000000">
                    <a:alpha val="43137"/>
                  </a:srgbClr>
                </a:outerShdw>
              </a:effectLst>
            </a:endParaRPr>
          </a:p>
        </p:txBody>
      </p:sp>
      <p:sp>
        <p:nvSpPr>
          <p:cNvPr id="12" name="TextBox 11"/>
          <p:cNvSpPr txBox="1"/>
          <p:nvPr/>
        </p:nvSpPr>
        <p:spPr>
          <a:xfrm>
            <a:off x="4563097" y="5716845"/>
            <a:ext cx="2244525" cy="584775"/>
          </a:xfrm>
          <a:prstGeom prst="rect">
            <a:avLst/>
          </a:prstGeom>
          <a:noFill/>
        </p:spPr>
        <p:txBody>
          <a:bodyPr wrap="none" rtlCol="0">
            <a:spAutoFit/>
          </a:bodyPr>
          <a:lstStyle/>
          <a:p>
            <a:pPr algn="ctr"/>
            <a:r>
              <a:rPr lang="en-US" sz="3200" b="1" dirty="0" smtClean="0">
                <a:solidFill>
                  <a:srgbClr val="0070C0"/>
                </a:solidFill>
                <a:effectLst>
                  <a:outerShdw blurRad="38100" dist="38100" dir="2700000" algn="tl">
                    <a:srgbClr val="000000">
                      <a:alpha val="43137"/>
                    </a:srgbClr>
                  </a:outerShdw>
                </a:effectLst>
              </a:rPr>
              <a:t>Individual </a:t>
            </a:r>
            <a:endParaRPr lang="en-US" sz="32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0776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2"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Vocabulary</a:t>
            </a:r>
            <a:endParaRPr lang="en-US" dirty="0"/>
          </a:p>
        </p:txBody>
      </p:sp>
      <p:sp>
        <p:nvSpPr>
          <p:cNvPr id="3" name="Content Placeholder 2"/>
          <p:cNvSpPr>
            <a:spLocks noGrp="1"/>
          </p:cNvSpPr>
          <p:nvPr>
            <p:ph idx="1"/>
          </p:nvPr>
        </p:nvSpPr>
        <p:spPr>
          <a:xfrm>
            <a:off x="457200" y="1143000"/>
            <a:ext cx="8229600" cy="5181600"/>
          </a:xfrm>
        </p:spPr>
        <p:txBody>
          <a:bodyPr>
            <a:normAutofit fontScale="92500" lnSpcReduction="10000"/>
          </a:bodyPr>
          <a:lstStyle/>
          <a:p>
            <a:r>
              <a:rPr lang="en-US" b="1" u="sng" dirty="0" smtClean="0">
                <a:solidFill>
                  <a:srgbClr val="FFC000"/>
                </a:solidFill>
              </a:rPr>
              <a:t>Competition</a:t>
            </a:r>
            <a:r>
              <a:rPr lang="en-US" dirty="0" smtClean="0"/>
              <a:t>= when organisms </a:t>
            </a:r>
            <a:r>
              <a:rPr lang="en-US" b="1" u="sng" dirty="0" smtClean="0">
                <a:solidFill>
                  <a:srgbClr val="FFC000"/>
                </a:solidFill>
              </a:rPr>
              <a:t>compete</a:t>
            </a:r>
            <a:r>
              <a:rPr lang="en-US" b="1" u="sng" dirty="0" smtClean="0"/>
              <a:t> </a:t>
            </a:r>
            <a:r>
              <a:rPr lang="en-US" dirty="0" smtClean="0"/>
              <a:t>over the same </a:t>
            </a:r>
            <a:r>
              <a:rPr lang="en-US" b="1" u="sng" dirty="0" smtClean="0">
                <a:solidFill>
                  <a:srgbClr val="FFC000"/>
                </a:solidFill>
              </a:rPr>
              <a:t>resources</a:t>
            </a:r>
            <a:r>
              <a:rPr lang="en-US" dirty="0" smtClean="0"/>
              <a:t> like </a:t>
            </a:r>
            <a:r>
              <a:rPr lang="en-US" b="1" u="sng" dirty="0" smtClean="0">
                <a:solidFill>
                  <a:srgbClr val="FFC000"/>
                </a:solidFill>
              </a:rPr>
              <a:t>mates</a:t>
            </a:r>
            <a:r>
              <a:rPr lang="en-US" dirty="0" smtClean="0"/>
              <a:t>, food, shelter, water, etc.</a:t>
            </a:r>
          </a:p>
          <a:p>
            <a:endParaRPr lang="en-US" dirty="0" smtClean="0"/>
          </a:p>
          <a:p>
            <a:r>
              <a:rPr lang="en-US" b="1" u="sng" dirty="0" smtClean="0"/>
              <a:t>Diversity</a:t>
            </a:r>
            <a:r>
              <a:rPr lang="en-US" dirty="0" smtClean="0"/>
              <a:t>= the </a:t>
            </a:r>
            <a:r>
              <a:rPr lang="en-US" b="1" u="sng" dirty="0" smtClean="0">
                <a:solidFill>
                  <a:srgbClr val="FFC000"/>
                </a:solidFill>
              </a:rPr>
              <a:t>variety</a:t>
            </a:r>
            <a:r>
              <a:rPr lang="en-US" dirty="0" smtClean="0"/>
              <a:t> of different organisms in an </a:t>
            </a:r>
            <a:r>
              <a:rPr lang="en-US" b="1" u="sng" dirty="0" smtClean="0">
                <a:solidFill>
                  <a:srgbClr val="FFC000"/>
                </a:solidFill>
              </a:rPr>
              <a:t>ecosystem</a:t>
            </a:r>
          </a:p>
          <a:p>
            <a:endParaRPr lang="en-US" dirty="0" smtClean="0"/>
          </a:p>
          <a:p>
            <a:pPr marL="342900" lvl="1" indent="-342900">
              <a:buFont typeface="Arial" pitchFamily="34" charset="0"/>
              <a:buChar char="•"/>
            </a:pPr>
            <a:r>
              <a:rPr lang="en-US" sz="3200" b="1" u="sng" dirty="0" smtClean="0"/>
              <a:t>Toxins</a:t>
            </a:r>
            <a:r>
              <a:rPr lang="en-US" sz="3200" b="1" dirty="0" smtClean="0"/>
              <a:t>=</a:t>
            </a:r>
            <a:r>
              <a:rPr lang="en-US" sz="3200" b="1" dirty="0" smtClean="0">
                <a:solidFill>
                  <a:srgbClr val="FFC000"/>
                </a:solidFill>
              </a:rPr>
              <a:t> </a:t>
            </a:r>
            <a:r>
              <a:rPr lang="en-US" sz="3200" b="1" u="sng" dirty="0" smtClean="0">
                <a:solidFill>
                  <a:srgbClr val="FFC000"/>
                </a:solidFill>
              </a:rPr>
              <a:t>harmful chemicals that get passed from one energy level to the next as they move up through the food chain, DDT, lead, mercury</a:t>
            </a:r>
            <a:endParaRPr lang="en-US" sz="3600" b="1" u="sng" dirty="0" smtClean="0">
              <a:solidFill>
                <a:srgbClr val="FFC000"/>
              </a:solidFill>
            </a:endParaRPr>
          </a:p>
          <a:p>
            <a:endParaRPr lang="en-US"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7200" dirty="0" smtClean="0">
                <a:solidFill>
                  <a:srgbClr val="FFC000"/>
                </a:solidFill>
              </a:rPr>
              <a:t>Unit 7 Group Project</a:t>
            </a:r>
            <a:endParaRPr lang="en-US" sz="7200" dirty="0">
              <a:solidFill>
                <a:srgbClr val="FFC000"/>
              </a:solidFill>
            </a:endParaRPr>
          </a:p>
        </p:txBody>
      </p:sp>
      <p:sp>
        <p:nvSpPr>
          <p:cNvPr id="3" name="Content Placeholder 2"/>
          <p:cNvSpPr>
            <a:spLocks noGrp="1"/>
          </p:cNvSpPr>
          <p:nvPr>
            <p:ph idx="1"/>
          </p:nvPr>
        </p:nvSpPr>
        <p:spPr>
          <a:xfrm>
            <a:off x="0" y="1524000"/>
            <a:ext cx="9144000" cy="5105400"/>
          </a:xfrm>
        </p:spPr>
        <p:txBody>
          <a:bodyPr/>
          <a:lstStyle/>
          <a:p>
            <a:r>
              <a:rPr lang="en-US" dirty="0" smtClean="0"/>
              <a:t>LAST DAY</a:t>
            </a:r>
          </a:p>
          <a:p>
            <a:r>
              <a:rPr lang="en-US" dirty="0" smtClean="0"/>
              <a:t>Use the RUBRIC to check your work so far!</a:t>
            </a:r>
          </a:p>
          <a:p>
            <a:r>
              <a:rPr lang="en-US" dirty="0" smtClean="0"/>
              <a:t>This will be graded by your peers!</a:t>
            </a:r>
            <a:endParaRPr lang="en-US" dirty="0"/>
          </a:p>
        </p:txBody>
      </p:sp>
      <p:pic>
        <p:nvPicPr>
          <p:cNvPr id="2050" name="Picture 2" descr="http://t3.gstatic.com/images?q=tbn:ANd9GcTLzldg8jHQoDU5myUZ9tHyRukvvhnNWTTv26uJhJ-jbhg7WzATl4ZGjep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3962400"/>
            <a:ext cx="2095500" cy="20383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221061395"/>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9100" y="-304800"/>
            <a:ext cx="8229600" cy="1143000"/>
          </a:xfrm>
        </p:spPr>
        <p:txBody>
          <a:bodyPr>
            <a:noAutofit/>
          </a:bodyPr>
          <a:lstStyle/>
          <a:p>
            <a:r>
              <a:rPr lang="en-US" sz="7200" dirty="0" smtClean="0">
                <a:solidFill>
                  <a:srgbClr val="FFC000"/>
                </a:solidFill>
                <a:latin typeface="Mufferaw" pitchFamily="66" charset="0"/>
              </a:rPr>
              <a:t>Do Now</a:t>
            </a:r>
            <a:endParaRPr lang="en-US" sz="7200" dirty="0">
              <a:solidFill>
                <a:srgbClr val="FFC000"/>
              </a:solidFill>
              <a:latin typeface="Mufferaw" pitchFamily="66" charset="0"/>
            </a:endParaRPr>
          </a:p>
        </p:txBody>
      </p:sp>
      <p:sp>
        <p:nvSpPr>
          <p:cNvPr id="5" name="Content Placeholder 4"/>
          <p:cNvSpPr>
            <a:spLocks noGrp="1"/>
          </p:cNvSpPr>
          <p:nvPr>
            <p:ph idx="1"/>
          </p:nvPr>
        </p:nvSpPr>
        <p:spPr>
          <a:xfrm>
            <a:off x="0" y="1219200"/>
            <a:ext cx="5943600" cy="5638800"/>
          </a:xfrm>
        </p:spPr>
        <p:txBody>
          <a:bodyPr>
            <a:normAutofit/>
          </a:bodyPr>
          <a:lstStyle/>
          <a:p>
            <a:pPr marL="514350" indent="-514350">
              <a:buFont typeface="+mj-lt"/>
              <a:buAutoNum type="arabicPeriod"/>
            </a:pPr>
            <a:r>
              <a:rPr lang="en-US" dirty="0" smtClean="0">
                <a:latin typeface="Century Gothic" pitchFamily="34" charset="0"/>
              </a:rPr>
              <a:t>What relationship does the top graph represent?</a:t>
            </a:r>
            <a:br>
              <a:rPr lang="en-US" dirty="0" smtClean="0">
                <a:latin typeface="Century Gothic" pitchFamily="34" charset="0"/>
              </a:rPr>
            </a:br>
            <a:r>
              <a:rPr lang="en-US" dirty="0" smtClean="0">
                <a:latin typeface="Century Gothic" pitchFamily="34" charset="0"/>
              </a:rPr>
              <a:t/>
            </a:r>
            <a:br>
              <a:rPr lang="en-US" dirty="0" smtClean="0">
                <a:latin typeface="Century Gothic" pitchFamily="34" charset="0"/>
              </a:rPr>
            </a:br>
            <a:endParaRPr lang="en-US" dirty="0" smtClean="0">
              <a:latin typeface="Century Gothic" pitchFamily="34" charset="0"/>
            </a:endParaRPr>
          </a:p>
          <a:p>
            <a:pPr marL="514350" indent="-514350">
              <a:buFont typeface="+mj-lt"/>
              <a:buAutoNum type="arabicPeriod"/>
            </a:pPr>
            <a:r>
              <a:rPr lang="en-US" dirty="0" smtClean="0">
                <a:latin typeface="Century Gothic" pitchFamily="34" charset="0"/>
              </a:rPr>
              <a:t>Which type of population growth is shown at point B in bottom graph?</a:t>
            </a:r>
            <a:br>
              <a:rPr lang="en-US" dirty="0" smtClean="0">
                <a:latin typeface="Century Gothic" pitchFamily="34" charset="0"/>
              </a:rPr>
            </a:br>
            <a:endParaRPr lang="en-US" dirty="0" smtClean="0">
              <a:latin typeface="Century Gothic" pitchFamily="34" charset="0"/>
            </a:endParaRPr>
          </a:p>
          <a:p>
            <a:pPr marL="514350" indent="-514350">
              <a:buFont typeface="+mj-lt"/>
              <a:buAutoNum type="arabicPeriod"/>
            </a:pPr>
            <a:r>
              <a:rPr lang="en-US" dirty="0" smtClean="0">
                <a:latin typeface="Century Gothic" pitchFamily="34" charset="0"/>
              </a:rPr>
              <a:t>What letter shows the </a:t>
            </a:r>
            <a:r>
              <a:rPr lang="en-US" b="1" dirty="0" smtClean="0">
                <a:latin typeface="Century Gothic" pitchFamily="34" charset="0"/>
              </a:rPr>
              <a:t>carrying capacity?</a:t>
            </a:r>
            <a:endParaRPr lang="en-US" dirty="0">
              <a:latin typeface="Century Gothic" pitchFamily="34" charset="0"/>
            </a:endParaRPr>
          </a:p>
        </p:txBody>
      </p:sp>
      <p:pic>
        <p:nvPicPr>
          <p:cNvPr id="2050" name="Picture 2" descr="C:\tempie\Temporary Internet Files\Content.IE5\VEDFXX39\MC900439778[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914" y="0"/>
            <a:ext cx="1066571" cy="1066571"/>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C:\tempie\Temporary Internet Files\Content.IE5\VEDFXX39\MC900439778[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527810" y="-1"/>
            <a:ext cx="1066571" cy="1066571"/>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p:cNvPicPr>
            <a:picLocks noChangeAspect="1" noChangeArrowheads="1"/>
          </p:cNvPicPr>
          <p:nvPr/>
        </p:nvPicPr>
        <p:blipFill>
          <a:blip r:embed="rId3" cstate="print">
            <a:lum bright="-20000" contrast="40000"/>
            <a:grayscl/>
            <a:extLst>
              <a:ext uri="{28A0092B-C50C-407E-A947-70E740481C1C}">
                <a14:useLocalDpi xmlns:a14="http://schemas.microsoft.com/office/drawing/2010/main" val="0"/>
              </a:ext>
            </a:extLst>
          </a:blip>
          <a:srcRect/>
          <a:stretch>
            <a:fillRect/>
          </a:stretch>
        </p:blipFill>
        <p:spPr bwMode="auto">
          <a:xfrm>
            <a:off x="5653434" y="1143000"/>
            <a:ext cx="3405282"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t="4718"/>
          <a:stretch>
            <a:fillRect/>
          </a:stretch>
        </p:blipFill>
        <p:spPr bwMode="auto">
          <a:xfrm>
            <a:off x="5778778" y="3657600"/>
            <a:ext cx="3369032" cy="31520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8685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50"/>
                                        </p:tgtEl>
                                        <p:attrNameLst>
                                          <p:attrName>r</p:attrName>
                                        </p:attrNameLst>
                                      </p:cBhvr>
                                    </p:animRot>
                                    <p:animRot by="-240000">
                                      <p:cBhvr>
                                        <p:cTn id="7" dur="200" fill="hold">
                                          <p:stCondLst>
                                            <p:cond delay="200"/>
                                          </p:stCondLst>
                                        </p:cTn>
                                        <p:tgtEl>
                                          <p:spTgt spid="2050"/>
                                        </p:tgtEl>
                                        <p:attrNameLst>
                                          <p:attrName>r</p:attrName>
                                        </p:attrNameLst>
                                      </p:cBhvr>
                                    </p:animRot>
                                    <p:animRot by="240000">
                                      <p:cBhvr>
                                        <p:cTn id="8" dur="200" fill="hold">
                                          <p:stCondLst>
                                            <p:cond delay="400"/>
                                          </p:stCondLst>
                                        </p:cTn>
                                        <p:tgtEl>
                                          <p:spTgt spid="2050"/>
                                        </p:tgtEl>
                                        <p:attrNameLst>
                                          <p:attrName>r</p:attrName>
                                        </p:attrNameLst>
                                      </p:cBhvr>
                                    </p:animRot>
                                    <p:animRot by="-240000">
                                      <p:cBhvr>
                                        <p:cTn id="9" dur="200" fill="hold">
                                          <p:stCondLst>
                                            <p:cond delay="600"/>
                                          </p:stCondLst>
                                        </p:cTn>
                                        <p:tgtEl>
                                          <p:spTgt spid="2050"/>
                                        </p:tgtEl>
                                        <p:attrNameLst>
                                          <p:attrName>r</p:attrName>
                                        </p:attrNameLst>
                                      </p:cBhvr>
                                    </p:animRot>
                                    <p:animRot by="120000">
                                      <p:cBhvr>
                                        <p:cTn id="10" dur="200" fill="hold">
                                          <p:stCondLst>
                                            <p:cond delay="800"/>
                                          </p:stCondLst>
                                        </p:cTn>
                                        <p:tgtEl>
                                          <p:spTgt spid="205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7"/>
                                        </p:tgtEl>
                                        <p:attrNameLst>
                                          <p:attrName>r</p:attrName>
                                        </p:attrNameLst>
                                      </p:cBhvr>
                                    </p:animRot>
                                    <p:animRot by="-240000">
                                      <p:cBhvr>
                                        <p:cTn id="13" dur="200" fill="hold">
                                          <p:stCondLst>
                                            <p:cond delay="200"/>
                                          </p:stCondLst>
                                        </p:cTn>
                                        <p:tgtEl>
                                          <p:spTgt spid="7"/>
                                        </p:tgtEl>
                                        <p:attrNameLst>
                                          <p:attrName>r</p:attrName>
                                        </p:attrNameLst>
                                      </p:cBhvr>
                                    </p:animRot>
                                    <p:animRot by="240000">
                                      <p:cBhvr>
                                        <p:cTn id="14" dur="200" fill="hold">
                                          <p:stCondLst>
                                            <p:cond delay="400"/>
                                          </p:stCondLst>
                                        </p:cTn>
                                        <p:tgtEl>
                                          <p:spTgt spid="7"/>
                                        </p:tgtEl>
                                        <p:attrNameLst>
                                          <p:attrName>r</p:attrName>
                                        </p:attrNameLst>
                                      </p:cBhvr>
                                    </p:animRot>
                                    <p:animRot by="-240000">
                                      <p:cBhvr>
                                        <p:cTn id="15" dur="200" fill="hold">
                                          <p:stCondLst>
                                            <p:cond delay="600"/>
                                          </p:stCondLst>
                                        </p:cTn>
                                        <p:tgtEl>
                                          <p:spTgt spid="7"/>
                                        </p:tgtEl>
                                        <p:attrNameLst>
                                          <p:attrName>r</p:attrName>
                                        </p:attrNameLst>
                                      </p:cBhvr>
                                    </p:animRot>
                                    <p:animRot by="120000">
                                      <p:cBhvr>
                                        <p:cTn id="16"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9100" y="-304800"/>
            <a:ext cx="8229600" cy="1143000"/>
          </a:xfrm>
        </p:spPr>
        <p:txBody>
          <a:bodyPr>
            <a:noAutofit/>
          </a:bodyPr>
          <a:lstStyle/>
          <a:p>
            <a:r>
              <a:rPr lang="en-US" sz="7200" dirty="0" smtClean="0">
                <a:solidFill>
                  <a:srgbClr val="FFC000"/>
                </a:solidFill>
                <a:latin typeface="Mufferaw" pitchFamily="66" charset="0"/>
              </a:rPr>
              <a:t>Do Now</a:t>
            </a:r>
            <a:endParaRPr lang="en-US" sz="7200" dirty="0">
              <a:solidFill>
                <a:srgbClr val="FFC000"/>
              </a:solidFill>
              <a:latin typeface="Mufferaw" pitchFamily="66" charset="0"/>
            </a:endParaRPr>
          </a:p>
        </p:txBody>
      </p:sp>
      <p:sp>
        <p:nvSpPr>
          <p:cNvPr id="5" name="Content Placeholder 4"/>
          <p:cNvSpPr>
            <a:spLocks noGrp="1"/>
          </p:cNvSpPr>
          <p:nvPr>
            <p:ph idx="1"/>
          </p:nvPr>
        </p:nvSpPr>
        <p:spPr>
          <a:xfrm>
            <a:off x="0" y="1219200"/>
            <a:ext cx="5943600" cy="5638800"/>
          </a:xfrm>
        </p:spPr>
        <p:txBody>
          <a:bodyPr>
            <a:normAutofit/>
          </a:bodyPr>
          <a:lstStyle/>
          <a:p>
            <a:pPr marL="514350" lvl="1" indent="-514350">
              <a:buFont typeface="+mj-lt"/>
              <a:buAutoNum type="arabicPeriod"/>
            </a:pPr>
            <a:r>
              <a:rPr lang="en-US" sz="3600" dirty="0"/>
              <a:t>Which level of the pyramid contains the most </a:t>
            </a:r>
            <a:r>
              <a:rPr lang="en-US" sz="3600" dirty="0" smtClean="0"/>
              <a:t>energy?</a:t>
            </a:r>
            <a:br>
              <a:rPr lang="en-US" sz="3600" dirty="0" smtClean="0"/>
            </a:br>
            <a:r>
              <a:rPr lang="en-US" sz="3600" dirty="0" smtClean="0"/>
              <a:t/>
            </a:r>
            <a:br>
              <a:rPr lang="en-US" sz="3600" dirty="0" smtClean="0"/>
            </a:br>
            <a:endParaRPr lang="en-US" sz="3600" dirty="0" smtClean="0"/>
          </a:p>
          <a:p>
            <a:pPr marL="514350" lvl="1" indent="-514350">
              <a:buFont typeface="+mj-lt"/>
              <a:buAutoNum type="arabicPeriod"/>
            </a:pPr>
            <a:r>
              <a:rPr lang="en-US" sz="3600" dirty="0" smtClean="0"/>
              <a:t>In </a:t>
            </a:r>
            <a:r>
              <a:rPr lang="en-US" sz="3600" dirty="0"/>
              <a:t>the food web to the right, what organism(s) does organism A eat? </a:t>
            </a:r>
          </a:p>
          <a:p>
            <a:pPr marL="0" indent="0">
              <a:buNone/>
            </a:pPr>
            <a:endParaRPr lang="en-US" sz="3600" dirty="0"/>
          </a:p>
        </p:txBody>
      </p:sp>
      <p:pic>
        <p:nvPicPr>
          <p:cNvPr id="2050" name="Picture 2" descr="C:\tempie\Temporary Internet Files\Content.IE5\VEDFXX39\MC900439778[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914" y="0"/>
            <a:ext cx="1066571" cy="1066571"/>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C:\tempie\Temporary Internet Files\Content.IE5\VEDFXX39\MC900439778[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527810" y="-1"/>
            <a:ext cx="1066571" cy="1066571"/>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1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4727684"/>
            <a:ext cx="1676400" cy="1822231"/>
          </a:xfrm>
          <a:prstGeom prst="rect">
            <a:avLst/>
          </a:prstGeom>
          <a:noFill/>
          <a:ln>
            <a:noFill/>
          </a:ln>
        </p:spPr>
      </p:pic>
      <p:pic>
        <p:nvPicPr>
          <p:cNvPr id="16" name="Picture 1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6462" y="1066570"/>
            <a:ext cx="2471738" cy="3505430"/>
          </a:xfrm>
          <a:prstGeom prst="rect">
            <a:avLst/>
          </a:prstGeom>
          <a:noFill/>
          <a:ln>
            <a:noFill/>
          </a:ln>
        </p:spPr>
      </p:pic>
    </p:spTree>
    <p:extLst>
      <p:ext uri="{BB962C8B-B14F-4D97-AF65-F5344CB8AC3E}">
        <p14:creationId xmlns:p14="http://schemas.microsoft.com/office/powerpoint/2010/main" val="152244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50"/>
                                        </p:tgtEl>
                                        <p:attrNameLst>
                                          <p:attrName>r</p:attrName>
                                        </p:attrNameLst>
                                      </p:cBhvr>
                                    </p:animRot>
                                    <p:animRot by="-240000">
                                      <p:cBhvr>
                                        <p:cTn id="7" dur="200" fill="hold">
                                          <p:stCondLst>
                                            <p:cond delay="200"/>
                                          </p:stCondLst>
                                        </p:cTn>
                                        <p:tgtEl>
                                          <p:spTgt spid="2050"/>
                                        </p:tgtEl>
                                        <p:attrNameLst>
                                          <p:attrName>r</p:attrName>
                                        </p:attrNameLst>
                                      </p:cBhvr>
                                    </p:animRot>
                                    <p:animRot by="240000">
                                      <p:cBhvr>
                                        <p:cTn id="8" dur="200" fill="hold">
                                          <p:stCondLst>
                                            <p:cond delay="400"/>
                                          </p:stCondLst>
                                        </p:cTn>
                                        <p:tgtEl>
                                          <p:spTgt spid="2050"/>
                                        </p:tgtEl>
                                        <p:attrNameLst>
                                          <p:attrName>r</p:attrName>
                                        </p:attrNameLst>
                                      </p:cBhvr>
                                    </p:animRot>
                                    <p:animRot by="-240000">
                                      <p:cBhvr>
                                        <p:cTn id="9" dur="200" fill="hold">
                                          <p:stCondLst>
                                            <p:cond delay="600"/>
                                          </p:stCondLst>
                                        </p:cTn>
                                        <p:tgtEl>
                                          <p:spTgt spid="2050"/>
                                        </p:tgtEl>
                                        <p:attrNameLst>
                                          <p:attrName>r</p:attrName>
                                        </p:attrNameLst>
                                      </p:cBhvr>
                                    </p:animRot>
                                    <p:animRot by="120000">
                                      <p:cBhvr>
                                        <p:cTn id="10" dur="200" fill="hold">
                                          <p:stCondLst>
                                            <p:cond delay="800"/>
                                          </p:stCondLst>
                                        </p:cTn>
                                        <p:tgtEl>
                                          <p:spTgt spid="205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7"/>
                                        </p:tgtEl>
                                        <p:attrNameLst>
                                          <p:attrName>r</p:attrName>
                                        </p:attrNameLst>
                                      </p:cBhvr>
                                    </p:animRot>
                                    <p:animRot by="-240000">
                                      <p:cBhvr>
                                        <p:cTn id="13" dur="200" fill="hold">
                                          <p:stCondLst>
                                            <p:cond delay="200"/>
                                          </p:stCondLst>
                                        </p:cTn>
                                        <p:tgtEl>
                                          <p:spTgt spid="7"/>
                                        </p:tgtEl>
                                        <p:attrNameLst>
                                          <p:attrName>r</p:attrName>
                                        </p:attrNameLst>
                                      </p:cBhvr>
                                    </p:animRot>
                                    <p:animRot by="240000">
                                      <p:cBhvr>
                                        <p:cTn id="14" dur="200" fill="hold">
                                          <p:stCondLst>
                                            <p:cond delay="400"/>
                                          </p:stCondLst>
                                        </p:cTn>
                                        <p:tgtEl>
                                          <p:spTgt spid="7"/>
                                        </p:tgtEl>
                                        <p:attrNameLst>
                                          <p:attrName>r</p:attrName>
                                        </p:attrNameLst>
                                      </p:cBhvr>
                                    </p:animRot>
                                    <p:animRot by="-240000">
                                      <p:cBhvr>
                                        <p:cTn id="15" dur="200" fill="hold">
                                          <p:stCondLst>
                                            <p:cond delay="600"/>
                                          </p:stCondLst>
                                        </p:cTn>
                                        <p:tgtEl>
                                          <p:spTgt spid="7"/>
                                        </p:tgtEl>
                                        <p:attrNameLst>
                                          <p:attrName>r</p:attrName>
                                        </p:attrNameLst>
                                      </p:cBhvr>
                                    </p:animRot>
                                    <p:animRot by="120000">
                                      <p:cBhvr>
                                        <p:cTn id="16"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FFC000"/>
                </a:solidFill>
              </a:rPr>
              <a:t>Unit 7 Review</a:t>
            </a:r>
            <a:endParaRPr lang="en-US" sz="6000" dirty="0">
              <a:solidFill>
                <a:srgbClr val="FFC000"/>
              </a:solidFill>
            </a:endParaRPr>
          </a:p>
        </p:txBody>
      </p:sp>
      <p:sp>
        <p:nvSpPr>
          <p:cNvPr id="3" name="Content Placeholder 2"/>
          <p:cNvSpPr>
            <a:spLocks noGrp="1"/>
          </p:cNvSpPr>
          <p:nvPr>
            <p:ph idx="1"/>
          </p:nvPr>
        </p:nvSpPr>
        <p:spPr/>
        <p:txBody>
          <a:bodyPr>
            <a:normAutofit/>
          </a:bodyPr>
          <a:lstStyle/>
          <a:p>
            <a:pPr marL="0" indent="0" algn="ctr">
              <a:buNone/>
            </a:pPr>
            <a:r>
              <a:rPr lang="en-US" sz="4400" dirty="0" smtClean="0"/>
              <a:t>Crossword Puzzle </a:t>
            </a:r>
          </a:p>
          <a:p>
            <a:pPr marL="0" indent="0" algn="ctr">
              <a:buNone/>
            </a:pPr>
            <a:r>
              <a:rPr lang="en-US" sz="4400" dirty="0" smtClean="0"/>
              <a:t>&amp; Study Guide</a:t>
            </a:r>
          </a:p>
          <a:p>
            <a:pPr marL="0" indent="0" algn="ctr">
              <a:buNone/>
            </a:pPr>
            <a:endParaRPr lang="en-US" sz="4400" dirty="0"/>
          </a:p>
          <a:p>
            <a:pPr marL="0" indent="0" algn="ctr">
              <a:buNone/>
            </a:pPr>
            <a:r>
              <a:rPr lang="en-US" sz="4400" b="1" dirty="0" smtClean="0">
                <a:solidFill>
                  <a:srgbClr val="92D050"/>
                </a:solidFill>
              </a:rPr>
              <a:t>U7-11 &amp; 12</a:t>
            </a:r>
            <a:endParaRPr lang="en-US" sz="4400" b="1" dirty="0">
              <a:solidFill>
                <a:srgbClr val="92D050"/>
              </a:solidFill>
            </a:endParaRPr>
          </a:p>
        </p:txBody>
      </p:sp>
    </p:spTree>
    <p:extLst>
      <p:ext uri="{BB962C8B-B14F-4D97-AF65-F5344CB8AC3E}">
        <p14:creationId xmlns:p14="http://schemas.microsoft.com/office/powerpoint/2010/main" val="1488774954"/>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Do Now</a:t>
            </a:r>
            <a:endParaRPr lang="en-US" dirty="0"/>
          </a:p>
        </p:txBody>
      </p:sp>
      <p:sp>
        <p:nvSpPr>
          <p:cNvPr id="3" name="Content Placeholder 2"/>
          <p:cNvSpPr>
            <a:spLocks noGrp="1"/>
          </p:cNvSpPr>
          <p:nvPr>
            <p:ph idx="1"/>
          </p:nvPr>
        </p:nvSpPr>
        <p:spPr>
          <a:xfrm>
            <a:off x="381000" y="990600"/>
            <a:ext cx="8229600" cy="5257800"/>
          </a:xfrm>
        </p:spPr>
        <p:txBody>
          <a:bodyPr>
            <a:normAutofit fontScale="85000" lnSpcReduction="20000"/>
          </a:bodyPr>
          <a:lstStyle/>
          <a:p>
            <a:pPr marL="514350" indent="-514350">
              <a:buFont typeface="+mj-lt"/>
              <a:buAutoNum type="arabicPeriod"/>
            </a:pPr>
            <a:r>
              <a:rPr lang="en-US" sz="3300" b="1" dirty="0" smtClean="0"/>
              <a:t>What are the functions of carbohydrates?</a:t>
            </a:r>
          </a:p>
          <a:p>
            <a:pPr marL="514350" indent="-514350">
              <a:buFont typeface="+mj-lt"/>
              <a:buAutoNum type="arabicPeriod"/>
            </a:pPr>
            <a:r>
              <a:rPr lang="en-US" sz="3300" b="1" dirty="0" smtClean="0"/>
              <a:t>What is the test for proteins?</a:t>
            </a:r>
          </a:p>
          <a:p>
            <a:pPr marL="514350" indent="-514350">
              <a:buFont typeface="+mj-lt"/>
              <a:buAutoNum type="arabicPeriod"/>
            </a:pPr>
            <a:r>
              <a:rPr lang="en-US" sz="3300" b="1" dirty="0" smtClean="0"/>
              <a:t>Find the complementary DNA strand.</a:t>
            </a:r>
          </a:p>
          <a:p>
            <a:pPr marL="514350" indent="-514350" algn="ctr">
              <a:buNone/>
            </a:pPr>
            <a:r>
              <a:rPr lang="en-US" sz="3300" b="1" dirty="0" smtClean="0"/>
              <a:t>ATG AAA CGT CGC GGG</a:t>
            </a:r>
          </a:p>
          <a:p>
            <a:pPr marL="514350" indent="-514350">
              <a:buNone/>
            </a:pPr>
            <a:r>
              <a:rPr lang="en-US" sz="3300" b="1" dirty="0" smtClean="0"/>
              <a:t>4. Using the following DNA strand above, find the mRNA sequence.</a:t>
            </a:r>
          </a:p>
          <a:p>
            <a:pPr marL="514350" indent="-514350">
              <a:buNone/>
            </a:pPr>
            <a:r>
              <a:rPr lang="en-US" sz="3300" b="1" dirty="0" smtClean="0"/>
              <a:t>5. What do enzymes do?</a:t>
            </a:r>
          </a:p>
          <a:p>
            <a:pPr lvl="1" indent="-742950">
              <a:buNone/>
            </a:pPr>
            <a:r>
              <a:rPr lang="en-US" sz="3300" b="1" dirty="0" smtClean="0"/>
              <a:t>6. In the food web to the right, </a:t>
            </a:r>
          </a:p>
          <a:p>
            <a:pPr lvl="1" indent="-742950">
              <a:buNone/>
            </a:pPr>
            <a:r>
              <a:rPr lang="en-US" sz="3300" b="1" dirty="0" smtClean="0"/>
              <a:t>what organism(s) does organism A </a:t>
            </a:r>
          </a:p>
          <a:p>
            <a:pPr lvl="1" indent="-742950">
              <a:buNone/>
            </a:pPr>
            <a:r>
              <a:rPr lang="en-US" sz="3300" b="1" dirty="0" smtClean="0"/>
              <a:t>eat? </a:t>
            </a:r>
          </a:p>
          <a:p>
            <a:pPr lvl="1" indent="-742950">
              <a:buNone/>
            </a:pPr>
            <a:r>
              <a:rPr lang="en-US" sz="3300" b="1" dirty="0" smtClean="0"/>
              <a:t>7. Compare mitosis and meiosis. </a:t>
            </a:r>
          </a:p>
          <a:p>
            <a:pPr lvl="1" indent="-742950">
              <a:buNone/>
            </a:pPr>
            <a:r>
              <a:rPr lang="en-US" sz="3300" b="1" dirty="0" smtClean="0"/>
              <a:t>	Give 4 differences and 2  similarities.</a:t>
            </a:r>
          </a:p>
          <a:p>
            <a:pPr lvl="1" indent="-742950">
              <a:buNone/>
            </a:pPr>
            <a:endParaRPr lang="en-US" sz="3300" dirty="0" smtClean="0"/>
          </a:p>
          <a:p>
            <a:pPr lvl="1" indent="-742950">
              <a:buNone/>
            </a:pPr>
            <a:endParaRPr lang="en-US" sz="3300" dirty="0" smtClean="0"/>
          </a:p>
          <a:p>
            <a:endParaRPr lang="en-US" dirty="0" smtClean="0"/>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3429000"/>
            <a:ext cx="1676400" cy="1822231"/>
          </a:xfrm>
          <a:prstGeom prst="rect">
            <a:avLst/>
          </a:prstGeom>
          <a:noFill/>
          <a:ln>
            <a:noFill/>
          </a:ln>
        </p:spPr>
      </p:pic>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a:latin typeface="Mufferaw" charset="0"/>
                <a:ea typeface="ＭＳ Ｐゴシック" charset="0"/>
                <a:cs typeface="ＭＳ Ｐゴシック" charset="0"/>
              </a:rPr>
              <a:t>Reproductive Adaptations</a:t>
            </a:r>
          </a:p>
        </p:txBody>
      </p:sp>
      <p:sp>
        <p:nvSpPr>
          <p:cNvPr id="46083" name="Content Placeholder 2"/>
          <p:cNvSpPr>
            <a:spLocks noGrp="1"/>
          </p:cNvSpPr>
          <p:nvPr>
            <p:ph idx="1"/>
          </p:nvPr>
        </p:nvSpPr>
        <p:spPr>
          <a:xfrm>
            <a:off x="457200" y="1600200"/>
            <a:ext cx="8229600" cy="2667000"/>
          </a:xfrm>
        </p:spPr>
        <p:txBody>
          <a:bodyPr/>
          <a:lstStyle/>
          <a:p>
            <a:pPr eaLnBrk="1" hangingPunct="1"/>
            <a:r>
              <a:rPr lang="en-US">
                <a:latin typeface="Century Gothic" charset="0"/>
                <a:ea typeface="ＭＳ Ｐゴシック" charset="0"/>
                <a:cs typeface="ＭＳ Ｐゴシック" charset="0"/>
              </a:rPr>
              <a:t>Spores – asexual adapted for dispersal and survival in unfavorable conditions  </a:t>
            </a:r>
          </a:p>
          <a:p>
            <a:pPr eaLnBrk="1" hangingPunct="1"/>
            <a:endParaRPr lang="en-US">
              <a:latin typeface="Century Gothic" charset="0"/>
              <a:ea typeface="ＭＳ Ｐゴシック" charset="0"/>
              <a:cs typeface="ＭＳ Ｐゴシック" charset="0"/>
            </a:endParaRPr>
          </a:p>
          <a:p>
            <a:pPr eaLnBrk="1" hangingPunct="1"/>
            <a:r>
              <a:rPr lang="en-US">
                <a:latin typeface="Century Gothic" charset="0"/>
                <a:ea typeface="ＭＳ Ｐゴシック" charset="0"/>
                <a:cs typeface="ＭＳ Ｐゴシック" charset="0"/>
              </a:rPr>
              <a:t>Ex: fungi</a:t>
            </a:r>
          </a:p>
        </p:txBody>
      </p:sp>
      <p:pic>
        <p:nvPicPr>
          <p:cNvPr id="46084" name="Picture 3" descr="spores.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2819400"/>
            <a:ext cx="4876800"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35293956"/>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a:latin typeface="Mufferaw" charset="0"/>
                <a:ea typeface="ＭＳ Ｐゴシック" charset="0"/>
                <a:cs typeface="ＭＳ Ｐゴシック" charset="0"/>
              </a:rPr>
              <a:t>Reproductive Adaptation</a:t>
            </a:r>
          </a:p>
        </p:txBody>
      </p:sp>
      <p:sp>
        <p:nvSpPr>
          <p:cNvPr id="47107" name="Content Placeholder 2"/>
          <p:cNvSpPr>
            <a:spLocks noGrp="1"/>
          </p:cNvSpPr>
          <p:nvPr>
            <p:ph idx="1"/>
          </p:nvPr>
        </p:nvSpPr>
        <p:spPr/>
        <p:txBody>
          <a:bodyPr/>
          <a:lstStyle/>
          <a:p>
            <a:pPr eaLnBrk="1" hangingPunct="1"/>
            <a:r>
              <a:rPr lang="en-US">
                <a:latin typeface="Century Gothic" charset="0"/>
                <a:ea typeface="ＭＳ Ｐゴシック" charset="0"/>
                <a:cs typeface="ＭＳ Ｐゴシック" charset="0"/>
              </a:rPr>
              <a:t>Placental mammals – sac of membranes that nourish young before birth. Complex development and protected longer.</a:t>
            </a:r>
          </a:p>
        </p:txBody>
      </p:sp>
      <p:pic>
        <p:nvPicPr>
          <p:cNvPr id="47108" name="Picture 3" descr="placent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3581400"/>
            <a:ext cx="4445000" cy="304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08928173"/>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a:latin typeface="Mufferaw" charset="0"/>
                <a:ea typeface="ＭＳ Ｐゴシック" charset="0"/>
                <a:cs typeface="ＭＳ Ｐゴシック" charset="0"/>
              </a:rPr>
              <a:t>Reproductive Adaptation</a:t>
            </a:r>
          </a:p>
        </p:txBody>
      </p:sp>
      <p:sp>
        <p:nvSpPr>
          <p:cNvPr id="48131" name="Content Placeholder 2"/>
          <p:cNvSpPr>
            <a:spLocks noGrp="1"/>
          </p:cNvSpPr>
          <p:nvPr>
            <p:ph idx="1"/>
          </p:nvPr>
        </p:nvSpPr>
        <p:spPr/>
        <p:txBody>
          <a:bodyPr/>
          <a:lstStyle/>
          <a:p>
            <a:pPr eaLnBrk="1" hangingPunct="1"/>
            <a:r>
              <a:rPr lang="en-US">
                <a:latin typeface="Century Gothic" charset="0"/>
                <a:ea typeface="ＭＳ Ｐゴシック" charset="0"/>
                <a:cs typeface="ＭＳ Ｐゴシック" charset="0"/>
              </a:rPr>
              <a:t>External vs. Internal fertilization</a:t>
            </a:r>
          </a:p>
        </p:txBody>
      </p:sp>
      <p:sp>
        <p:nvSpPr>
          <p:cNvPr id="4" name="Rectangle 3"/>
          <p:cNvSpPr/>
          <p:nvPr/>
        </p:nvSpPr>
        <p:spPr>
          <a:xfrm>
            <a:off x="4724400" y="2438400"/>
            <a:ext cx="4114800" cy="41148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entury Gothic" charset="0"/>
              <a:ea typeface="ＭＳ Ｐゴシック" charset="0"/>
              <a:cs typeface="ＭＳ Ｐゴシック" charset="0"/>
            </a:endParaRPr>
          </a:p>
        </p:txBody>
      </p:sp>
      <p:sp>
        <p:nvSpPr>
          <p:cNvPr id="5" name="Rectangle 4"/>
          <p:cNvSpPr/>
          <p:nvPr/>
        </p:nvSpPr>
        <p:spPr>
          <a:xfrm>
            <a:off x="228600" y="2438400"/>
            <a:ext cx="4038600" cy="41148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entury Gothic" charset="0"/>
              <a:ea typeface="ＭＳ Ｐゴシック" charset="0"/>
              <a:cs typeface="ＭＳ Ｐゴシック" charset="0"/>
            </a:endParaRPr>
          </a:p>
        </p:txBody>
      </p:sp>
      <p:sp>
        <p:nvSpPr>
          <p:cNvPr id="48134" name="TextBox 5"/>
          <p:cNvSpPr txBox="1">
            <a:spLocks noChangeArrowheads="1"/>
          </p:cNvSpPr>
          <p:nvPr/>
        </p:nvSpPr>
        <p:spPr bwMode="auto">
          <a:xfrm>
            <a:off x="4724400" y="2590800"/>
            <a:ext cx="4114800" cy="286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000" b="1" u="sng"/>
              <a:t>External Fertilization:</a:t>
            </a:r>
          </a:p>
          <a:p>
            <a:pPr eaLnBrk="1" hangingPunct="1"/>
            <a:endParaRPr lang="en-US" sz="3000" b="1" u="sng"/>
          </a:p>
          <a:p>
            <a:pPr eaLnBrk="1" hangingPunct="1"/>
            <a:r>
              <a:rPr lang="en-US" sz="3000" b="1"/>
              <a:t>Produces a large amount of offspring, but most susceptible to predators</a:t>
            </a:r>
          </a:p>
        </p:txBody>
      </p:sp>
      <p:sp>
        <p:nvSpPr>
          <p:cNvPr id="48135" name="TextBox 6"/>
          <p:cNvSpPr txBox="1">
            <a:spLocks noChangeArrowheads="1"/>
          </p:cNvSpPr>
          <p:nvPr/>
        </p:nvSpPr>
        <p:spPr bwMode="auto">
          <a:xfrm>
            <a:off x="228600" y="2667000"/>
            <a:ext cx="4114800" cy="2400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000" b="1" u="sng"/>
              <a:t>Internal Fertilization:</a:t>
            </a:r>
          </a:p>
          <a:p>
            <a:pPr eaLnBrk="1" hangingPunct="1"/>
            <a:endParaRPr lang="en-US" sz="3000" b="1" u="sng"/>
          </a:p>
          <a:p>
            <a:pPr eaLnBrk="1" hangingPunct="1"/>
            <a:r>
              <a:rPr lang="en-US" sz="3000" b="1"/>
              <a:t>Protected offspring! But you actually have to do the deed.</a:t>
            </a:r>
          </a:p>
        </p:txBody>
      </p:sp>
    </p:spTree>
    <p:extLst>
      <p:ext uri="{BB962C8B-B14F-4D97-AF65-F5344CB8AC3E}">
        <p14:creationId xmlns:p14="http://schemas.microsoft.com/office/powerpoint/2010/main" val="1834290605"/>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a:latin typeface="Mufferaw" charset="0"/>
                <a:ea typeface="ＭＳ Ｐゴシック" charset="0"/>
                <a:cs typeface="ＭＳ Ｐゴシック" charset="0"/>
              </a:rPr>
              <a:t>Reproductive Adaptation</a:t>
            </a:r>
          </a:p>
        </p:txBody>
      </p:sp>
      <p:sp>
        <p:nvSpPr>
          <p:cNvPr id="49155" name="Content Placeholder 2"/>
          <p:cNvSpPr>
            <a:spLocks noGrp="1"/>
          </p:cNvSpPr>
          <p:nvPr>
            <p:ph idx="1"/>
          </p:nvPr>
        </p:nvSpPr>
        <p:spPr/>
        <p:txBody>
          <a:bodyPr/>
          <a:lstStyle/>
          <a:p>
            <a:pPr eaLnBrk="1" hangingPunct="1"/>
            <a:r>
              <a:rPr lang="en-US">
                <a:latin typeface="Century Gothic" charset="0"/>
                <a:ea typeface="ＭＳ Ｐゴシック" charset="0"/>
                <a:cs typeface="ＭＳ Ｐゴシック" charset="0"/>
              </a:rPr>
              <a:t>Sexual vs. Asexual</a:t>
            </a:r>
          </a:p>
        </p:txBody>
      </p:sp>
      <p:sp>
        <p:nvSpPr>
          <p:cNvPr id="4" name="Rectangle 3"/>
          <p:cNvSpPr/>
          <p:nvPr/>
        </p:nvSpPr>
        <p:spPr>
          <a:xfrm>
            <a:off x="4724400" y="2438400"/>
            <a:ext cx="4114800" cy="41148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entury Gothic" charset="0"/>
              <a:ea typeface="ＭＳ Ｐゴシック" charset="0"/>
              <a:cs typeface="ＭＳ Ｐゴシック" charset="0"/>
            </a:endParaRPr>
          </a:p>
        </p:txBody>
      </p:sp>
      <p:sp>
        <p:nvSpPr>
          <p:cNvPr id="5" name="Rectangle 4"/>
          <p:cNvSpPr/>
          <p:nvPr/>
        </p:nvSpPr>
        <p:spPr>
          <a:xfrm>
            <a:off x="228600" y="2438400"/>
            <a:ext cx="4038600" cy="41148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entury Gothic" charset="0"/>
              <a:ea typeface="ＭＳ Ｐゴシック" charset="0"/>
              <a:cs typeface="ＭＳ Ｐゴシック" charset="0"/>
            </a:endParaRPr>
          </a:p>
        </p:txBody>
      </p:sp>
      <p:sp>
        <p:nvSpPr>
          <p:cNvPr id="49158" name="TextBox 5"/>
          <p:cNvSpPr txBox="1">
            <a:spLocks noChangeArrowheads="1"/>
          </p:cNvSpPr>
          <p:nvPr/>
        </p:nvSpPr>
        <p:spPr bwMode="auto">
          <a:xfrm>
            <a:off x="4724400" y="2590800"/>
            <a:ext cx="4114800" cy="1938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000" b="1"/>
              <a:t>Asexual:</a:t>
            </a:r>
          </a:p>
          <a:p>
            <a:pPr eaLnBrk="1" hangingPunct="1"/>
            <a:r>
              <a:rPr lang="en-US" sz="3000" b="1"/>
              <a:t>Energy Conservation. Exact Replica.</a:t>
            </a:r>
          </a:p>
        </p:txBody>
      </p:sp>
      <p:sp>
        <p:nvSpPr>
          <p:cNvPr id="49159" name="TextBox 6"/>
          <p:cNvSpPr txBox="1">
            <a:spLocks noChangeArrowheads="1"/>
          </p:cNvSpPr>
          <p:nvPr/>
        </p:nvSpPr>
        <p:spPr bwMode="auto">
          <a:xfrm>
            <a:off x="228600" y="2667000"/>
            <a:ext cx="41148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000" b="1"/>
              <a:t>Sexual:</a:t>
            </a:r>
          </a:p>
          <a:p>
            <a:pPr eaLnBrk="1" hangingPunct="1"/>
            <a:r>
              <a:rPr lang="en-US" sz="3000" b="1"/>
              <a:t>Genetic Variation.</a:t>
            </a:r>
          </a:p>
        </p:txBody>
      </p:sp>
    </p:spTree>
    <p:extLst>
      <p:ext uri="{BB962C8B-B14F-4D97-AF65-F5344CB8AC3E}">
        <p14:creationId xmlns:p14="http://schemas.microsoft.com/office/powerpoint/2010/main" val="25434956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91946953"/>
              </p:ext>
            </p:extLst>
          </p:nvPr>
        </p:nvGraphicFramePr>
        <p:xfrm>
          <a:off x="0" y="1447800"/>
          <a:ext cx="9144000" cy="4811712"/>
        </p:xfrm>
        <a:graphic>
          <a:graphicData uri="http://schemas.openxmlformats.org/drawingml/2006/table">
            <a:tbl>
              <a:tblPr firstRow="1" firstCol="1" bandRow="1" bandCol="1">
                <a:tableStyleId>{5C22544A-7EE6-4342-B048-85BDC9FD1C3A}</a:tableStyleId>
              </a:tblPr>
              <a:tblGrid>
                <a:gridCol w="2438400"/>
                <a:gridCol w="4038600"/>
                <a:gridCol w="2667000"/>
              </a:tblGrid>
              <a:tr h="1177184">
                <a:tc>
                  <a:txBody>
                    <a:bodyPr/>
                    <a:lstStyle/>
                    <a:p>
                      <a:pPr marL="0" marR="0" algn="ctr">
                        <a:spcBef>
                          <a:spcPts val="0"/>
                        </a:spcBef>
                        <a:spcAft>
                          <a:spcPts val="0"/>
                        </a:spcAft>
                      </a:pPr>
                      <a:r>
                        <a:rPr lang="en-US" sz="3200" dirty="0">
                          <a:solidFill>
                            <a:srgbClr val="FFC000"/>
                          </a:solidFill>
                          <a:effectLst/>
                        </a:rPr>
                        <a:t>Ecosystem</a:t>
                      </a:r>
                      <a:endParaRPr lang="en-US" sz="2400" dirty="0">
                        <a:solidFill>
                          <a:srgbClr val="FFC000"/>
                        </a:solidFill>
                        <a:effectLst/>
                        <a:latin typeface="Times New Roman"/>
                        <a:ea typeface="Times New Roman"/>
                      </a:endParaRPr>
                    </a:p>
                  </a:txBody>
                  <a:tcPr marL="68580" marR="68580" marT="0" marB="0" anchor="ctr">
                    <a:solidFill>
                      <a:schemeClr val="bg1"/>
                    </a:solidFill>
                  </a:tcPr>
                </a:tc>
                <a:tc>
                  <a:txBody>
                    <a:bodyPr/>
                    <a:lstStyle/>
                    <a:p>
                      <a:pPr marL="0" marR="0" algn="ctr">
                        <a:spcBef>
                          <a:spcPts val="0"/>
                        </a:spcBef>
                        <a:spcAft>
                          <a:spcPts val="0"/>
                        </a:spcAft>
                      </a:pPr>
                      <a:r>
                        <a:rPr lang="en-US" sz="2400" b="1" dirty="0">
                          <a:solidFill>
                            <a:schemeClr val="tx1"/>
                          </a:solidFill>
                          <a:effectLst/>
                        </a:rPr>
                        <a:t>__________ and abiotic factors interacting together.</a:t>
                      </a:r>
                      <a:endParaRPr lang="en-US" sz="2800" b="1" dirty="0">
                        <a:solidFill>
                          <a:schemeClr val="tx1"/>
                        </a:solidFill>
                        <a:effectLst/>
                        <a:latin typeface="Times New Roman"/>
                        <a:ea typeface="Times New Roman"/>
                      </a:endParaRPr>
                    </a:p>
                  </a:txBody>
                  <a:tcPr marL="68580" marR="68580" marT="0" marB="0" anchor="ctr">
                    <a:solidFill>
                      <a:schemeClr val="bg1"/>
                    </a:solidFill>
                  </a:tcPr>
                </a:tc>
                <a:tc>
                  <a:txBody>
                    <a:bodyPr/>
                    <a:lstStyle/>
                    <a:p>
                      <a:pPr marL="0" marR="0" algn="ctr">
                        <a:spcBef>
                          <a:spcPts val="0"/>
                        </a:spcBef>
                        <a:spcAft>
                          <a:spcPts val="0"/>
                        </a:spcAft>
                      </a:pPr>
                      <a:r>
                        <a:rPr lang="en-US" sz="2800" b="1" dirty="0" smtClean="0">
                          <a:solidFill>
                            <a:schemeClr val="tx1"/>
                          </a:solidFill>
                          <a:effectLst/>
                        </a:rPr>
                        <a:t>Charlotte</a:t>
                      </a:r>
                      <a:r>
                        <a:rPr lang="en-US" sz="2800" b="1" dirty="0">
                          <a:solidFill>
                            <a:schemeClr val="tx1"/>
                          </a:solidFill>
                          <a:effectLst/>
                        </a:rPr>
                        <a:t>, NC</a:t>
                      </a:r>
                      <a:endParaRPr lang="en-US" sz="2800" b="1" dirty="0">
                        <a:solidFill>
                          <a:schemeClr val="tx1"/>
                        </a:solidFill>
                        <a:effectLst/>
                        <a:latin typeface="Times New Roman"/>
                        <a:ea typeface="Times New Roman"/>
                      </a:endParaRPr>
                    </a:p>
                  </a:txBody>
                  <a:tcPr marL="68580" marR="68580" marT="0" marB="0" anchor="ctr">
                    <a:solidFill>
                      <a:schemeClr val="bg1"/>
                    </a:solidFill>
                  </a:tcPr>
                </a:tc>
              </a:tr>
              <a:tr h="1177184">
                <a:tc>
                  <a:txBody>
                    <a:bodyPr/>
                    <a:lstStyle/>
                    <a:p>
                      <a:pPr marL="0" marR="0" algn="ctr">
                        <a:spcBef>
                          <a:spcPts val="0"/>
                        </a:spcBef>
                        <a:spcAft>
                          <a:spcPts val="0"/>
                        </a:spcAft>
                      </a:pPr>
                      <a:r>
                        <a:rPr lang="en-US" sz="3200">
                          <a:solidFill>
                            <a:srgbClr val="FFC000"/>
                          </a:solidFill>
                          <a:effectLst/>
                        </a:rPr>
                        <a:t>Community</a:t>
                      </a:r>
                      <a:endParaRPr lang="en-US" sz="2400">
                        <a:solidFill>
                          <a:srgbClr val="FFC000"/>
                        </a:solidFill>
                        <a:effectLst/>
                        <a:latin typeface="Times New Roman"/>
                        <a:ea typeface="Times New Roman"/>
                      </a:endParaRPr>
                    </a:p>
                  </a:txBody>
                  <a:tcPr marL="68580" marR="68580" marT="0" marB="0" anchor="ctr">
                    <a:solidFill>
                      <a:schemeClr val="bg1"/>
                    </a:solidFill>
                  </a:tcPr>
                </a:tc>
                <a:tc>
                  <a:txBody>
                    <a:bodyPr/>
                    <a:lstStyle/>
                    <a:p>
                      <a:pPr marL="0" marR="0" algn="ctr">
                        <a:spcBef>
                          <a:spcPts val="0"/>
                        </a:spcBef>
                        <a:spcAft>
                          <a:spcPts val="0"/>
                        </a:spcAft>
                      </a:pPr>
                      <a:r>
                        <a:rPr lang="en-US" sz="2400" b="1" dirty="0">
                          <a:solidFill>
                            <a:schemeClr val="tx1"/>
                          </a:solidFill>
                          <a:effectLst/>
                        </a:rPr>
                        <a:t>A group of several</a:t>
                      </a:r>
                      <a:endParaRPr lang="en-US" sz="2800" b="1" dirty="0">
                        <a:solidFill>
                          <a:schemeClr val="tx1"/>
                        </a:solidFill>
                        <a:effectLst/>
                      </a:endParaRPr>
                    </a:p>
                    <a:p>
                      <a:pPr marL="0" marR="0" algn="ctr">
                        <a:spcBef>
                          <a:spcPts val="0"/>
                        </a:spcBef>
                        <a:spcAft>
                          <a:spcPts val="0"/>
                        </a:spcAft>
                      </a:pPr>
                      <a:r>
                        <a:rPr lang="en-US" sz="2400" b="1" dirty="0">
                          <a:solidFill>
                            <a:schemeClr val="tx1"/>
                          </a:solidFill>
                          <a:effectLst/>
                        </a:rPr>
                        <a:t>_____________ in an area.</a:t>
                      </a:r>
                      <a:endParaRPr lang="en-US" sz="2800" b="1" dirty="0">
                        <a:solidFill>
                          <a:schemeClr val="tx1"/>
                        </a:solidFill>
                        <a:effectLst/>
                        <a:latin typeface="Times New Roman"/>
                        <a:ea typeface="Times New Roman"/>
                      </a:endParaRPr>
                    </a:p>
                  </a:txBody>
                  <a:tcPr marL="68580" marR="68580" marT="0" marB="0" anchor="ctr">
                    <a:solidFill>
                      <a:schemeClr val="bg1"/>
                    </a:solidFill>
                  </a:tcPr>
                </a:tc>
                <a:tc>
                  <a:txBody>
                    <a:bodyPr/>
                    <a:lstStyle/>
                    <a:p>
                      <a:pPr marL="0" marR="0" algn="ctr">
                        <a:spcBef>
                          <a:spcPts val="0"/>
                        </a:spcBef>
                        <a:spcAft>
                          <a:spcPts val="0"/>
                        </a:spcAft>
                      </a:pPr>
                      <a:r>
                        <a:rPr lang="en-US" sz="2800" b="1" dirty="0" smtClean="0">
                          <a:solidFill>
                            <a:schemeClr val="tx1"/>
                          </a:solidFill>
                          <a:effectLst/>
                        </a:rPr>
                        <a:t>Harding</a:t>
                      </a:r>
                      <a:endParaRPr lang="en-US" sz="2800" b="1" dirty="0">
                        <a:solidFill>
                          <a:schemeClr val="tx1"/>
                        </a:solidFill>
                        <a:effectLst/>
                        <a:latin typeface="Times New Roman"/>
                        <a:ea typeface="Times New Roman"/>
                      </a:endParaRPr>
                    </a:p>
                  </a:txBody>
                  <a:tcPr marL="68580" marR="68580" marT="0" marB="0" anchor="ctr">
                    <a:solidFill>
                      <a:schemeClr val="bg1"/>
                    </a:solidFill>
                  </a:tcPr>
                </a:tc>
              </a:tr>
              <a:tr h="1261269">
                <a:tc>
                  <a:txBody>
                    <a:bodyPr/>
                    <a:lstStyle/>
                    <a:p>
                      <a:pPr marL="0" marR="0" algn="ctr">
                        <a:spcBef>
                          <a:spcPts val="0"/>
                        </a:spcBef>
                        <a:spcAft>
                          <a:spcPts val="0"/>
                        </a:spcAft>
                      </a:pPr>
                      <a:r>
                        <a:rPr lang="en-US" sz="3200">
                          <a:solidFill>
                            <a:srgbClr val="FFC000"/>
                          </a:solidFill>
                          <a:effectLst/>
                        </a:rPr>
                        <a:t>Population</a:t>
                      </a:r>
                      <a:endParaRPr lang="en-US" sz="2400">
                        <a:solidFill>
                          <a:srgbClr val="FFC000"/>
                        </a:solidFill>
                        <a:effectLst/>
                        <a:latin typeface="Times New Roman"/>
                        <a:ea typeface="Times New Roman"/>
                      </a:endParaRPr>
                    </a:p>
                  </a:txBody>
                  <a:tcPr marL="68580" marR="68580" marT="0" marB="0" anchor="ctr">
                    <a:solidFill>
                      <a:schemeClr val="bg1"/>
                    </a:solidFill>
                  </a:tcPr>
                </a:tc>
                <a:tc>
                  <a:txBody>
                    <a:bodyPr/>
                    <a:lstStyle/>
                    <a:p>
                      <a:pPr marL="0" marR="0" algn="ctr">
                        <a:spcBef>
                          <a:spcPts val="0"/>
                        </a:spcBef>
                        <a:spcAft>
                          <a:spcPts val="0"/>
                        </a:spcAft>
                      </a:pPr>
                      <a:r>
                        <a:rPr lang="en-US" sz="2400" b="1">
                          <a:solidFill>
                            <a:schemeClr val="tx1"/>
                          </a:solidFill>
                          <a:effectLst/>
                        </a:rPr>
                        <a:t>A group of organisms of the</a:t>
                      </a:r>
                      <a:endParaRPr lang="en-US" sz="2800" b="1">
                        <a:solidFill>
                          <a:schemeClr val="tx1"/>
                        </a:solidFill>
                        <a:effectLst/>
                      </a:endParaRPr>
                    </a:p>
                    <a:p>
                      <a:pPr marL="0" marR="0" algn="ctr">
                        <a:spcBef>
                          <a:spcPts val="0"/>
                        </a:spcBef>
                        <a:spcAft>
                          <a:spcPts val="0"/>
                        </a:spcAft>
                      </a:pPr>
                      <a:r>
                        <a:rPr lang="en-US" sz="2400" b="1">
                          <a:solidFill>
                            <a:schemeClr val="tx1"/>
                          </a:solidFill>
                          <a:effectLst/>
                        </a:rPr>
                        <a:t>______________ species</a:t>
                      </a:r>
                      <a:endParaRPr lang="en-US" sz="2800" b="1">
                        <a:solidFill>
                          <a:schemeClr val="tx1"/>
                        </a:solidFill>
                        <a:effectLst/>
                        <a:latin typeface="Times New Roman"/>
                        <a:ea typeface="Times New Roman"/>
                      </a:endParaRPr>
                    </a:p>
                  </a:txBody>
                  <a:tcPr marL="68580" marR="68580" marT="0" marB="0" anchor="ctr">
                    <a:solidFill>
                      <a:schemeClr val="bg1"/>
                    </a:solidFill>
                  </a:tcPr>
                </a:tc>
                <a:tc>
                  <a:txBody>
                    <a:bodyPr/>
                    <a:lstStyle/>
                    <a:p>
                      <a:pPr marL="0" marR="0" algn="ctr">
                        <a:spcBef>
                          <a:spcPts val="0"/>
                        </a:spcBef>
                        <a:spcAft>
                          <a:spcPts val="0"/>
                        </a:spcAft>
                      </a:pPr>
                      <a:r>
                        <a:rPr lang="en-US" sz="2800" b="1" dirty="0" smtClean="0">
                          <a:solidFill>
                            <a:schemeClr val="tx1"/>
                          </a:solidFill>
                          <a:effectLst/>
                        </a:rPr>
                        <a:t>your </a:t>
                      </a:r>
                      <a:r>
                        <a:rPr lang="en-US" sz="2800" b="1" dirty="0">
                          <a:solidFill>
                            <a:schemeClr val="tx1"/>
                          </a:solidFill>
                          <a:effectLst/>
                        </a:rPr>
                        <a:t>grade level…9</a:t>
                      </a:r>
                      <a:r>
                        <a:rPr lang="en-US" sz="2800" b="1" baseline="30000" dirty="0">
                          <a:solidFill>
                            <a:schemeClr val="tx1"/>
                          </a:solidFill>
                          <a:effectLst/>
                        </a:rPr>
                        <a:t>th</a:t>
                      </a:r>
                      <a:r>
                        <a:rPr lang="en-US" sz="2800" b="1" dirty="0">
                          <a:solidFill>
                            <a:schemeClr val="tx1"/>
                          </a:solidFill>
                          <a:effectLst/>
                        </a:rPr>
                        <a:t>, 10</a:t>
                      </a:r>
                      <a:r>
                        <a:rPr lang="en-US" sz="2800" b="1" baseline="30000" dirty="0">
                          <a:solidFill>
                            <a:schemeClr val="tx1"/>
                          </a:solidFill>
                          <a:effectLst/>
                        </a:rPr>
                        <a:t>th</a:t>
                      </a:r>
                      <a:r>
                        <a:rPr lang="en-US" sz="2800" b="1" dirty="0">
                          <a:solidFill>
                            <a:schemeClr val="tx1"/>
                          </a:solidFill>
                          <a:effectLst/>
                        </a:rPr>
                        <a:t>, 11</a:t>
                      </a:r>
                      <a:r>
                        <a:rPr lang="en-US" sz="2800" b="1" baseline="30000" dirty="0">
                          <a:solidFill>
                            <a:schemeClr val="tx1"/>
                          </a:solidFill>
                          <a:effectLst/>
                        </a:rPr>
                        <a:t>th</a:t>
                      </a:r>
                      <a:endParaRPr lang="en-US" sz="2800" b="1" dirty="0">
                        <a:solidFill>
                          <a:schemeClr val="tx1"/>
                        </a:solidFill>
                        <a:effectLst/>
                        <a:latin typeface="Times New Roman"/>
                        <a:ea typeface="Times New Roman"/>
                      </a:endParaRPr>
                    </a:p>
                  </a:txBody>
                  <a:tcPr marL="68580" marR="68580" marT="0" marB="0" anchor="ctr">
                    <a:solidFill>
                      <a:schemeClr val="bg1"/>
                    </a:solidFill>
                  </a:tcPr>
                </a:tc>
              </a:tr>
              <a:tr h="1177184">
                <a:tc>
                  <a:txBody>
                    <a:bodyPr/>
                    <a:lstStyle/>
                    <a:p>
                      <a:pPr marL="0" marR="0" algn="ctr">
                        <a:spcBef>
                          <a:spcPts val="0"/>
                        </a:spcBef>
                        <a:spcAft>
                          <a:spcPts val="0"/>
                        </a:spcAft>
                      </a:pPr>
                      <a:r>
                        <a:rPr lang="en-US" sz="3200" dirty="0">
                          <a:solidFill>
                            <a:srgbClr val="FFC000"/>
                          </a:solidFill>
                          <a:effectLst/>
                        </a:rPr>
                        <a:t>Individual</a:t>
                      </a:r>
                      <a:endParaRPr lang="en-US" sz="2400" dirty="0">
                        <a:solidFill>
                          <a:srgbClr val="FFC000"/>
                        </a:solidFill>
                        <a:effectLst/>
                        <a:latin typeface="Times New Roman"/>
                        <a:ea typeface="Times New Roman"/>
                      </a:endParaRPr>
                    </a:p>
                  </a:txBody>
                  <a:tcPr marL="68580" marR="68580" marT="0" marB="0" anchor="ctr">
                    <a:solidFill>
                      <a:schemeClr val="bg1"/>
                    </a:solidFill>
                  </a:tcPr>
                </a:tc>
                <a:tc>
                  <a:txBody>
                    <a:bodyPr/>
                    <a:lstStyle/>
                    <a:p>
                      <a:pPr marL="0" marR="0" algn="ctr">
                        <a:spcBef>
                          <a:spcPts val="0"/>
                        </a:spcBef>
                        <a:spcAft>
                          <a:spcPts val="0"/>
                        </a:spcAft>
                      </a:pPr>
                      <a:r>
                        <a:rPr lang="en-US" sz="2400" b="1">
                          <a:solidFill>
                            <a:schemeClr val="tx1"/>
                          </a:solidFill>
                          <a:effectLst/>
                        </a:rPr>
                        <a:t>One ______________, a living thing!</a:t>
                      </a:r>
                      <a:endParaRPr lang="en-US" sz="2800" b="1">
                        <a:solidFill>
                          <a:schemeClr val="tx1"/>
                        </a:solidFill>
                        <a:effectLst/>
                        <a:latin typeface="Times New Roman"/>
                        <a:ea typeface="Times New Roman"/>
                      </a:endParaRPr>
                    </a:p>
                  </a:txBody>
                  <a:tcPr marL="68580" marR="68580" marT="0" marB="0" anchor="ctr">
                    <a:solidFill>
                      <a:schemeClr val="bg1"/>
                    </a:solidFill>
                  </a:tcPr>
                </a:tc>
                <a:tc>
                  <a:txBody>
                    <a:bodyPr/>
                    <a:lstStyle/>
                    <a:p>
                      <a:pPr marL="0" marR="0" algn="ctr">
                        <a:spcBef>
                          <a:spcPts val="0"/>
                        </a:spcBef>
                        <a:spcAft>
                          <a:spcPts val="0"/>
                        </a:spcAft>
                      </a:pPr>
                      <a:r>
                        <a:rPr lang="en-US" sz="2800" b="1" dirty="0" smtClean="0">
                          <a:solidFill>
                            <a:schemeClr val="tx1"/>
                          </a:solidFill>
                          <a:effectLst/>
                        </a:rPr>
                        <a:t>you</a:t>
                      </a:r>
                      <a:r>
                        <a:rPr lang="en-US" sz="2800" b="1" dirty="0">
                          <a:solidFill>
                            <a:schemeClr val="tx1"/>
                          </a:solidFill>
                          <a:effectLst/>
                        </a:rPr>
                        <a:t>!</a:t>
                      </a:r>
                      <a:endParaRPr lang="en-US" sz="2800" b="1" dirty="0">
                        <a:solidFill>
                          <a:schemeClr val="tx1"/>
                        </a:solidFill>
                        <a:effectLst/>
                        <a:latin typeface="Times New Roman"/>
                        <a:ea typeface="Times New Roman"/>
                      </a:endParaRPr>
                    </a:p>
                  </a:txBody>
                  <a:tcPr marL="68580" marR="68580" marT="0" marB="0" anchor="ctr">
                    <a:solidFill>
                      <a:schemeClr val="bg1"/>
                    </a:solidFill>
                  </a:tcPr>
                </a:tc>
              </a:tr>
            </a:tbl>
          </a:graphicData>
        </a:graphic>
      </p:graphicFrame>
      <p:sp>
        <p:nvSpPr>
          <p:cNvPr id="5" name="TextBox 4"/>
          <p:cNvSpPr txBox="1"/>
          <p:nvPr/>
        </p:nvSpPr>
        <p:spPr>
          <a:xfrm>
            <a:off x="2895600" y="1320225"/>
            <a:ext cx="1371600" cy="584775"/>
          </a:xfrm>
          <a:prstGeom prst="rect">
            <a:avLst/>
          </a:prstGeom>
          <a:noFill/>
        </p:spPr>
        <p:txBody>
          <a:bodyPr wrap="square" rtlCol="0">
            <a:spAutoFit/>
          </a:bodyPr>
          <a:lstStyle/>
          <a:p>
            <a:r>
              <a:rPr lang="en-US" sz="3200" b="1" dirty="0" smtClean="0">
                <a:solidFill>
                  <a:srgbClr val="92D050"/>
                </a:solidFill>
              </a:rPr>
              <a:t>biotic</a:t>
            </a:r>
            <a:endParaRPr lang="en-US" sz="3200" b="1" dirty="0">
              <a:solidFill>
                <a:srgbClr val="92D050"/>
              </a:solidFill>
            </a:endParaRPr>
          </a:p>
        </p:txBody>
      </p:sp>
      <p:sp>
        <p:nvSpPr>
          <p:cNvPr id="6" name="TextBox 5"/>
          <p:cNvSpPr txBox="1"/>
          <p:nvPr/>
        </p:nvSpPr>
        <p:spPr>
          <a:xfrm>
            <a:off x="2286000" y="3048000"/>
            <a:ext cx="2514600" cy="584775"/>
          </a:xfrm>
          <a:prstGeom prst="rect">
            <a:avLst/>
          </a:prstGeom>
          <a:noFill/>
        </p:spPr>
        <p:txBody>
          <a:bodyPr wrap="square" rtlCol="0">
            <a:spAutoFit/>
          </a:bodyPr>
          <a:lstStyle/>
          <a:p>
            <a:r>
              <a:rPr lang="en-US" sz="3200" b="1" dirty="0" smtClean="0">
                <a:solidFill>
                  <a:srgbClr val="92D050"/>
                </a:solidFill>
              </a:rPr>
              <a:t>populations</a:t>
            </a:r>
            <a:endParaRPr lang="en-US" sz="3200" b="1" dirty="0">
              <a:solidFill>
                <a:srgbClr val="92D050"/>
              </a:solidFill>
            </a:endParaRPr>
          </a:p>
        </p:txBody>
      </p:sp>
      <p:sp>
        <p:nvSpPr>
          <p:cNvPr id="7" name="TextBox 6"/>
          <p:cNvSpPr txBox="1"/>
          <p:nvPr/>
        </p:nvSpPr>
        <p:spPr>
          <a:xfrm>
            <a:off x="3276600" y="4444425"/>
            <a:ext cx="1371600" cy="584775"/>
          </a:xfrm>
          <a:prstGeom prst="rect">
            <a:avLst/>
          </a:prstGeom>
          <a:noFill/>
        </p:spPr>
        <p:txBody>
          <a:bodyPr wrap="square" rtlCol="0">
            <a:spAutoFit/>
          </a:bodyPr>
          <a:lstStyle/>
          <a:p>
            <a:r>
              <a:rPr lang="en-US" sz="3200" b="1" dirty="0" smtClean="0">
                <a:solidFill>
                  <a:srgbClr val="92D050"/>
                </a:solidFill>
              </a:rPr>
              <a:t>same</a:t>
            </a:r>
            <a:endParaRPr lang="en-US" sz="3200" b="1" dirty="0">
              <a:solidFill>
                <a:srgbClr val="92D050"/>
              </a:solidFill>
            </a:endParaRPr>
          </a:p>
        </p:txBody>
      </p:sp>
      <p:sp>
        <p:nvSpPr>
          <p:cNvPr id="8" name="TextBox 7"/>
          <p:cNvSpPr txBox="1"/>
          <p:nvPr/>
        </p:nvSpPr>
        <p:spPr>
          <a:xfrm>
            <a:off x="3671046" y="5105400"/>
            <a:ext cx="2424954" cy="584775"/>
          </a:xfrm>
          <a:prstGeom prst="rect">
            <a:avLst/>
          </a:prstGeom>
          <a:noFill/>
        </p:spPr>
        <p:txBody>
          <a:bodyPr wrap="square" rtlCol="0">
            <a:spAutoFit/>
          </a:bodyPr>
          <a:lstStyle/>
          <a:p>
            <a:r>
              <a:rPr lang="en-US" sz="3200" b="1" dirty="0" smtClean="0">
                <a:solidFill>
                  <a:srgbClr val="92D050"/>
                </a:solidFill>
              </a:rPr>
              <a:t>organism</a:t>
            </a:r>
            <a:endParaRPr lang="en-US" sz="3200" b="1" dirty="0">
              <a:solidFill>
                <a:srgbClr val="92D050"/>
              </a:solidFill>
            </a:endParaRPr>
          </a:p>
        </p:txBody>
      </p:sp>
    </p:spTree>
    <p:extLst>
      <p:ext uri="{BB962C8B-B14F-4D97-AF65-F5344CB8AC3E}">
        <p14:creationId xmlns:p14="http://schemas.microsoft.com/office/powerpoint/2010/main" val="3642542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a:latin typeface="Mufferaw" charset="0"/>
                <a:ea typeface="ＭＳ Ｐゴシック" charset="0"/>
                <a:cs typeface="ＭＳ Ｐゴシック" charset="0"/>
              </a:rPr>
              <a:t>Reproductive Adaptation</a:t>
            </a:r>
          </a:p>
        </p:txBody>
      </p:sp>
      <p:sp>
        <p:nvSpPr>
          <p:cNvPr id="50179" name="Content Placeholder 2"/>
          <p:cNvSpPr>
            <a:spLocks noGrp="1"/>
          </p:cNvSpPr>
          <p:nvPr>
            <p:ph idx="1"/>
          </p:nvPr>
        </p:nvSpPr>
        <p:spPr/>
        <p:txBody>
          <a:bodyPr/>
          <a:lstStyle/>
          <a:p>
            <a:pPr eaLnBrk="1" hangingPunct="1"/>
            <a:r>
              <a:rPr lang="en-US">
                <a:latin typeface="Century Gothic" charset="0"/>
                <a:ea typeface="ＭＳ Ｐゴシック" charset="0"/>
                <a:cs typeface="ＭＳ Ｐゴシック" charset="0"/>
              </a:rPr>
              <a:t>Eggs</a:t>
            </a:r>
          </a:p>
        </p:txBody>
      </p:sp>
      <p:sp>
        <p:nvSpPr>
          <p:cNvPr id="4" name="Rectangle 3"/>
          <p:cNvSpPr/>
          <p:nvPr/>
        </p:nvSpPr>
        <p:spPr>
          <a:xfrm>
            <a:off x="4724400" y="2438400"/>
            <a:ext cx="4114800" cy="41148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entury Gothic" charset="0"/>
              <a:ea typeface="ＭＳ Ｐゴシック" charset="0"/>
              <a:cs typeface="ＭＳ Ｐゴシック" charset="0"/>
            </a:endParaRPr>
          </a:p>
        </p:txBody>
      </p:sp>
      <p:sp>
        <p:nvSpPr>
          <p:cNvPr id="5" name="Rectangle 4"/>
          <p:cNvSpPr/>
          <p:nvPr/>
        </p:nvSpPr>
        <p:spPr>
          <a:xfrm>
            <a:off x="228600" y="2438400"/>
            <a:ext cx="4038600" cy="41148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entury Gothic" charset="0"/>
              <a:ea typeface="ＭＳ Ｐゴシック" charset="0"/>
              <a:cs typeface="ＭＳ Ｐゴシック" charset="0"/>
            </a:endParaRPr>
          </a:p>
        </p:txBody>
      </p:sp>
      <p:sp>
        <p:nvSpPr>
          <p:cNvPr id="50182" name="TextBox 5"/>
          <p:cNvSpPr txBox="1">
            <a:spLocks noChangeArrowheads="1"/>
          </p:cNvSpPr>
          <p:nvPr/>
        </p:nvSpPr>
        <p:spPr bwMode="auto">
          <a:xfrm>
            <a:off x="4724400" y="2590800"/>
            <a:ext cx="4114800" cy="2400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000" b="1"/>
              <a:t>Soft:</a:t>
            </a:r>
          </a:p>
          <a:p>
            <a:pPr eaLnBrk="1" hangingPunct="1"/>
            <a:r>
              <a:rPr lang="en-US" sz="3000" b="1"/>
              <a:t>In water, so they do not dry up.</a:t>
            </a:r>
          </a:p>
          <a:p>
            <a:pPr eaLnBrk="1" hangingPunct="1"/>
            <a:r>
              <a:rPr lang="en-US" sz="3000" b="1"/>
              <a:t>Lay more to increase chance of survival.</a:t>
            </a:r>
          </a:p>
        </p:txBody>
      </p:sp>
      <p:sp>
        <p:nvSpPr>
          <p:cNvPr id="50183" name="TextBox 6"/>
          <p:cNvSpPr txBox="1">
            <a:spLocks noChangeArrowheads="1"/>
          </p:cNvSpPr>
          <p:nvPr/>
        </p:nvSpPr>
        <p:spPr bwMode="auto">
          <a:xfrm>
            <a:off x="228600" y="2667000"/>
            <a:ext cx="4114800" cy="147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000" b="1"/>
              <a:t>Hard:</a:t>
            </a:r>
          </a:p>
          <a:p>
            <a:pPr eaLnBrk="1" hangingPunct="1"/>
            <a:r>
              <a:rPr lang="en-US" sz="3000" b="1"/>
              <a:t>Protection on land. </a:t>
            </a:r>
          </a:p>
          <a:p>
            <a:pPr eaLnBrk="1" hangingPunct="1"/>
            <a:r>
              <a:rPr lang="en-US" sz="3000" b="1"/>
              <a:t>Nourishment.</a:t>
            </a:r>
          </a:p>
        </p:txBody>
      </p:sp>
    </p:spTree>
    <p:extLst>
      <p:ext uri="{BB962C8B-B14F-4D97-AF65-F5344CB8AC3E}">
        <p14:creationId xmlns:p14="http://schemas.microsoft.com/office/powerpoint/2010/main" val="1648579900"/>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a:latin typeface="Mufferaw" charset="0"/>
                <a:ea typeface="ＭＳ Ｐゴシック" charset="0"/>
                <a:cs typeface="ＭＳ Ｐゴシック" charset="0"/>
              </a:rPr>
              <a:t>Reproductive Adaptation</a:t>
            </a:r>
          </a:p>
        </p:txBody>
      </p:sp>
      <p:sp>
        <p:nvSpPr>
          <p:cNvPr id="51203" name="Content Placeholder 2"/>
          <p:cNvSpPr>
            <a:spLocks noGrp="1"/>
          </p:cNvSpPr>
          <p:nvPr>
            <p:ph idx="1"/>
          </p:nvPr>
        </p:nvSpPr>
        <p:spPr/>
        <p:txBody>
          <a:bodyPr/>
          <a:lstStyle/>
          <a:p>
            <a:pPr eaLnBrk="1" hangingPunct="1"/>
            <a:r>
              <a:rPr lang="en-US">
                <a:latin typeface="Century Gothic" charset="0"/>
                <a:ea typeface="ＭＳ Ｐゴシック" charset="0"/>
                <a:cs typeface="ＭＳ Ｐゴシック" charset="0"/>
              </a:rPr>
              <a:t>Seeds</a:t>
            </a:r>
          </a:p>
        </p:txBody>
      </p:sp>
      <p:sp>
        <p:nvSpPr>
          <p:cNvPr id="5" name="Rectangle 4"/>
          <p:cNvSpPr/>
          <p:nvPr/>
        </p:nvSpPr>
        <p:spPr>
          <a:xfrm>
            <a:off x="228600" y="2438400"/>
            <a:ext cx="8382000" cy="41148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entury Gothic" charset="0"/>
              <a:ea typeface="ＭＳ Ｐゴシック" charset="0"/>
              <a:cs typeface="ＭＳ Ｐゴシック" charset="0"/>
            </a:endParaRPr>
          </a:p>
        </p:txBody>
      </p:sp>
      <p:sp>
        <p:nvSpPr>
          <p:cNvPr id="51205" name="TextBox 6"/>
          <p:cNvSpPr txBox="1">
            <a:spLocks noChangeArrowheads="1"/>
          </p:cNvSpPr>
          <p:nvPr/>
        </p:nvSpPr>
        <p:spPr bwMode="auto">
          <a:xfrm>
            <a:off x="228600" y="2667000"/>
            <a:ext cx="7924800" cy="147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000" b="1"/>
              <a:t>Protected embryo. </a:t>
            </a:r>
          </a:p>
          <a:p>
            <a:pPr eaLnBrk="1" hangingPunct="1"/>
            <a:r>
              <a:rPr lang="en-US" sz="3000" b="1"/>
              <a:t>Provides nutrients to embryo. </a:t>
            </a:r>
          </a:p>
          <a:p>
            <a:pPr eaLnBrk="1" hangingPunct="1"/>
            <a:r>
              <a:rPr lang="en-US" sz="3000" b="1"/>
              <a:t>Aids in dispersal.</a:t>
            </a:r>
          </a:p>
        </p:txBody>
      </p:sp>
    </p:spTree>
    <p:extLst>
      <p:ext uri="{BB962C8B-B14F-4D97-AF65-F5344CB8AC3E}">
        <p14:creationId xmlns:p14="http://schemas.microsoft.com/office/powerpoint/2010/main" val="42102504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52" y="-121027"/>
            <a:ext cx="4423378" cy="3810002"/>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xmlns="">
                <a:solidFill>
                  <a:schemeClr val="accent1"/>
                </a:solidFill>
              </a14:hiddenFill>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205286"/>
            <a:ext cx="4657725" cy="2105025"/>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xmlns="">
                <a:solidFill>
                  <a:schemeClr val="accent1"/>
                </a:solidFill>
              </a14:hiddenFill>
            </a:ext>
          </a:extLst>
        </p:spPr>
      </p:pic>
      <p:sp>
        <p:nvSpPr>
          <p:cNvPr id="5" name="TextBox 4"/>
          <p:cNvSpPr txBox="1"/>
          <p:nvPr/>
        </p:nvSpPr>
        <p:spPr>
          <a:xfrm>
            <a:off x="4501404" y="1074002"/>
            <a:ext cx="3917576" cy="830997"/>
          </a:xfrm>
          <a:prstGeom prst="rect">
            <a:avLst/>
          </a:prstGeom>
          <a:noFill/>
        </p:spPr>
        <p:txBody>
          <a:bodyPr wrap="square" rtlCol="0">
            <a:spAutoFit/>
          </a:bodyPr>
          <a:lstStyle/>
          <a:p>
            <a:r>
              <a:rPr lang="en-US" sz="4800" b="1" dirty="0" smtClean="0"/>
              <a:t>ECOSYSTEM</a:t>
            </a:r>
            <a:endParaRPr lang="en-US" sz="4800" b="1" dirty="0"/>
          </a:p>
        </p:txBody>
      </p:sp>
      <p:sp>
        <p:nvSpPr>
          <p:cNvPr id="9" name="TextBox 8"/>
          <p:cNvSpPr txBox="1"/>
          <p:nvPr/>
        </p:nvSpPr>
        <p:spPr>
          <a:xfrm>
            <a:off x="4867836" y="4236661"/>
            <a:ext cx="3917576" cy="830997"/>
          </a:xfrm>
          <a:prstGeom prst="rect">
            <a:avLst/>
          </a:prstGeom>
          <a:noFill/>
        </p:spPr>
        <p:txBody>
          <a:bodyPr wrap="square" rtlCol="0">
            <a:spAutoFit/>
          </a:bodyPr>
          <a:lstStyle/>
          <a:p>
            <a:r>
              <a:rPr lang="en-US" sz="4800" b="1" dirty="0" smtClean="0"/>
              <a:t>COMMUNITY</a:t>
            </a:r>
            <a:endParaRPr lang="en-US" sz="4800" b="1" dirty="0"/>
          </a:p>
        </p:txBody>
      </p:sp>
    </p:spTree>
    <p:extLst>
      <p:ext uri="{BB962C8B-B14F-4D97-AF65-F5344CB8AC3E}">
        <p14:creationId xmlns:p14="http://schemas.microsoft.com/office/powerpoint/2010/main" val="34088334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
            <a:ext cx="4217581" cy="320040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xmlns="">
                <a:solidFill>
                  <a:schemeClr val="accent1"/>
                </a:solidFill>
              </a14:hiddenFill>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975" y="3334871"/>
            <a:ext cx="1763415" cy="3372881"/>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xmlns="">
                <a:solidFill>
                  <a:schemeClr val="accent1"/>
                </a:solidFill>
              </a14:hiddenFill>
            </a:ext>
          </a:extLst>
        </p:spPr>
      </p:pic>
      <p:sp>
        <p:nvSpPr>
          <p:cNvPr id="6" name="TextBox 5"/>
          <p:cNvSpPr txBox="1"/>
          <p:nvPr/>
        </p:nvSpPr>
        <p:spPr>
          <a:xfrm>
            <a:off x="4890248" y="933167"/>
            <a:ext cx="3917576" cy="830997"/>
          </a:xfrm>
          <a:prstGeom prst="rect">
            <a:avLst/>
          </a:prstGeom>
          <a:noFill/>
        </p:spPr>
        <p:txBody>
          <a:bodyPr wrap="square" rtlCol="0">
            <a:spAutoFit/>
          </a:bodyPr>
          <a:lstStyle/>
          <a:p>
            <a:r>
              <a:rPr lang="en-US" sz="4800" b="1" dirty="0" smtClean="0"/>
              <a:t>POPULATION</a:t>
            </a:r>
            <a:endParaRPr lang="en-US" sz="4800" b="1" dirty="0"/>
          </a:p>
        </p:txBody>
      </p:sp>
      <p:sp>
        <p:nvSpPr>
          <p:cNvPr id="7" name="TextBox 6"/>
          <p:cNvSpPr txBox="1"/>
          <p:nvPr/>
        </p:nvSpPr>
        <p:spPr>
          <a:xfrm>
            <a:off x="4867836" y="4236661"/>
            <a:ext cx="3917576" cy="830997"/>
          </a:xfrm>
          <a:prstGeom prst="rect">
            <a:avLst/>
          </a:prstGeom>
          <a:noFill/>
        </p:spPr>
        <p:txBody>
          <a:bodyPr wrap="square" rtlCol="0">
            <a:spAutoFit/>
          </a:bodyPr>
          <a:lstStyle/>
          <a:p>
            <a:r>
              <a:rPr lang="en-US" sz="4800" b="1" dirty="0" smtClean="0"/>
              <a:t>ORGANISM</a:t>
            </a:r>
            <a:endParaRPr lang="en-US" sz="4800" b="1" dirty="0"/>
          </a:p>
        </p:txBody>
      </p:sp>
    </p:spTree>
    <p:extLst>
      <p:ext uri="{BB962C8B-B14F-4D97-AF65-F5344CB8AC3E}">
        <p14:creationId xmlns:p14="http://schemas.microsoft.com/office/powerpoint/2010/main" val="3681711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Diagram 3"/>
          <p:cNvGraphicFramePr>
            <a:graphicFrameLocks/>
          </p:cNvGraphicFramePr>
          <p:nvPr>
            <p:extLst>
              <p:ext uri="{D42A27DB-BD31-4B8C-83A1-F6EECF244321}">
                <p14:modId xmlns:p14="http://schemas.microsoft.com/office/powerpoint/2010/main" val="1429350958"/>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29000" y="-73965"/>
            <a:ext cx="2084202" cy="1795192"/>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xmlns="">
                <a:solidFill>
                  <a:schemeClr val="accent1"/>
                </a:solidFill>
              </a14:hiddenFill>
            </a:ext>
          </a:extLst>
        </p:spPr>
      </p:pic>
      <p:pic>
        <p:nvPicPr>
          <p:cNvPr id="6"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68051" y="1685368"/>
            <a:ext cx="3606099" cy="162975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xmlns="">
                <a:solidFill>
                  <a:schemeClr val="accent1"/>
                </a:solidFill>
              </a14:hiddenFill>
            </a:ext>
          </a:extLst>
        </p:spPr>
      </p:pic>
      <p:pic>
        <p:nvPicPr>
          <p:cNvPr id="7"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37965" y="3432572"/>
            <a:ext cx="2108791" cy="160020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xmlns="">
                <a:solidFill>
                  <a:schemeClr val="accent1"/>
                </a:solidFill>
              </a14:hiddenFill>
            </a:ext>
          </a:extLst>
        </p:spPr>
      </p:pic>
      <p:pic>
        <p:nvPicPr>
          <p:cNvPr id="8"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71134" y="5257800"/>
            <a:ext cx="758066" cy="1449952"/>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val="172940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Autofit/>
          </a:bodyPr>
          <a:lstStyle/>
          <a:p>
            <a:r>
              <a:rPr lang="en-US" sz="5400" dirty="0" smtClean="0">
                <a:solidFill>
                  <a:srgbClr val="FFC000"/>
                </a:solidFill>
              </a:rPr>
              <a:t>What is a limiting factor?!</a:t>
            </a:r>
            <a:endParaRPr lang="en-US" sz="5400" dirty="0">
              <a:solidFill>
                <a:srgbClr val="FFC000"/>
              </a:solidFill>
            </a:endParaRPr>
          </a:p>
        </p:txBody>
      </p:sp>
      <p:sp>
        <p:nvSpPr>
          <p:cNvPr id="3" name="Content Placeholder 2"/>
          <p:cNvSpPr>
            <a:spLocks noGrp="1"/>
          </p:cNvSpPr>
          <p:nvPr>
            <p:ph idx="1"/>
          </p:nvPr>
        </p:nvSpPr>
        <p:spPr>
          <a:xfrm>
            <a:off x="0" y="838200"/>
            <a:ext cx="9144000" cy="6019800"/>
          </a:xfrm>
        </p:spPr>
        <p:txBody>
          <a:bodyPr>
            <a:normAutofit/>
          </a:bodyPr>
          <a:lstStyle/>
          <a:p>
            <a:r>
              <a:rPr lang="en-US" sz="3600" dirty="0" smtClean="0"/>
              <a:t>Factors that prevent a population from </a:t>
            </a:r>
            <a:r>
              <a:rPr lang="en-US" dirty="0" smtClean="0"/>
              <a:t>_</a:t>
            </a:r>
            <a:r>
              <a:rPr lang="en-US" sz="2800" dirty="0" smtClean="0"/>
              <a:t>_____________</a:t>
            </a:r>
            <a:r>
              <a:rPr lang="en-US" dirty="0" smtClean="0"/>
              <a:t>__</a:t>
            </a:r>
            <a:r>
              <a:rPr lang="en-US" sz="3600" dirty="0" smtClean="0"/>
              <a:t>_ indefinitely (forever!)</a:t>
            </a:r>
          </a:p>
          <a:p>
            <a:r>
              <a:rPr lang="en-US" sz="3600" dirty="0" smtClean="0"/>
              <a:t>They can be _________ and ________</a:t>
            </a:r>
          </a:p>
          <a:p>
            <a:r>
              <a:rPr lang="en-US" sz="3600" b="1" dirty="0" smtClean="0"/>
              <a:t>Examples</a:t>
            </a:r>
            <a:r>
              <a:rPr lang="en-US" sz="3600" dirty="0" smtClean="0"/>
              <a:t>: </a:t>
            </a:r>
          </a:p>
          <a:p>
            <a:pPr lvl="1"/>
            <a:r>
              <a:rPr lang="en-US" sz="3200" dirty="0" smtClean="0"/>
              <a:t>Predation </a:t>
            </a:r>
          </a:p>
          <a:p>
            <a:pPr lvl="1"/>
            <a:r>
              <a:rPr lang="en-US" sz="3200" dirty="0" smtClean="0"/>
              <a:t>Food</a:t>
            </a:r>
          </a:p>
          <a:p>
            <a:pPr lvl="1"/>
            <a:r>
              <a:rPr lang="en-US" sz="3200" dirty="0" smtClean="0"/>
              <a:t>Water</a:t>
            </a:r>
          </a:p>
          <a:p>
            <a:pPr lvl="1"/>
            <a:r>
              <a:rPr lang="en-US" sz="3200" dirty="0" smtClean="0"/>
              <a:t>Space</a:t>
            </a:r>
          </a:p>
          <a:p>
            <a:pPr lvl="1"/>
            <a:r>
              <a:rPr lang="en-US" sz="3200" dirty="0" smtClean="0"/>
              <a:t>shelter</a:t>
            </a:r>
            <a:endParaRPr lang="en-US" sz="3200" dirty="0"/>
          </a:p>
        </p:txBody>
      </p:sp>
      <p:sp>
        <p:nvSpPr>
          <p:cNvPr id="4" name="TextBox 3"/>
          <p:cNvSpPr txBox="1"/>
          <p:nvPr/>
        </p:nvSpPr>
        <p:spPr>
          <a:xfrm>
            <a:off x="1524000" y="1143000"/>
            <a:ext cx="3581400" cy="830997"/>
          </a:xfrm>
          <a:prstGeom prst="rect">
            <a:avLst/>
          </a:prstGeom>
          <a:noFill/>
        </p:spPr>
        <p:txBody>
          <a:bodyPr wrap="square" rtlCol="0">
            <a:spAutoFit/>
          </a:bodyPr>
          <a:lstStyle/>
          <a:p>
            <a:r>
              <a:rPr lang="en-US" sz="4800" b="1" dirty="0" smtClean="0">
                <a:solidFill>
                  <a:srgbClr val="92D050"/>
                </a:solidFill>
              </a:rPr>
              <a:t>increasing</a:t>
            </a:r>
            <a:endParaRPr lang="en-US" sz="4800" b="1" dirty="0">
              <a:solidFill>
                <a:srgbClr val="92D050"/>
              </a:solidFill>
            </a:endParaRPr>
          </a:p>
        </p:txBody>
      </p:sp>
      <p:sp>
        <p:nvSpPr>
          <p:cNvPr id="5" name="TextBox 4"/>
          <p:cNvSpPr txBox="1"/>
          <p:nvPr/>
        </p:nvSpPr>
        <p:spPr>
          <a:xfrm>
            <a:off x="3200400" y="2286000"/>
            <a:ext cx="3581400" cy="830997"/>
          </a:xfrm>
          <a:prstGeom prst="rect">
            <a:avLst/>
          </a:prstGeom>
          <a:noFill/>
        </p:spPr>
        <p:txBody>
          <a:bodyPr wrap="square" rtlCol="0">
            <a:spAutoFit/>
          </a:bodyPr>
          <a:lstStyle/>
          <a:p>
            <a:r>
              <a:rPr lang="en-US" sz="4800" b="1" dirty="0" smtClean="0">
                <a:solidFill>
                  <a:srgbClr val="92D050"/>
                </a:solidFill>
              </a:rPr>
              <a:t>abiotic</a:t>
            </a:r>
            <a:endParaRPr lang="en-US" sz="4800" b="1" dirty="0">
              <a:solidFill>
                <a:srgbClr val="92D050"/>
              </a:solidFill>
            </a:endParaRPr>
          </a:p>
        </p:txBody>
      </p:sp>
      <p:sp>
        <p:nvSpPr>
          <p:cNvPr id="6" name="TextBox 5"/>
          <p:cNvSpPr txBox="1"/>
          <p:nvPr/>
        </p:nvSpPr>
        <p:spPr>
          <a:xfrm>
            <a:off x="6629400" y="2362200"/>
            <a:ext cx="3581400" cy="830997"/>
          </a:xfrm>
          <a:prstGeom prst="rect">
            <a:avLst/>
          </a:prstGeom>
          <a:noFill/>
        </p:spPr>
        <p:txBody>
          <a:bodyPr wrap="square" rtlCol="0">
            <a:spAutoFit/>
          </a:bodyPr>
          <a:lstStyle/>
          <a:p>
            <a:r>
              <a:rPr lang="en-US" sz="4800" b="1" dirty="0" smtClean="0">
                <a:solidFill>
                  <a:srgbClr val="92D050"/>
                </a:solidFill>
              </a:rPr>
              <a:t>biotic</a:t>
            </a:r>
            <a:endParaRPr lang="en-US" sz="4800" b="1" dirty="0">
              <a:solidFill>
                <a:srgbClr val="92D050"/>
              </a:solidFill>
            </a:endParaRPr>
          </a:p>
        </p:txBody>
      </p:sp>
      <p:pic>
        <p:nvPicPr>
          <p:cNvPr id="1026" name="Picture 2" descr="http://quickbase.intuit.com/blog/wp-content/uploads/2011/02/limitingfactor.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894" b="22553"/>
          <a:stretch/>
        </p:blipFill>
        <p:spPr bwMode="auto">
          <a:xfrm>
            <a:off x="4860607" y="4572000"/>
            <a:ext cx="4048125" cy="168021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94307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89186"/>
            <a:ext cx="8229600" cy="1143000"/>
          </a:xfrm>
        </p:spPr>
        <p:txBody>
          <a:bodyPr>
            <a:normAutofit/>
          </a:bodyPr>
          <a:lstStyle/>
          <a:p>
            <a:r>
              <a:rPr lang="en-US" sz="5400" dirty="0" smtClean="0">
                <a:solidFill>
                  <a:srgbClr val="FFC000"/>
                </a:solidFill>
              </a:rPr>
              <a:t>Limiting factor example</a:t>
            </a:r>
            <a:endParaRPr lang="en-US" sz="5400" dirty="0">
              <a:solidFill>
                <a:srgbClr val="FFC000"/>
              </a:solidFill>
            </a:endParaRPr>
          </a:p>
        </p:txBody>
      </p:sp>
      <p:pic>
        <p:nvPicPr>
          <p:cNvPr id="2050" name="Picture 2" descr="C:\tempie\Temporary Internet Files\Content.IE5\SU595YOG\MC90043557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1970" y="1371600"/>
            <a:ext cx="4038600" cy="4345533"/>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http://www.clker.com/cliparts/b/8/1/6/12279729011274662317rg1024_Set_of_water_drops.svg.h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402" t="50000"/>
          <a:stretch/>
        </p:blipFill>
        <p:spPr bwMode="auto">
          <a:xfrm>
            <a:off x="1128548" y="4660679"/>
            <a:ext cx="1775757" cy="208121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Cloud 3"/>
          <p:cNvSpPr/>
          <p:nvPr/>
        </p:nvSpPr>
        <p:spPr>
          <a:xfrm>
            <a:off x="23648" y="1271752"/>
            <a:ext cx="2209800" cy="1447800"/>
          </a:xfrm>
          <a:prstGeom prst="cloud">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5" name="Picture 7" descr="C:\tempie\Temporary Internet Files\Content.IE5\SU595YOG\MC900440405[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48" y="3276600"/>
            <a:ext cx="1994091" cy="199409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304800" y="1515070"/>
            <a:ext cx="1559226" cy="923330"/>
          </a:xfrm>
          <a:prstGeom prst="rect">
            <a:avLst/>
          </a:prstGeom>
          <a:noFill/>
        </p:spPr>
        <p:txBody>
          <a:bodyPr wrap="square" rtlCol="0">
            <a:spAutoFit/>
          </a:bodyPr>
          <a:lstStyle/>
          <a:p>
            <a:r>
              <a:rPr lang="en-US" sz="5400" b="1" dirty="0" smtClean="0">
                <a:solidFill>
                  <a:schemeClr val="bg1"/>
                </a:solidFill>
                <a:effectLst>
                  <a:outerShdw blurRad="38100" dist="38100" dir="2700000" algn="tl">
                    <a:srgbClr val="000000">
                      <a:alpha val="43137"/>
                    </a:srgbClr>
                  </a:outerShdw>
                </a:effectLst>
              </a:rPr>
              <a:t>CO</a:t>
            </a:r>
            <a:r>
              <a:rPr lang="en-US" sz="5400" b="1" baseline="-25000" dirty="0" smtClean="0">
                <a:solidFill>
                  <a:schemeClr val="bg1"/>
                </a:solidFill>
                <a:effectLst>
                  <a:outerShdw blurRad="38100" dist="38100" dir="2700000" algn="tl">
                    <a:srgbClr val="000000">
                      <a:alpha val="43137"/>
                    </a:srgbClr>
                  </a:outerShdw>
                </a:effectLst>
              </a:rPr>
              <a:t>2</a:t>
            </a:r>
            <a:endParaRPr lang="en-US" sz="5400" b="1" baseline="-25000" dirty="0">
              <a:solidFill>
                <a:schemeClr val="bg1"/>
              </a:solidFill>
              <a:effectLst>
                <a:outerShdw blurRad="38100" dist="38100" dir="2700000" algn="tl">
                  <a:srgbClr val="000000">
                    <a:alpha val="43137"/>
                  </a:srgbClr>
                </a:outerShdw>
              </a:effectLst>
            </a:endParaRPr>
          </a:p>
        </p:txBody>
      </p:sp>
      <p:cxnSp>
        <p:nvCxnSpPr>
          <p:cNvPr id="7" name="Straight Arrow Connector 6"/>
          <p:cNvCxnSpPr/>
          <p:nvPr/>
        </p:nvCxnSpPr>
        <p:spPr>
          <a:xfrm flipV="1">
            <a:off x="2577170" y="4660679"/>
            <a:ext cx="1156630" cy="749933"/>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042331" y="3651566"/>
            <a:ext cx="1113154" cy="37496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042331" y="2438400"/>
            <a:ext cx="839639" cy="374967"/>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356130" y="4556932"/>
            <a:ext cx="1959112" cy="472964"/>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6122687" y="2391370"/>
            <a:ext cx="1116313" cy="421997"/>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Cloud 21"/>
          <p:cNvSpPr/>
          <p:nvPr/>
        </p:nvSpPr>
        <p:spPr>
          <a:xfrm>
            <a:off x="6920570" y="943570"/>
            <a:ext cx="2209800" cy="1447800"/>
          </a:xfrm>
          <a:prstGeom prst="cloud">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201722" y="1186888"/>
            <a:ext cx="1559226" cy="923330"/>
          </a:xfrm>
          <a:prstGeom prst="rect">
            <a:avLst/>
          </a:prstGeom>
          <a:noFill/>
        </p:spPr>
        <p:txBody>
          <a:bodyPr wrap="square" rtlCol="0">
            <a:spAutoFit/>
          </a:bodyPr>
          <a:lstStyle/>
          <a:p>
            <a:pPr algn="ctr"/>
            <a:r>
              <a:rPr lang="en-US" sz="5400" b="1" dirty="0" smtClean="0">
                <a:solidFill>
                  <a:schemeClr val="bg1"/>
                </a:solidFill>
                <a:effectLst>
                  <a:outerShdw blurRad="38100" dist="38100" dir="2700000" algn="tl">
                    <a:srgbClr val="000000">
                      <a:alpha val="43137"/>
                    </a:srgbClr>
                  </a:outerShdw>
                </a:effectLst>
              </a:rPr>
              <a:t>O</a:t>
            </a:r>
            <a:r>
              <a:rPr lang="en-US" sz="5400" b="1" baseline="-25000" dirty="0" smtClean="0">
                <a:solidFill>
                  <a:schemeClr val="bg1"/>
                </a:solidFill>
                <a:effectLst>
                  <a:outerShdw blurRad="38100" dist="38100" dir="2700000" algn="tl">
                    <a:srgbClr val="000000">
                      <a:alpha val="43137"/>
                    </a:srgbClr>
                  </a:outerShdw>
                </a:effectLst>
              </a:rPr>
              <a:t>2</a:t>
            </a:r>
            <a:endParaRPr lang="en-US" sz="5400" b="1" baseline="-25000" dirty="0">
              <a:solidFill>
                <a:schemeClr val="bg1"/>
              </a:solidFill>
              <a:effectLst>
                <a:outerShdw blurRad="38100" dist="38100" dir="2700000" algn="tl">
                  <a:srgbClr val="000000">
                    <a:alpha val="43137"/>
                  </a:srgbClr>
                </a:outerShdw>
              </a:effectLst>
            </a:endParaRPr>
          </a:p>
        </p:txBody>
      </p:sp>
      <p:pic>
        <p:nvPicPr>
          <p:cNvPr id="2057" name="Picture 9" descr="http://www.chemicalformula.org/images/glucos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35972" y="4260056"/>
            <a:ext cx="1808028" cy="187651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47050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5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2" grpId="0" animBg="1"/>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Sticker Time: Mastery Quizzes ONLY</a:t>
            </a:r>
            <a:endParaRPr lang="en-US" dirty="0"/>
          </a:p>
        </p:txBody>
      </p:sp>
      <p:sp>
        <p:nvSpPr>
          <p:cNvPr id="3" name="Content Placeholder 2"/>
          <p:cNvSpPr>
            <a:spLocks noGrp="1"/>
          </p:cNvSpPr>
          <p:nvPr>
            <p:ph idx="1"/>
          </p:nvPr>
        </p:nvSpPr>
        <p:spPr/>
        <p:txBody>
          <a:bodyPr>
            <a:normAutofit/>
          </a:bodyPr>
          <a:lstStyle/>
          <a:p>
            <a:r>
              <a:rPr lang="en-US" sz="4000" dirty="0" smtClean="0"/>
              <a:t>Cell Organelles: </a:t>
            </a:r>
            <a:r>
              <a:rPr lang="en-US" sz="4000" dirty="0"/>
              <a:t>11, 12, 13, or </a:t>
            </a:r>
            <a:r>
              <a:rPr lang="en-US" sz="4000" dirty="0" smtClean="0"/>
              <a:t>check</a:t>
            </a:r>
          </a:p>
          <a:p>
            <a:r>
              <a:rPr lang="en-US" sz="4000" dirty="0" smtClean="0"/>
              <a:t>Cell Transport: 8, 9, or check</a:t>
            </a:r>
          </a:p>
          <a:p>
            <a:r>
              <a:rPr lang="en-US" sz="4000" dirty="0" smtClean="0"/>
              <a:t>Photosynthesis: 8, 9. or check</a:t>
            </a:r>
          </a:p>
        </p:txBody>
      </p:sp>
    </p:spTree>
    <p:extLst>
      <p:ext uri="{BB962C8B-B14F-4D97-AF65-F5344CB8AC3E}">
        <p14:creationId xmlns:p14="http://schemas.microsoft.com/office/powerpoint/2010/main" val="16703777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89186"/>
            <a:ext cx="8229600" cy="1143000"/>
          </a:xfrm>
        </p:spPr>
        <p:txBody>
          <a:bodyPr>
            <a:normAutofit/>
          </a:bodyPr>
          <a:lstStyle/>
          <a:p>
            <a:r>
              <a:rPr lang="en-US" sz="5400" dirty="0" smtClean="0">
                <a:solidFill>
                  <a:srgbClr val="FFC000"/>
                </a:solidFill>
              </a:rPr>
              <a:t>Limiting factor example</a:t>
            </a:r>
            <a:endParaRPr lang="en-US" sz="5400" dirty="0">
              <a:solidFill>
                <a:srgbClr val="FFC000"/>
              </a:solidFill>
            </a:endParaRPr>
          </a:p>
        </p:txBody>
      </p:sp>
      <p:pic>
        <p:nvPicPr>
          <p:cNvPr id="2050" name="Picture 2" descr="C:\tempie\Temporary Internet Files\Content.IE5\SU595YOG\MC90043557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1970" y="1371600"/>
            <a:ext cx="4038600" cy="4345533"/>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http://www.clker.com/cliparts/b/8/1/6/12279729011274662317rg1024_Set_of_water_drops.svg.h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402" t="50000"/>
          <a:stretch/>
        </p:blipFill>
        <p:spPr bwMode="auto">
          <a:xfrm>
            <a:off x="1128548" y="4660679"/>
            <a:ext cx="1775757" cy="208121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Cloud 3"/>
          <p:cNvSpPr/>
          <p:nvPr/>
        </p:nvSpPr>
        <p:spPr>
          <a:xfrm>
            <a:off x="23648" y="1271752"/>
            <a:ext cx="2209800" cy="1447800"/>
          </a:xfrm>
          <a:prstGeom prst="cloud">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5" name="Picture 7" descr="C:\tempie\Temporary Internet Files\Content.IE5\SU595YOG\MC900440405[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48" y="3276600"/>
            <a:ext cx="1994091" cy="199409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304800" y="1515070"/>
            <a:ext cx="1559226" cy="923330"/>
          </a:xfrm>
          <a:prstGeom prst="rect">
            <a:avLst/>
          </a:prstGeom>
          <a:noFill/>
        </p:spPr>
        <p:txBody>
          <a:bodyPr wrap="square" rtlCol="0">
            <a:spAutoFit/>
          </a:bodyPr>
          <a:lstStyle/>
          <a:p>
            <a:r>
              <a:rPr lang="en-US" sz="5400" b="1" dirty="0" smtClean="0">
                <a:solidFill>
                  <a:schemeClr val="bg1"/>
                </a:solidFill>
                <a:effectLst>
                  <a:outerShdw blurRad="38100" dist="38100" dir="2700000" algn="tl">
                    <a:srgbClr val="000000">
                      <a:alpha val="43137"/>
                    </a:srgbClr>
                  </a:outerShdw>
                </a:effectLst>
              </a:rPr>
              <a:t>CO</a:t>
            </a:r>
            <a:r>
              <a:rPr lang="en-US" sz="5400" b="1" baseline="-25000" dirty="0" smtClean="0">
                <a:solidFill>
                  <a:schemeClr val="bg1"/>
                </a:solidFill>
                <a:effectLst>
                  <a:outerShdw blurRad="38100" dist="38100" dir="2700000" algn="tl">
                    <a:srgbClr val="000000">
                      <a:alpha val="43137"/>
                    </a:srgbClr>
                  </a:outerShdw>
                </a:effectLst>
              </a:rPr>
              <a:t>2</a:t>
            </a:r>
            <a:endParaRPr lang="en-US" sz="5400" b="1" baseline="-25000" dirty="0">
              <a:solidFill>
                <a:schemeClr val="bg1"/>
              </a:solidFill>
              <a:effectLst>
                <a:outerShdw blurRad="38100" dist="38100" dir="2700000" algn="tl">
                  <a:srgbClr val="000000">
                    <a:alpha val="43137"/>
                  </a:srgbClr>
                </a:outerShdw>
              </a:effectLst>
            </a:endParaRPr>
          </a:p>
        </p:txBody>
      </p:sp>
      <p:cxnSp>
        <p:nvCxnSpPr>
          <p:cNvPr id="7" name="Straight Arrow Connector 6"/>
          <p:cNvCxnSpPr/>
          <p:nvPr/>
        </p:nvCxnSpPr>
        <p:spPr>
          <a:xfrm flipV="1">
            <a:off x="2577170" y="4660679"/>
            <a:ext cx="1156630" cy="749933"/>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042331" y="3651566"/>
            <a:ext cx="1113154" cy="37496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042331" y="2438400"/>
            <a:ext cx="839639" cy="374967"/>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356130" y="4556932"/>
            <a:ext cx="1959112" cy="472964"/>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6122687" y="2391370"/>
            <a:ext cx="1116313" cy="421997"/>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Cloud 21"/>
          <p:cNvSpPr/>
          <p:nvPr/>
        </p:nvSpPr>
        <p:spPr>
          <a:xfrm>
            <a:off x="6920570" y="943570"/>
            <a:ext cx="2209800" cy="1447800"/>
          </a:xfrm>
          <a:prstGeom prst="cloud">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201722" y="1186888"/>
            <a:ext cx="1559226" cy="923330"/>
          </a:xfrm>
          <a:prstGeom prst="rect">
            <a:avLst/>
          </a:prstGeom>
          <a:noFill/>
        </p:spPr>
        <p:txBody>
          <a:bodyPr wrap="square" rtlCol="0">
            <a:spAutoFit/>
          </a:bodyPr>
          <a:lstStyle/>
          <a:p>
            <a:pPr algn="ctr"/>
            <a:r>
              <a:rPr lang="en-US" sz="5400" b="1" dirty="0" smtClean="0">
                <a:solidFill>
                  <a:schemeClr val="bg1"/>
                </a:solidFill>
                <a:effectLst>
                  <a:outerShdw blurRad="38100" dist="38100" dir="2700000" algn="tl">
                    <a:srgbClr val="000000">
                      <a:alpha val="43137"/>
                    </a:srgbClr>
                  </a:outerShdw>
                </a:effectLst>
              </a:rPr>
              <a:t>O</a:t>
            </a:r>
            <a:r>
              <a:rPr lang="en-US" sz="5400" b="1" baseline="-25000" dirty="0" smtClean="0">
                <a:solidFill>
                  <a:schemeClr val="bg1"/>
                </a:solidFill>
                <a:effectLst>
                  <a:outerShdw blurRad="38100" dist="38100" dir="2700000" algn="tl">
                    <a:srgbClr val="000000">
                      <a:alpha val="43137"/>
                    </a:srgbClr>
                  </a:outerShdw>
                </a:effectLst>
              </a:rPr>
              <a:t>2</a:t>
            </a:r>
            <a:endParaRPr lang="en-US" sz="5400" b="1" baseline="-25000" dirty="0">
              <a:solidFill>
                <a:schemeClr val="bg1"/>
              </a:solidFill>
              <a:effectLst>
                <a:outerShdw blurRad="38100" dist="38100" dir="2700000" algn="tl">
                  <a:srgbClr val="000000">
                    <a:alpha val="43137"/>
                  </a:srgbClr>
                </a:outerShdw>
              </a:effectLst>
            </a:endParaRPr>
          </a:p>
        </p:txBody>
      </p:sp>
      <p:pic>
        <p:nvPicPr>
          <p:cNvPr id="2057" name="Picture 9" descr="http://www.chemicalformula.org/images/glucos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35972" y="4260056"/>
            <a:ext cx="1808028" cy="187651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Multiply 2"/>
          <p:cNvSpPr/>
          <p:nvPr/>
        </p:nvSpPr>
        <p:spPr>
          <a:xfrm>
            <a:off x="632631" y="4273645"/>
            <a:ext cx="2819400" cy="3259887"/>
          </a:xfrm>
          <a:prstGeom prst="mathMultiply">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ultiply 16"/>
          <p:cNvSpPr/>
          <p:nvPr/>
        </p:nvSpPr>
        <p:spPr>
          <a:xfrm>
            <a:off x="6830286" y="3567226"/>
            <a:ext cx="2819400" cy="3259887"/>
          </a:xfrm>
          <a:prstGeom prst="mathMultiply">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ultiply 18"/>
          <p:cNvSpPr/>
          <p:nvPr/>
        </p:nvSpPr>
        <p:spPr>
          <a:xfrm>
            <a:off x="6571635" y="16713"/>
            <a:ext cx="2819400" cy="3259887"/>
          </a:xfrm>
          <a:prstGeom prst="mathMultiply">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070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sz="6000" b="1" dirty="0" smtClean="0">
                <a:solidFill>
                  <a:srgbClr val="FFC000"/>
                </a:solidFill>
              </a:rPr>
              <a:t>Apply your knowledge!!</a:t>
            </a:r>
            <a:endParaRPr lang="en-US" sz="6000" b="1" dirty="0">
              <a:solidFill>
                <a:srgbClr val="FFC000"/>
              </a:solidFill>
            </a:endParaRPr>
          </a:p>
        </p:txBody>
      </p:sp>
      <p:sp>
        <p:nvSpPr>
          <p:cNvPr id="3" name="Content Placeholder 2"/>
          <p:cNvSpPr>
            <a:spLocks noGrp="1"/>
          </p:cNvSpPr>
          <p:nvPr>
            <p:ph idx="1"/>
          </p:nvPr>
        </p:nvSpPr>
        <p:spPr>
          <a:xfrm>
            <a:off x="0" y="1219200"/>
            <a:ext cx="9144000" cy="5638800"/>
          </a:xfrm>
        </p:spPr>
        <p:txBody>
          <a:bodyPr/>
          <a:lstStyle/>
          <a:p>
            <a:pPr marL="514350" indent="-514350">
              <a:buFont typeface="+mj-lt"/>
              <a:buAutoNum type="arabicPeriod"/>
            </a:pPr>
            <a:r>
              <a:rPr lang="en-US" dirty="0" smtClean="0"/>
              <a:t>In the Chesapeake bay reading, what was the limiting factor?</a:t>
            </a:r>
            <a:br>
              <a:rPr lang="en-US" dirty="0" smtClean="0"/>
            </a:br>
            <a:endParaRPr lang="en-US" dirty="0" smtClean="0"/>
          </a:p>
          <a:p>
            <a:pPr marL="514350" indent="-514350">
              <a:buFont typeface="+mj-lt"/>
              <a:buAutoNum type="arabicPeriod"/>
            </a:pPr>
            <a:r>
              <a:rPr lang="en-US" dirty="0" smtClean="0"/>
              <a:t>Is this an abiotic or biotic factor?</a:t>
            </a:r>
            <a:br>
              <a:rPr lang="en-US" dirty="0" smtClean="0"/>
            </a:br>
            <a:endParaRPr lang="en-US" dirty="0" smtClean="0"/>
          </a:p>
          <a:p>
            <a:pPr marL="514350" indent="-514350">
              <a:buFont typeface="+mj-lt"/>
              <a:buAutoNum type="arabicPeriod"/>
            </a:pPr>
            <a:r>
              <a:rPr lang="en-US" dirty="0" smtClean="0"/>
              <a:t>How did this limiting factor affect the fish populations? Why?</a:t>
            </a:r>
            <a:endParaRPr lang="en-US" dirty="0"/>
          </a:p>
        </p:txBody>
      </p:sp>
      <p:sp>
        <p:nvSpPr>
          <p:cNvPr id="4" name="TextBox 3"/>
          <p:cNvSpPr txBox="1"/>
          <p:nvPr/>
        </p:nvSpPr>
        <p:spPr>
          <a:xfrm>
            <a:off x="3429000" y="1981200"/>
            <a:ext cx="3581400" cy="830997"/>
          </a:xfrm>
          <a:prstGeom prst="rect">
            <a:avLst/>
          </a:prstGeom>
          <a:noFill/>
        </p:spPr>
        <p:txBody>
          <a:bodyPr wrap="square" rtlCol="0">
            <a:spAutoFit/>
          </a:bodyPr>
          <a:lstStyle/>
          <a:p>
            <a:r>
              <a:rPr lang="en-US" sz="4800" b="1" dirty="0" smtClean="0">
                <a:solidFill>
                  <a:srgbClr val="92D050"/>
                </a:solidFill>
              </a:rPr>
              <a:t>oxygen</a:t>
            </a:r>
            <a:endParaRPr lang="en-US" sz="4800" b="1" dirty="0">
              <a:solidFill>
                <a:srgbClr val="92D050"/>
              </a:solidFill>
            </a:endParaRPr>
          </a:p>
        </p:txBody>
      </p:sp>
      <p:sp>
        <p:nvSpPr>
          <p:cNvPr id="5" name="TextBox 4"/>
          <p:cNvSpPr txBox="1"/>
          <p:nvPr/>
        </p:nvSpPr>
        <p:spPr>
          <a:xfrm>
            <a:off x="3288030" y="3200400"/>
            <a:ext cx="3581400" cy="830997"/>
          </a:xfrm>
          <a:prstGeom prst="rect">
            <a:avLst/>
          </a:prstGeom>
          <a:noFill/>
        </p:spPr>
        <p:txBody>
          <a:bodyPr wrap="square" rtlCol="0">
            <a:spAutoFit/>
          </a:bodyPr>
          <a:lstStyle/>
          <a:p>
            <a:r>
              <a:rPr lang="en-US" sz="4800" b="1" dirty="0" smtClean="0">
                <a:solidFill>
                  <a:srgbClr val="92D050"/>
                </a:solidFill>
              </a:rPr>
              <a:t>abiotic</a:t>
            </a:r>
            <a:endParaRPr lang="en-US" sz="4800" b="1" dirty="0">
              <a:solidFill>
                <a:srgbClr val="92D050"/>
              </a:solidFill>
            </a:endParaRPr>
          </a:p>
        </p:txBody>
      </p:sp>
      <p:sp>
        <p:nvSpPr>
          <p:cNvPr id="6" name="TextBox 5"/>
          <p:cNvSpPr txBox="1"/>
          <p:nvPr/>
        </p:nvSpPr>
        <p:spPr>
          <a:xfrm>
            <a:off x="571500" y="4953000"/>
            <a:ext cx="8534400" cy="1938992"/>
          </a:xfrm>
          <a:prstGeom prst="rect">
            <a:avLst/>
          </a:prstGeom>
          <a:noFill/>
        </p:spPr>
        <p:txBody>
          <a:bodyPr wrap="square" rtlCol="0">
            <a:spAutoFit/>
          </a:bodyPr>
          <a:lstStyle/>
          <a:p>
            <a:r>
              <a:rPr lang="en-US" sz="4000" b="1" dirty="0" smtClean="0">
                <a:solidFill>
                  <a:srgbClr val="92D050"/>
                </a:solidFill>
              </a:rPr>
              <a:t>Decrease in fish population because fish need oxygen to survive</a:t>
            </a:r>
            <a:endParaRPr lang="en-US" sz="4000" b="1" dirty="0">
              <a:solidFill>
                <a:srgbClr val="92D050"/>
              </a:solidFill>
            </a:endParaRPr>
          </a:p>
        </p:txBody>
      </p:sp>
    </p:spTree>
    <p:extLst>
      <p:ext uri="{BB962C8B-B14F-4D97-AF65-F5344CB8AC3E}">
        <p14:creationId xmlns:p14="http://schemas.microsoft.com/office/powerpoint/2010/main" val="3515557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Autofit/>
          </a:bodyPr>
          <a:lstStyle/>
          <a:p>
            <a:r>
              <a:rPr lang="en-US" sz="5400" dirty="0" smtClean="0">
                <a:solidFill>
                  <a:srgbClr val="FFC000"/>
                </a:solidFill>
              </a:rPr>
              <a:t>Group ecosystem project</a:t>
            </a:r>
            <a:endParaRPr lang="en-US" sz="5400" dirty="0">
              <a:solidFill>
                <a:srgbClr val="FFC000"/>
              </a:solidFill>
            </a:endParaRPr>
          </a:p>
        </p:txBody>
      </p:sp>
      <p:sp>
        <p:nvSpPr>
          <p:cNvPr id="3" name="Content Placeholder 2"/>
          <p:cNvSpPr>
            <a:spLocks noGrp="1"/>
          </p:cNvSpPr>
          <p:nvPr>
            <p:ph idx="1"/>
          </p:nvPr>
        </p:nvSpPr>
        <p:spPr>
          <a:xfrm>
            <a:off x="0" y="1143000"/>
            <a:ext cx="9144000" cy="5410200"/>
          </a:xfrm>
        </p:spPr>
        <p:txBody>
          <a:bodyPr>
            <a:normAutofit/>
          </a:bodyPr>
          <a:lstStyle/>
          <a:p>
            <a:r>
              <a:rPr lang="en-US" sz="4000" dirty="0" smtClean="0"/>
              <a:t>In class</a:t>
            </a:r>
          </a:p>
          <a:p>
            <a:r>
              <a:rPr lang="en-US" sz="4000" dirty="0" smtClean="0"/>
              <a:t>Due on </a:t>
            </a:r>
            <a:r>
              <a:rPr lang="en-US" sz="4000" b="1" dirty="0" smtClean="0"/>
              <a:t>TEST DAY</a:t>
            </a:r>
          </a:p>
          <a:p>
            <a:r>
              <a:rPr lang="en-US" sz="4000" dirty="0" smtClean="0"/>
              <a:t>Keep it NEAT – </a:t>
            </a:r>
            <a:r>
              <a:rPr lang="en-US" sz="3600" dirty="0" smtClean="0"/>
              <a:t>you will keep adding!</a:t>
            </a:r>
          </a:p>
          <a:p>
            <a:r>
              <a:rPr lang="en-US" sz="4000" dirty="0" smtClean="0"/>
              <a:t>DAILY: glue instructions on back!</a:t>
            </a:r>
          </a:p>
        </p:txBody>
      </p:sp>
      <p:pic>
        <p:nvPicPr>
          <p:cNvPr id="3074" name="Picture 2" descr="http://www.vallartasource.com/images/eco/ecosystems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82" y="4060093"/>
            <a:ext cx="2677067" cy="2797907"/>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http://www.science-art.com/gallery/31/31_711200303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4039311"/>
            <a:ext cx="2514600" cy="272667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7542813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Groups</a:t>
            </a:r>
            <a:endParaRPr lang="en-US" dirty="0"/>
          </a:p>
        </p:txBody>
      </p:sp>
      <p:sp>
        <p:nvSpPr>
          <p:cNvPr id="3" name="Content Placeholder 2"/>
          <p:cNvSpPr>
            <a:spLocks noGrp="1"/>
          </p:cNvSpPr>
          <p:nvPr>
            <p:ph idx="1"/>
          </p:nvPr>
        </p:nvSpPr>
        <p:spPr/>
        <p:txBody>
          <a:bodyPr/>
          <a:lstStyle/>
          <a:p>
            <a:r>
              <a:rPr lang="en-US" dirty="0" smtClean="0"/>
              <a:t>Groups of 3</a:t>
            </a:r>
          </a:p>
          <a:p>
            <a:r>
              <a:rPr lang="en-US" dirty="0" smtClean="0"/>
              <a:t>Move to your groups now. </a:t>
            </a:r>
          </a:p>
          <a:p>
            <a:pPr lvl="1"/>
            <a:r>
              <a:rPr lang="en-US" dirty="0" smtClean="0"/>
              <a:t>30 seconds. </a:t>
            </a:r>
          </a:p>
          <a:p>
            <a:pPr lvl="1"/>
            <a:r>
              <a:rPr lang="en-US" dirty="0" smtClean="0"/>
              <a:t>Sitting in your group. </a:t>
            </a:r>
          </a:p>
          <a:p>
            <a:pPr lvl="1"/>
            <a:r>
              <a:rPr lang="en-US" dirty="0" smtClean="0"/>
              <a:t>2 warnings before a group switch.</a:t>
            </a:r>
          </a:p>
          <a:p>
            <a:endParaRPr lang="en-US" dirty="0"/>
          </a:p>
        </p:txBody>
      </p:sp>
    </p:spTree>
    <p:extLst>
      <p:ext uri="{BB962C8B-B14F-4D97-AF65-F5344CB8AC3E}">
        <p14:creationId xmlns:p14="http://schemas.microsoft.com/office/powerpoint/2010/main" val="4910331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6000" dirty="0" smtClean="0">
                <a:solidFill>
                  <a:srgbClr val="FFC000"/>
                </a:solidFill>
              </a:rPr>
              <a:t>Day 1: Group Project</a:t>
            </a:r>
            <a:endParaRPr lang="en-US" sz="6000" dirty="0">
              <a:solidFill>
                <a:srgbClr val="FFC000"/>
              </a:solidFill>
            </a:endParaRPr>
          </a:p>
        </p:txBody>
      </p:sp>
      <p:sp>
        <p:nvSpPr>
          <p:cNvPr id="3" name="Content Placeholder 2"/>
          <p:cNvSpPr>
            <a:spLocks noGrp="1"/>
          </p:cNvSpPr>
          <p:nvPr>
            <p:ph idx="1"/>
          </p:nvPr>
        </p:nvSpPr>
        <p:spPr>
          <a:xfrm>
            <a:off x="0" y="1295400"/>
            <a:ext cx="9144000" cy="5334000"/>
          </a:xfrm>
        </p:spPr>
        <p:txBody>
          <a:bodyPr>
            <a:normAutofit fontScale="92500" lnSpcReduction="10000"/>
          </a:bodyPr>
          <a:lstStyle/>
          <a:p>
            <a:pPr marL="0" indent="0" algn="ctr">
              <a:buNone/>
            </a:pPr>
            <a:r>
              <a:rPr lang="en-US" sz="6600" b="1" dirty="0" smtClean="0"/>
              <a:t>Establish your ecosystem.</a:t>
            </a:r>
          </a:p>
          <a:p>
            <a:pPr marL="0" indent="0" algn="ctr">
              <a:buNone/>
            </a:pPr>
            <a:endParaRPr lang="en-US" sz="6600" b="1" dirty="0"/>
          </a:p>
          <a:p>
            <a:pPr marL="0" indent="0" algn="ctr">
              <a:buNone/>
            </a:pPr>
            <a:r>
              <a:rPr lang="en-US" sz="4300" b="1" u="sng" dirty="0" smtClean="0">
                <a:solidFill>
                  <a:srgbClr val="92D050"/>
                </a:solidFill>
              </a:rPr>
              <a:t>Choose 1:</a:t>
            </a:r>
            <a:r>
              <a:rPr lang="en-US" sz="6600" b="1" dirty="0" smtClean="0">
                <a:solidFill>
                  <a:srgbClr val="92D050"/>
                </a:solidFill>
              </a:rPr>
              <a:t> </a:t>
            </a:r>
          </a:p>
          <a:p>
            <a:pPr marL="0" indent="0" algn="ctr">
              <a:buNone/>
            </a:pPr>
            <a:r>
              <a:rPr lang="en-US" sz="6600" b="1" dirty="0" smtClean="0">
                <a:solidFill>
                  <a:srgbClr val="92D050"/>
                </a:solidFill>
              </a:rPr>
              <a:t>Pg.100-104</a:t>
            </a:r>
          </a:p>
          <a:p>
            <a:pPr marL="0" indent="0" algn="ctr">
              <a:buNone/>
            </a:pPr>
            <a:r>
              <a:rPr lang="en-US" sz="2400" dirty="0"/>
              <a:t>i</a:t>
            </a:r>
            <a:r>
              <a:rPr lang="en-US" sz="2400" dirty="0" smtClean="0"/>
              <a:t>n your textbook</a:t>
            </a:r>
            <a:endParaRPr lang="en-US" sz="2400" dirty="0"/>
          </a:p>
        </p:txBody>
      </p:sp>
    </p:spTree>
    <p:extLst>
      <p:ext uri="{BB962C8B-B14F-4D97-AF65-F5344CB8AC3E}">
        <p14:creationId xmlns:p14="http://schemas.microsoft.com/office/powerpoint/2010/main" val="18399867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865" y="0"/>
            <a:ext cx="8229600" cy="1143000"/>
          </a:xfrm>
        </p:spPr>
        <p:txBody>
          <a:bodyPr>
            <a:normAutofit/>
          </a:bodyPr>
          <a:lstStyle/>
          <a:p>
            <a:r>
              <a:rPr lang="en-US" sz="5400" b="1" dirty="0" smtClean="0"/>
              <a:t>Notes 2: Relationships </a:t>
            </a:r>
            <a:endParaRPr lang="en-US" sz="5400" b="1" dirty="0"/>
          </a:p>
        </p:txBody>
      </p:sp>
      <p:sp>
        <p:nvSpPr>
          <p:cNvPr id="3" name="Content Placeholder 2"/>
          <p:cNvSpPr>
            <a:spLocks noGrp="1"/>
          </p:cNvSpPr>
          <p:nvPr>
            <p:ph idx="1"/>
          </p:nvPr>
        </p:nvSpPr>
        <p:spPr/>
        <p:txBody>
          <a:bodyPr/>
          <a:lstStyle/>
          <a:p>
            <a:endParaRPr lang="en-US" dirty="0"/>
          </a:p>
        </p:txBody>
      </p:sp>
      <p:pic>
        <p:nvPicPr>
          <p:cNvPr id="1026" name="Picture 2" descr="http://www.scienceclarified.com/everyday/images/scet_03_img03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84288"/>
            <a:ext cx="4982471" cy="3135312"/>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static.howstuffworks.com/gif/symbiosis-o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4337684"/>
            <a:ext cx="3810000" cy="2524126"/>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www.buzzle.com/img/articleImages/409086-24524-3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8665" y="1327944"/>
            <a:ext cx="4540575" cy="304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1811717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2743200"/>
          </a:xfrm>
        </p:spPr>
        <p:txBody>
          <a:bodyPr>
            <a:normAutofit/>
          </a:bodyPr>
          <a:lstStyle/>
          <a:p>
            <a:pPr marL="514350" indent="-514350">
              <a:buFont typeface="+mj-lt"/>
              <a:buAutoNum type="arabicPeriod"/>
            </a:pPr>
            <a:r>
              <a:rPr lang="en-US" sz="5400" dirty="0" smtClean="0"/>
              <a:t> </a:t>
            </a:r>
            <a:r>
              <a:rPr lang="en-US" sz="5400" u="sng" dirty="0" smtClean="0"/>
              <a:t>Symbiotic relationships</a:t>
            </a:r>
            <a:r>
              <a:rPr lang="en-US" sz="5400" dirty="0" smtClean="0"/>
              <a:t>: </a:t>
            </a:r>
            <a:r>
              <a:rPr lang="en-US" sz="5400" b="1" dirty="0" smtClean="0">
                <a:solidFill>
                  <a:srgbClr val="92D050"/>
                </a:solidFill>
              </a:rPr>
              <a:t>2 organisms depend on each other</a:t>
            </a:r>
            <a:endParaRPr lang="en-US" sz="5400" b="1" dirty="0">
              <a:solidFill>
                <a:srgbClr val="92D050"/>
              </a:solidFill>
            </a:endParaRPr>
          </a:p>
        </p:txBody>
      </p:sp>
      <p:pic>
        <p:nvPicPr>
          <p:cNvPr id="5" name="Picture 4" descr="http://static.howstuffworks.com/gif/symbiosis-ox.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2869881"/>
            <a:ext cx="6019800" cy="398811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955172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0" y="0"/>
            <a:ext cx="9144000" cy="3276600"/>
          </a:xfrm>
        </p:spPr>
        <p:txBody>
          <a:bodyPr/>
          <a:lstStyle/>
          <a:p>
            <a:pPr marL="0" indent="0" eaLnBrk="1" hangingPunct="1">
              <a:buFont typeface="Arial" charset="0"/>
              <a:buNone/>
            </a:pPr>
            <a:r>
              <a:rPr lang="en-US" sz="5400" b="1">
                <a:solidFill>
                  <a:srgbClr val="92D050"/>
                </a:solidFill>
                <a:latin typeface="Century Gothic" charset="0"/>
                <a:ea typeface="ＭＳ Ｐゴシック" charset="0"/>
                <a:cs typeface="ＭＳ Ｐゴシック" charset="0"/>
              </a:rPr>
              <a:t>Mutualism</a:t>
            </a:r>
            <a:r>
              <a:rPr lang="en-US" sz="5400">
                <a:latin typeface="Century Gothic" charset="0"/>
                <a:ea typeface="ＭＳ Ｐゴシック" charset="0"/>
                <a:cs typeface="ＭＳ Ｐゴシック" charset="0"/>
              </a:rPr>
              <a:t>: both organisms benefit from the relationship [ </a:t>
            </a:r>
            <a:r>
              <a:rPr lang="en-US" sz="5400">
                <a:latin typeface="Century Gothic" charset="0"/>
                <a:ea typeface="ＭＳ Ｐゴシック" charset="0"/>
                <a:cs typeface="ＭＳ Ｐゴシック" charset="0"/>
                <a:sym typeface="Wingdings" charset="0"/>
              </a:rPr>
              <a:t>  ]</a:t>
            </a:r>
            <a:endParaRPr lang="en-US" sz="5400">
              <a:latin typeface="Century Gothic" charset="0"/>
              <a:ea typeface="ＭＳ Ｐゴシック" charset="0"/>
              <a:cs typeface="ＭＳ Ｐゴシック" charset="0"/>
            </a:endParaRPr>
          </a:p>
        </p:txBody>
      </p:sp>
      <p:pic>
        <p:nvPicPr>
          <p:cNvPr id="37891" name="Picture 2" descr="http://www.cbu.edu/~seisen/ExamplesOfMutualism_files/image005.jpg">
            <a:hlinkClick r:id="rId2" action="ppaction://hlinkfil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0538" y="2895600"/>
            <a:ext cx="6113462" cy="396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2" name="Rectangle 3"/>
          <p:cNvSpPr>
            <a:spLocks noChangeArrowheads="1"/>
          </p:cNvSpPr>
          <p:nvPr/>
        </p:nvSpPr>
        <p:spPr bwMode="auto">
          <a:xfrm>
            <a:off x="0" y="3276600"/>
            <a:ext cx="457200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dirty="0">
                <a:hlinkClick r:id="rId4"/>
              </a:rPr>
              <a:t>https://www.youtube.com/watch?v=</a:t>
            </a:r>
            <a:r>
              <a:rPr lang="en-US" dirty="0" smtClean="0">
                <a:hlinkClick r:id="rId4"/>
              </a:rPr>
              <a:t>Qqa0OPbdvjw</a:t>
            </a:r>
            <a:endParaRPr lang="en-US" dirty="0" smtClean="0"/>
          </a:p>
          <a:p>
            <a:endParaRPr lang="en-US" dirty="0"/>
          </a:p>
        </p:txBody>
      </p:sp>
      <p:sp>
        <p:nvSpPr>
          <p:cNvPr id="37893" name="Rectangle 4"/>
          <p:cNvSpPr>
            <a:spLocks noChangeArrowheads="1"/>
          </p:cNvSpPr>
          <p:nvPr/>
        </p:nvSpPr>
        <p:spPr bwMode="auto">
          <a:xfrm>
            <a:off x="0" y="4343400"/>
            <a:ext cx="457200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dirty="0">
                <a:hlinkClick r:id="rId5"/>
              </a:rPr>
              <a:t>https://www.youtube.com/watch?v=</a:t>
            </a:r>
            <a:r>
              <a:rPr lang="en-US" dirty="0" smtClean="0">
                <a:hlinkClick r:id="rId5"/>
              </a:rPr>
              <a:t>Xm2qdxVVRm4</a:t>
            </a:r>
            <a:endParaRPr lang="en-US" dirty="0" smtClean="0"/>
          </a:p>
          <a:p>
            <a:endParaRPr lang="en-US" dirty="0"/>
          </a:p>
        </p:txBody>
      </p:sp>
    </p:spTree>
    <p:extLst>
      <p:ext uri="{BB962C8B-B14F-4D97-AF65-F5344CB8AC3E}">
        <p14:creationId xmlns:p14="http://schemas.microsoft.com/office/powerpoint/2010/main" val="7883802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3733800"/>
          </a:xfrm>
        </p:spPr>
        <p:txBody>
          <a:bodyPr>
            <a:normAutofit/>
          </a:bodyPr>
          <a:lstStyle/>
          <a:p>
            <a:pPr marL="0" indent="0" eaLnBrk="1" hangingPunct="1">
              <a:lnSpc>
                <a:spcPct val="80000"/>
              </a:lnSpc>
              <a:buFont typeface="Arial" charset="0"/>
              <a:buNone/>
            </a:pPr>
            <a:r>
              <a:rPr lang="en-US" sz="4600" b="1" dirty="0">
                <a:solidFill>
                  <a:srgbClr val="92D050"/>
                </a:solidFill>
                <a:latin typeface="Century Gothic" charset="0"/>
                <a:ea typeface="ＭＳ Ｐゴシック" charset="0"/>
                <a:cs typeface="ＭＳ Ｐゴシック" charset="0"/>
              </a:rPr>
              <a:t>Parasitism</a:t>
            </a:r>
            <a:r>
              <a:rPr lang="en-US" sz="4600" dirty="0">
                <a:latin typeface="Century Gothic" charset="0"/>
                <a:ea typeface="ＭＳ Ｐゴシック" charset="0"/>
                <a:cs typeface="ＭＳ Ｐゴシック" charset="0"/>
              </a:rPr>
              <a:t>: one organism lives on or inside another and harms it. Parasite often gets nutrients from the host.</a:t>
            </a:r>
          </a:p>
          <a:p>
            <a:pPr marL="0" indent="0" eaLnBrk="1" hangingPunct="1">
              <a:lnSpc>
                <a:spcPct val="80000"/>
              </a:lnSpc>
              <a:buFont typeface="Arial" charset="0"/>
              <a:buNone/>
            </a:pPr>
            <a:r>
              <a:rPr lang="en-US" sz="6600" dirty="0">
                <a:latin typeface="Century Gothic" charset="0"/>
                <a:ea typeface="ＭＳ Ｐゴシック" charset="0"/>
                <a:cs typeface="ＭＳ Ｐゴシック" charset="0"/>
              </a:rPr>
              <a:t>[ </a:t>
            </a:r>
            <a:r>
              <a:rPr lang="en-US" sz="6600" b="1" dirty="0">
                <a:latin typeface="Century Gothic" charset="0"/>
                <a:ea typeface="ＭＳ Ｐゴシック" charset="0"/>
                <a:cs typeface="ＭＳ Ｐゴシック" charset="0"/>
                <a:sym typeface="Wingdings" charset="0"/>
                <a:hlinkClick r:id="rId3" action="ppaction://hlinkfile"/>
              </a:rPr>
              <a:t> </a:t>
            </a:r>
            <a:r>
              <a:rPr lang="en-US" sz="6600" b="1" dirty="0">
                <a:latin typeface="Century Gothic" charset="0"/>
                <a:ea typeface="ＭＳ Ｐゴシック" charset="0"/>
                <a:cs typeface="ＭＳ Ｐゴシック" charset="0"/>
                <a:sym typeface="Wingdings" charset="0"/>
              </a:rPr>
              <a:t> </a:t>
            </a:r>
            <a:r>
              <a:rPr lang="en-US" sz="6600" dirty="0">
                <a:latin typeface="Century Gothic" charset="0"/>
                <a:ea typeface="ＭＳ Ｐゴシック" charset="0"/>
                <a:cs typeface="ＭＳ Ｐゴシック" charset="0"/>
                <a:sym typeface="Wingdings" charset="0"/>
              </a:rPr>
              <a:t>]</a:t>
            </a:r>
          </a:p>
          <a:p>
            <a:pPr marL="0" indent="0" eaLnBrk="1" hangingPunct="1">
              <a:lnSpc>
                <a:spcPct val="80000"/>
              </a:lnSpc>
              <a:buFont typeface="Arial" charset="0"/>
              <a:buNone/>
            </a:pPr>
            <a:endParaRPr lang="en-US" sz="6600" dirty="0">
              <a:latin typeface="Century Gothic" charset="0"/>
              <a:ea typeface="ＭＳ Ｐゴシック" charset="0"/>
              <a:cs typeface="ＭＳ Ｐゴシック" charset="0"/>
              <a:sym typeface="Wingdings" charset="0"/>
            </a:endParaRPr>
          </a:p>
        </p:txBody>
      </p:sp>
      <p:pic>
        <p:nvPicPr>
          <p:cNvPr id="38915" name="Picture 2" descr="http://www.alinkhan.com/wp-content/uploads/2010/05/Parasite011.jpg">
            <a:hlinkClick r:id="rId4" action="ppaction://hlinkfile"/>
          </p:cNvPr>
          <p:cNvPicPr>
            <a:picLocks noChangeAspect="1" noChangeArrowheads="1"/>
          </p:cNvPicPr>
          <p:nvPr/>
        </p:nvPicPr>
        <p:blipFill>
          <a:blip r:embed="rId5" cstate="print">
            <a:extLst>
              <a:ext uri="{28A0092B-C50C-407E-A947-70E740481C1C}">
                <a14:useLocalDpi xmlns:a14="http://schemas.microsoft.com/office/drawing/2010/main" val="0"/>
              </a:ext>
            </a:extLst>
          </a:blip>
          <a:srcRect l="23177" t="21333" r="21294" b="33072"/>
          <a:stretch>
            <a:fillRect/>
          </a:stretch>
        </p:blipFill>
        <p:spPr bwMode="auto">
          <a:xfrm>
            <a:off x="4495800" y="2971800"/>
            <a:ext cx="4230688" cy="1954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916" name="Picture 4" descr="http://cdn-www.cracked.com/articleimages/wong/botfly1.jpg">
            <a:hlinkClick r:id="rId6" action="ppaction://hlinkfile"/>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200" y="3949700"/>
            <a:ext cx="4832350" cy="288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17" name="Rectangle 4"/>
          <p:cNvSpPr>
            <a:spLocks noChangeArrowheads="1"/>
          </p:cNvSpPr>
          <p:nvPr/>
        </p:nvSpPr>
        <p:spPr bwMode="auto">
          <a:xfrm>
            <a:off x="4343400" y="5181600"/>
            <a:ext cx="457200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dirty="0">
                <a:sym typeface="Wingdings" charset="0"/>
                <a:hlinkClick r:id="rId8"/>
              </a:rPr>
              <a:t>https://www.youtube.com/watch?v=</a:t>
            </a:r>
            <a:r>
              <a:rPr lang="en-US" dirty="0" smtClean="0">
                <a:sym typeface="Wingdings" charset="0"/>
                <a:hlinkClick r:id="rId8"/>
              </a:rPr>
              <a:t>XWT3jj3shNs</a:t>
            </a:r>
            <a:endParaRPr lang="en-US" dirty="0" smtClean="0">
              <a:sym typeface="Wingdings" charset="0"/>
            </a:endParaRPr>
          </a:p>
          <a:p>
            <a:endParaRPr lang="en-US" dirty="0"/>
          </a:p>
        </p:txBody>
      </p:sp>
      <p:sp>
        <p:nvSpPr>
          <p:cNvPr id="38918" name="Rectangle 5"/>
          <p:cNvSpPr>
            <a:spLocks noChangeArrowheads="1"/>
          </p:cNvSpPr>
          <p:nvPr/>
        </p:nvSpPr>
        <p:spPr bwMode="auto">
          <a:xfrm>
            <a:off x="4572000" y="6211888"/>
            <a:ext cx="457200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dirty="0">
                <a:hlinkClick r:id="rId9"/>
              </a:rPr>
              <a:t>https://www.youtube.com/watch?v=</a:t>
            </a:r>
            <a:r>
              <a:rPr lang="en-US" dirty="0" smtClean="0">
                <a:hlinkClick r:id="rId9"/>
              </a:rPr>
              <a:t>90exkFR2iSM</a:t>
            </a:r>
            <a:endParaRPr lang="en-US" dirty="0" smtClean="0"/>
          </a:p>
          <a:p>
            <a:endParaRPr lang="en-US" dirty="0"/>
          </a:p>
        </p:txBody>
      </p:sp>
      <p:sp>
        <p:nvSpPr>
          <p:cNvPr id="38919" name="Rectangle 6"/>
          <p:cNvSpPr>
            <a:spLocks noChangeArrowheads="1"/>
          </p:cNvSpPr>
          <p:nvPr/>
        </p:nvSpPr>
        <p:spPr bwMode="auto">
          <a:xfrm>
            <a:off x="4572000" y="2057400"/>
            <a:ext cx="457200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dirty="0" smtClean="0">
                <a:hlinkClick r:id="rId10"/>
              </a:rPr>
              <a:t>https://www.youtube.com/watch?v=Go_LIz7kTok</a:t>
            </a:r>
            <a:endParaRPr lang="en-US" dirty="0" smtClean="0"/>
          </a:p>
          <a:p>
            <a:endParaRPr lang="en-US" dirty="0"/>
          </a:p>
        </p:txBody>
      </p:sp>
    </p:spTree>
    <p:extLst>
      <p:ext uri="{BB962C8B-B14F-4D97-AF65-F5344CB8AC3E}">
        <p14:creationId xmlns:p14="http://schemas.microsoft.com/office/powerpoint/2010/main" val="34414518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0" y="0"/>
            <a:ext cx="9144000" cy="3276600"/>
          </a:xfrm>
        </p:spPr>
        <p:txBody>
          <a:bodyPr>
            <a:normAutofit lnSpcReduction="10000"/>
          </a:bodyPr>
          <a:lstStyle/>
          <a:p>
            <a:pPr marL="0" indent="0" eaLnBrk="1" hangingPunct="1">
              <a:buFont typeface="Arial" charset="0"/>
              <a:buNone/>
            </a:pPr>
            <a:r>
              <a:rPr lang="en-US" sz="5400" b="1" dirty="0" smtClean="0">
                <a:solidFill>
                  <a:srgbClr val="92D050"/>
                </a:solidFill>
                <a:latin typeface="Century Gothic" charset="0"/>
                <a:ea typeface="ＭＳ Ｐゴシック" charset="0"/>
                <a:cs typeface="ＭＳ Ｐゴシック" charset="0"/>
              </a:rPr>
              <a:t>Commensalism</a:t>
            </a:r>
            <a:r>
              <a:rPr lang="en-US" sz="5400" dirty="0" smtClean="0">
                <a:latin typeface="Century Gothic" charset="0"/>
                <a:ea typeface="ＭＳ Ｐゴシック" charset="0"/>
                <a:cs typeface="ＭＳ Ｐゴシック" charset="0"/>
              </a:rPr>
              <a:t>: one organism benefits </a:t>
            </a:r>
            <a:r>
              <a:rPr lang="en-US" sz="5400" dirty="0">
                <a:latin typeface="Century Gothic" charset="0"/>
                <a:ea typeface="ＭＳ Ｐゴシック" charset="0"/>
                <a:cs typeface="ＭＳ Ｐゴシック" charset="0"/>
              </a:rPr>
              <a:t>from the </a:t>
            </a:r>
            <a:r>
              <a:rPr lang="en-US" sz="5400" dirty="0" smtClean="0">
                <a:latin typeface="Century Gothic" charset="0"/>
                <a:ea typeface="ＭＳ Ｐゴシック" charset="0"/>
                <a:cs typeface="ＭＳ Ｐゴシック" charset="0"/>
              </a:rPr>
              <a:t>relationship while the other is unaffected </a:t>
            </a:r>
            <a:r>
              <a:rPr lang="en-US" sz="5400" dirty="0">
                <a:latin typeface="Century Gothic" charset="0"/>
                <a:ea typeface="ＭＳ Ｐゴシック" charset="0"/>
                <a:cs typeface="ＭＳ Ｐゴシック" charset="0"/>
              </a:rPr>
              <a:t>[ </a:t>
            </a:r>
            <a:r>
              <a:rPr lang="en-US" sz="5400" dirty="0" smtClean="0">
                <a:latin typeface="Century Gothic" charset="0"/>
                <a:ea typeface="ＭＳ Ｐゴシック" charset="0"/>
                <a:cs typeface="ＭＳ Ｐゴシック" charset="0"/>
                <a:sym typeface="Wingdings" charset="0"/>
              </a:rPr>
              <a:t></a:t>
            </a:r>
            <a:r>
              <a:rPr lang="en-US" sz="5400" dirty="0">
                <a:latin typeface="Century Gothic" charset="0"/>
                <a:ea typeface="ＭＳ Ｐゴシック" charset="0"/>
                <a:cs typeface="ＭＳ Ｐゴシック" charset="0"/>
                <a:sym typeface="Wingdings" charset="0"/>
              </a:rPr>
              <a:t>	</a:t>
            </a:r>
            <a:r>
              <a:rPr lang="en-US" sz="5400" dirty="0" smtClean="0">
                <a:latin typeface="Century Gothic" charset="0"/>
                <a:ea typeface="ＭＳ Ｐゴシック" charset="0"/>
                <a:cs typeface="ＭＳ Ｐゴシック" charset="0"/>
                <a:sym typeface="Wingdings" charset="0"/>
              </a:rPr>
              <a:t>]</a:t>
            </a:r>
            <a:endParaRPr lang="en-US" sz="5400" dirty="0">
              <a:latin typeface="Century Gothic" charset="0"/>
              <a:ea typeface="ＭＳ Ｐゴシック" charset="0"/>
              <a:cs typeface="ＭＳ Ｐゴシック" charset="0"/>
            </a:endParaRPr>
          </a:p>
        </p:txBody>
      </p:sp>
      <p:pic>
        <p:nvPicPr>
          <p:cNvPr id="1026" name="Picture 2" descr="https://media1.britannica.com/eb-media/13/141113-004-E1A568F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429000"/>
            <a:ext cx="5238750" cy="30956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cdn.makeuseof.com/wp-content/uploads/2015/06/16_emoji.png?856a97"/>
          <p:cNvPicPr>
            <a:picLocks noChangeAspect="1" noChangeArrowheads="1"/>
          </p:cNvPicPr>
          <p:nvPr/>
        </p:nvPicPr>
        <p:blipFill rotWithShape="1">
          <a:blip r:embed="rId3">
            <a:extLst>
              <a:ext uri="{28A0092B-C50C-407E-A947-70E740481C1C}">
                <a14:useLocalDpi xmlns:a14="http://schemas.microsoft.com/office/drawing/2010/main" val="0"/>
              </a:ext>
            </a:extLst>
          </a:blip>
          <a:srcRect r="49393"/>
          <a:stretch/>
        </p:blipFill>
        <p:spPr bwMode="auto">
          <a:xfrm>
            <a:off x="5715000" y="2209800"/>
            <a:ext cx="776074"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840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Tracking Data</a:t>
            </a:r>
            <a:endParaRPr lang="en-US" dirty="0"/>
          </a:p>
        </p:txBody>
      </p:sp>
      <p:pic>
        <p:nvPicPr>
          <p:cNvPr id="4" name="Content Placeholder 3"/>
          <p:cNvPicPr>
            <a:picLocks noGrp="1" noChangeAspect="1"/>
          </p:cNvPicPr>
          <p:nvPr>
            <p:ph idx="1"/>
          </p:nvPr>
        </p:nvPicPr>
        <p:blipFill rotWithShape="1">
          <a:blip r:embed="rId2"/>
          <a:srcRect l="4059" t="21368" r="9400" b="10254"/>
          <a:stretch/>
        </p:blipFill>
        <p:spPr>
          <a:xfrm>
            <a:off x="264318" y="990600"/>
            <a:ext cx="8615363" cy="5486400"/>
          </a:xfrm>
          <a:prstGeom prst="rect">
            <a:avLst/>
          </a:prstGeom>
        </p:spPr>
      </p:pic>
    </p:spTree>
    <p:extLst>
      <p:ext uri="{BB962C8B-B14F-4D97-AF65-F5344CB8AC3E}">
        <p14:creationId xmlns:p14="http://schemas.microsoft.com/office/powerpoint/2010/main" val="32279087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0" y="0"/>
            <a:ext cx="9144000" cy="4267200"/>
          </a:xfrm>
        </p:spPr>
        <p:txBody>
          <a:bodyPr/>
          <a:lstStyle/>
          <a:p>
            <a:pPr marL="0" indent="0" algn="ctr" eaLnBrk="1" hangingPunct="1">
              <a:buFont typeface="Arial" charset="0"/>
              <a:buNone/>
            </a:pPr>
            <a:r>
              <a:rPr lang="en-US" sz="6000" u="sng">
                <a:latin typeface="Century Gothic" charset="0"/>
                <a:ea typeface="ＭＳ Ｐゴシック" charset="0"/>
                <a:cs typeface="ＭＳ Ｐゴシック" charset="0"/>
              </a:rPr>
              <a:t>Feeding relationships:</a:t>
            </a:r>
          </a:p>
          <a:p>
            <a:pPr marL="0" indent="0" eaLnBrk="1" hangingPunct="1">
              <a:buFont typeface="Arial" charset="0"/>
              <a:buNone/>
            </a:pPr>
            <a:r>
              <a:rPr lang="en-US" sz="4000">
                <a:latin typeface="Century Gothic" charset="0"/>
                <a:ea typeface="ＭＳ Ｐゴシック" charset="0"/>
                <a:cs typeface="ＭＳ Ｐゴシック" charset="0"/>
              </a:rPr>
              <a:t>a) </a:t>
            </a:r>
            <a:r>
              <a:rPr lang="en-US" sz="4000" b="1" u="sng">
                <a:solidFill>
                  <a:srgbClr val="FFC000"/>
                </a:solidFill>
                <a:latin typeface="Century Gothic" charset="0"/>
                <a:ea typeface="ＭＳ Ｐゴシック" charset="0"/>
                <a:cs typeface="ＭＳ Ｐゴシック" charset="0"/>
              </a:rPr>
              <a:t>Predator- Prey</a:t>
            </a:r>
            <a:r>
              <a:rPr lang="en-US" sz="4000">
                <a:latin typeface="Century Gothic" charset="0"/>
                <a:ea typeface="ＭＳ Ｐゴシック" charset="0"/>
                <a:cs typeface="ＭＳ Ｐゴシック" charset="0"/>
              </a:rPr>
              <a:t>: Organism that hunts and kills another organism for food (predation)</a:t>
            </a:r>
          </a:p>
        </p:txBody>
      </p:sp>
      <p:sp>
        <p:nvSpPr>
          <p:cNvPr id="40963" name="TextBox 3"/>
          <p:cNvSpPr txBox="1">
            <a:spLocks noChangeArrowheads="1"/>
          </p:cNvSpPr>
          <p:nvPr/>
        </p:nvSpPr>
        <p:spPr bwMode="auto">
          <a:xfrm>
            <a:off x="1143000" y="3436938"/>
            <a:ext cx="7848600" cy="280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400" b="1">
                <a:latin typeface="Century Gothic" charset="0"/>
              </a:rPr>
              <a:t>PREDATOR:</a:t>
            </a:r>
          </a:p>
          <a:p>
            <a:pPr eaLnBrk="1" hangingPunct="1"/>
            <a:endParaRPr lang="en-US" sz="4400" b="1">
              <a:latin typeface="Century Gothic" charset="0"/>
            </a:endParaRPr>
          </a:p>
          <a:p>
            <a:pPr eaLnBrk="1" hangingPunct="1"/>
            <a:r>
              <a:rPr lang="en-US" sz="4400" b="1">
                <a:latin typeface="Century Gothic" charset="0"/>
              </a:rPr>
              <a:t>PREY:</a:t>
            </a:r>
          </a:p>
          <a:p>
            <a:pPr eaLnBrk="1" hangingPunct="1"/>
            <a:endParaRPr lang="en-US" sz="4400" b="1">
              <a:latin typeface="Century Gothic" charset="0"/>
            </a:endParaRPr>
          </a:p>
        </p:txBody>
      </p:sp>
      <p:sp>
        <p:nvSpPr>
          <p:cNvPr id="6" name="TextBox 5"/>
          <p:cNvSpPr txBox="1">
            <a:spLocks noChangeArrowheads="1"/>
          </p:cNvSpPr>
          <p:nvPr/>
        </p:nvSpPr>
        <p:spPr bwMode="auto">
          <a:xfrm>
            <a:off x="4038600" y="3505200"/>
            <a:ext cx="5105400"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a:solidFill>
                  <a:srgbClr val="FFC000"/>
                </a:solidFill>
                <a:latin typeface="Century Gothic" charset="0"/>
              </a:rPr>
              <a:t>captures and eats other animals</a:t>
            </a:r>
          </a:p>
        </p:txBody>
      </p:sp>
      <p:sp>
        <p:nvSpPr>
          <p:cNvPr id="11" name="TextBox 10"/>
          <p:cNvSpPr txBox="1">
            <a:spLocks noChangeArrowheads="1"/>
          </p:cNvSpPr>
          <p:nvPr/>
        </p:nvSpPr>
        <p:spPr bwMode="auto">
          <a:xfrm>
            <a:off x="2590800" y="4724400"/>
            <a:ext cx="4724400"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a:solidFill>
                  <a:srgbClr val="FFC000"/>
                </a:solidFill>
                <a:latin typeface="Century Gothic" charset="0"/>
              </a:rPr>
              <a:t>Animal that is captured and eaten – the victim</a:t>
            </a:r>
          </a:p>
        </p:txBody>
      </p:sp>
      <p:pic>
        <p:nvPicPr>
          <p:cNvPr id="40966" name="Picture 2" descr="C:\tempie\Temporary Internet Files\Content.IE5\RI348Q9Z\MC90001323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246438"/>
            <a:ext cx="1192213" cy="145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67" name="Picture 5" descr="C:\tempie\Temporary Internet Files\Content.IE5\VEDFXX39\MC90044509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300" y="4748213"/>
            <a:ext cx="901700" cy="1003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3136056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0" y="0"/>
            <a:ext cx="9144000" cy="1219200"/>
          </a:xfrm>
        </p:spPr>
        <p:txBody>
          <a:bodyPr/>
          <a:lstStyle/>
          <a:p>
            <a:pPr marL="681038" indent="-681038" eaLnBrk="1" hangingPunct="1">
              <a:buFont typeface="Arial" charset="0"/>
              <a:buNone/>
            </a:pPr>
            <a:r>
              <a:rPr lang="en-US" sz="4000">
                <a:latin typeface="Century Gothic" charset="0"/>
                <a:ea typeface="ＭＳ Ｐゴシック" charset="0"/>
                <a:cs typeface="ＭＳ Ｐゴシック" charset="0"/>
              </a:rPr>
              <a:t>a) </a:t>
            </a:r>
            <a:r>
              <a:rPr lang="en-US" sz="4000" b="1" u="sng">
                <a:solidFill>
                  <a:srgbClr val="FFC000"/>
                </a:solidFill>
                <a:latin typeface="Century Gothic" charset="0"/>
                <a:ea typeface="ＭＳ Ｐゴシック" charset="0"/>
                <a:cs typeface="ＭＳ Ｐゴシック" charset="0"/>
              </a:rPr>
              <a:t>Predator- Prey</a:t>
            </a:r>
            <a:endParaRPr lang="en-US" sz="4000">
              <a:latin typeface="Century Gothic" charset="0"/>
              <a:ea typeface="ＭＳ Ｐゴシック" charset="0"/>
              <a:cs typeface="ＭＳ Ｐゴシック" charset="0"/>
            </a:endParaRPr>
          </a:p>
        </p:txBody>
      </p:sp>
      <p:pic>
        <p:nvPicPr>
          <p:cNvPr id="4198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850" y="703263"/>
            <a:ext cx="8566150" cy="615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515308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idx="1"/>
          </p:nvPr>
        </p:nvSpPr>
        <p:spPr>
          <a:xfrm>
            <a:off x="22225" y="76200"/>
            <a:ext cx="9144000" cy="3200400"/>
          </a:xfrm>
        </p:spPr>
        <p:txBody>
          <a:bodyPr/>
          <a:lstStyle/>
          <a:p>
            <a:pPr marL="573088" indent="-573088" eaLnBrk="1" hangingPunct="1">
              <a:buFont typeface="Arial" charset="0"/>
              <a:buNone/>
            </a:pPr>
            <a:r>
              <a:rPr lang="en-US" sz="4000" dirty="0">
                <a:latin typeface="Century Gothic" charset="0"/>
                <a:ea typeface="ＭＳ Ｐゴシック" charset="0"/>
                <a:cs typeface="ＭＳ Ｐゴシック" charset="0"/>
              </a:rPr>
              <a:t>b) </a:t>
            </a:r>
            <a:r>
              <a:rPr lang="en-US" sz="4000" b="1" u="sng" dirty="0">
                <a:solidFill>
                  <a:srgbClr val="FFC000"/>
                </a:solidFill>
                <a:latin typeface="Century Gothic" charset="0"/>
                <a:ea typeface="ＭＳ Ｐゴシック" charset="0"/>
                <a:cs typeface="ＭＳ Ｐゴシック" charset="0"/>
              </a:rPr>
              <a:t>Scavenger</a:t>
            </a:r>
            <a:r>
              <a:rPr lang="en-US" sz="4000" dirty="0">
                <a:latin typeface="Century Gothic" charset="0"/>
                <a:ea typeface="ＭＳ Ｐゴシック" charset="0"/>
                <a:cs typeface="ＭＳ Ｐゴシック" charset="0"/>
              </a:rPr>
              <a:t>: Organism eats the __________ of a ______ animal after another has already ______ it</a:t>
            </a:r>
          </a:p>
        </p:txBody>
      </p:sp>
      <p:sp>
        <p:nvSpPr>
          <p:cNvPr id="10" name="TextBox 9"/>
          <p:cNvSpPr txBox="1">
            <a:spLocks noChangeArrowheads="1"/>
          </p:cNvSpPr>
          <p:nvPr/>
        </p:nvSpPr>
        <p:spPr bwMode="auto">
          <a:xfrm>
            <a:off x="868363" y="685800"/>
            <a:ext cx="2636837"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b="1">
                <a:solidFill>
                  <a:srgbClr val="92D050"/>
                </a:solidFill>
                <a:latin typeface="Century Gothic" charset="0"/>
              </a:rPr>
              <a:t>remains</a:t>
            </a:r>
          </a:p>
        </p:txBody>
      </p:sp>
      <p:sp>
        <p:nvSpPr>
          <p:cNvPr id="11" name="TextBox 10"/>
          <p:cNvSpPr txBox="1">
            <a:spLocks noChangeArrowheads="1"/>
          </p:cNvSpPr>
          <p:nvPr/>
        </p:nvSpPr>
        <p:spPr bwMode="auto">
          <a:xfrm>
            <a:off x="4495800" y="685800"/>
            <a:ext cx="2636838"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b="1">
                <a:solidFill>
                  <a:srgbClr val="92D050"/>
                </a:solidFill>
                <a:latin typeface="Century Gothic" charset="0"/>
              </a:rPr>
              <a:t>dead</a:t>
            </a:r>
          </a:p>
        </p:txBody>
      </p:sp>
      <p:sp>
        <p:nvSpPr>
          <p:cNvPr id="12" name="TextBox 11"/>
          <p:cNvSpPr txBox="1">
            <a:spLocks noChangeArrowheads="1"/>
          </p:cNvSpPr>
          <p:nvPr/>
        </p:nvSpPr>
        <p:spPr bwMode="auto">
          <a:xfrm>
            <a:off x="7116763" y="1273175"/>
            <a:ext cx="2636837"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b="1">
                <a:solidFill>
                  <a:srgbClr val="92D050"/>
                </a:solidFill>
                <a:latin typeface="Century Gothic" charset="0"/>
              </a:rPr>
              <a:t>killed</a:t>
            </a:r>
          </a:p>
        </p:txBody>
      </p:sp>
      <p:pic>
        <p:nvPicPr>
          <p:cNvPr id="43014" name="Picture 4" descr="File:HyenasFeedFromCarca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9300" y="3027363"/>
            <a:ext cx="5113338" cy="383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5" name="Rectangle 6"/>
          <p:cNvSpPr>
            <a:spLocks noChangeArrowheads="1"/>
          </p:cNvSpPr>
          <p:nvPr/>
        </p:nvSpPr>
        <p:spPr bwMode="auto">
          <a:xfrm>
            <a:off x="1371600" y="2286000"/>
            <a:ext cx="457200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dirty="0">
                <a:hlinkClick r:id="rId3"/>
              </a:rPr>
              <a:t>https://www.youtube.com/watch?v=3jXlMwOfKVQ</a:t>
            </a:r>
            <a:endParaRPr lang="en-US" dirty="0"/>
          </a:p>
          <a:p>
            <a:endParaRPr lang="en-US" dirty="0"/>
          </a:p>
        </p:txBody>
      </p:sp>
    </p:spTree>
    <p:extLst>
      <p:ext uri="{BB962C8B-B14F-4D97-AF65-F5344CB8AC3E}">
        <p14:creationId xmlns:p14="http://schemas.microsoft.com/office/powerpoint/2010/main" val="9630763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a:xfrm>
            <a:off x="0" y="0"/>
            <a:ext cx="9144000" cy="6858000"/>
          </a:xfrm>
        </p:spPr>
        <p:txBody>
          <a:bodyPr/>
          <a:lstStyle/>
          <a:p>
            <a:pPr marL="573088" indent="-573088" eaLnBrk="1" hangingPunct="1">
              <a:buFont typeface="Arial" charset="0"/>
              <a:buNone/>
            </a:pPr>
            <a:r>
              <a:rPr lang="en-US" sz="4000">
                <a:latin typeface="Century Gothic" charset="0"/>
                <a:ea typeface="ＭＳ Ｐゴシック" charset="0"/>
                <a:cs typeface="ＭＳ Ｐゴシック" charset="0"/>
              </a:rPr>
              <a:t>c) </a:t>
            </a:r>
            <a:r>
              <a:rPr lang="en-US" sz="4000" b="1" u="sng">
                <a:solidFill>
                  <a:srgbClr val="FFC000"/>
                </a:solidFill>
                <a:latin typeface="Century Gothic" charset="0"/>
                <a:ea typeface="ＭＳ Ｐゴシック" charset="0"/>
                <a:cs typeface="ＭＳ Ｐゴシック" charset="0"/>
              </a:rPr>
              <a:t>Feeding</a:t>
            </a:r>
          </a:p>
          <a:p>
            <a:pPr marL="573088" indent="-573088" eaLnBrk="1" hangingPunct="1">
              <a:buFont typeface="Arial" charset="0"/>
              <a:buNone/>
            </a:pPr>
            <a:endParaRPr lang="en-US" sz="1800" b="1" u="sng">
              <a:solidFill>
                <a:srgbClr val="FFC000"/>
              </a:solidFill>
              <a:latin typeface="Century Gothic" charset="0"/>
              <a:ea typeface="ＭＳ Ｐゴシック" charset="0"/>
              <a:cs typeface="ＭＳ Ｐゴシック" charset="0"/>
            </a:endParaRPr>
          </a:p>
          <a:p>
            <a:pPr marL="228600" lvl="2" eaLnBrk="1" hangingPunct="1"/>
            <a:r>
              <a:rPr lang="en-US" sz="3200" b="1" u="sng">
                <a:latin typeface="Century Gothic" charset="0"/>
                <a:ea typeface="ＭＳ Ｐゴシック" charset="0"/>
              </a:rPr>
              <a:t>Carnivore</a:t>
            </a:r>
            <a:r>
              <a:rPr lang="en-US" sz="3200">
                <a:latin typeface="Century Gothic" charset="0"/>
                <a:ea typeface="ＭＳ Ｐゴシック" charset="0"/>
              </a:rPr>
              <a:t>: eats only _____________</a:t>
            </a:r>
          </a:p>
          <a:p>
            <a:pPr marL="228600" lvl="2" eaLnBrk="1" hangingPunct="1">
              <a:buFont typeface="Arial" charset="0"/>
              <a:buNone/>
            </a:pPr>
            <a:endParaRPr lang="en-US" sz="3200">
              <a:latin typeface="Century Gothic" charset="0"/>
              <a:ea typeface="ＭＳ Ｐゴシック" charset="0"/>
            </a:endParaRPr>
          </a:p>
          <a:p>
            <a:pPr marL="228600" lvl="2" eaLnBrk="1" hangingPunct="1"/>
            <a:r>
              <a:rPr lang="en-US" sz="3200" b="1" u="sng">
                <a:latin typeface="Century Gothic" charset="0"/>
                <a:ea typeface="ＭＳ Ｐゴシック" charset="0"/>
              </a:rPr>
              <a:t>Herbivore</a:t>
            </a:r>
            <a:r>
              <a:rPr lang="en-US" sz="3200">
                <a:latin typeface="Century Gothic" charset="0"/>
                <a:ea typeface="ＭＳ Ｐゴシック" charset="0"/>
              </a:rPr>
              <a:t>: eats only _____________</a:t>
            </a:r>
          </a:p>
          <a:p>
            <a:pPr marL="228600" lvl="2" eaLnBrk="1" hangingPunct="1"/>
            <a:endParaRPr lang="en-US" sz="3200">
              <a:latin typeface="Century Gothic" charset="0"/>
              <a:ea typeface="ＭＳ Ｐゴシック" charset="0"/>
            </a:endParaRPr>
          </a:p>
          <a:p>
            <a:pPr marL="228600" lvl="2" eaLnBrk="1" hangingPunct="1"/>
            <a:r>
              <a:rPr lang="en-US" sz="3200" b="1" u="sng">
                <a:latin typeface="Century Gothic" charset="0"/>
                <a:ea typeface="ＭＳ Ｐゴシック" charset="0"/>
              </a:rPr>
              <a:t>Omnivore</a:t>
            </a:r>
            <a:r>
              <a:rPr lang="en-US" sz="3200">
                <a:latin typeface="Century Gothic" charset="0"/>
                <a:ea typeface="ＭＳ Ｐゴシック" charset="0"/>
              </a:rPr>
              <a:t>: eats ________ plants and animals</a:t>
            </a:r>
          </a:p>
          <a:p>
            <a:pPr marL="228600" lvl="2" eaLnBrk="1" hangingPunct="1"/>
            <a:endParaRPr lang="en-US" sz="3200">
              <a:latin typeface="Century Gothic" charset="0"/>
              <a:ea typeface="ＭＳ Ｐゴシック" charset="0"/>
            </a:endParaRPr>
          </a:p>
          <a:p>
            <a:pPr marL="573088" indent="-573088" eaLnBrk="1" hangingPunct="1"/>
            <a:r>
              <a:rPr lang="en-US" b="1" u="sng">
                <a:latin typeface="Century Gothic" charset="0"/>
                <a:ea typeface="ＭＳ Ｐゴシック" charset="0"/>
                <a:cs typeface="ＭＳ Ｐゴシック" charset="0"/>
              </a:rPr>
              <a:t>Decomposer</a:t>
            </a:r>
            <a:r>
              <a:rPr lang="en-US">
                <a:latin typeface="Century Gothic" charset="0"/>
                <a:ea typeface="ＭＳ Ｐゴシック" charset="0"/>
                <a:cs typeface="ＭＳ Ｐゴシック" charset="0"/>
              </a:rPr>
              <a:t>: eats ______ and _________________ matter (returns it to the _______)</a:t>
            </a:r>
          </a:p>
        </p:txBody>
      </p:sp>
      <p:sp>
        <p:nvSpPr>
          <p:cNvPr id="7" name="TextBox 6"/>
          <p:cNvSpPr txBox="1">
            <a:spLocks noChangeArrowheads="1"/>
          </p:cNvSpPr>
          <p:nvPr/>
        </p:nvSpPr>
        <p:spPr bwMode="auto">
          <a:xfrm>
            <a:off x="4641850" y="954088"/>
            <a:ext cx="153035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b="1">
                <a:solidFill>
                  <a:srgbClr val="92D050"/>
                </a:solidFill>
                <a:latin typeface="Century Gothic" charset="0"/>
              </a:rPr>
              <a:t>meat</a:t>
            </a:r>
          </a:p>
        </p:txBody>
      </p:sp>
      <p:sp>
        <p:nvSpPr>
          <p:cNvPr id="8" name="TextBox 7"/>
          <p:cNvSpPr txBox="1">
            <a:spLocks noChangeArrowheads="1"/>
          </p:cNvSpPr>
          <p:nvPr/>
        </p:nvSpPr>
        <p:spPr bwMode="auto">
          <a:xfrm>
            <a:off x="4876800" y="2051050"/>
            <a:ext cx="18288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b="1">
                <a:solidFill>
                  <a:srgbClr val="92D050"/>
                </a:solidFill>
                <a:latin typeface="Century Gothic" charset="0"/>
              </a:rPr>
              <a:t>plants</a:t>
            </a:r>
          </a:p>
        </p:txBody>
      </p:sp>
      <p:sp>
        <p:nvSpPr>
          <p:cNvPr id="9" name="TextBox 8"/>
          <p:cNvSpPr txBox="1">
            <a:spLocks noChangeArrowheads="1"/>
          </p:cNvSpPr>
          <p:nvPr/>
        </p:nvSpPr>
        <p:spPr bwMode="auto">
          <a:xfrm>
            <a:off x="3727450" y="3254375"/>
            <a:ext cx="153035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b="1">
                <a:solidFill>
                  <a:srgbClr val="92D050"/>
                </a:solidFill>
                <a:latin typeface="Century Gothic" charset="0"/>
              </a:rPr>
              <a:t>both</a:t>
            </a:r>
          </a:p>
        </p:txBody>
      </p:sp>
      <p:sp>
        <p:nvSpPr>
          <p:cNvPr id="13" name="TextBox 12"/>
          <p:cNvSpPr txBox="1">
            <a:spLocks noChangeArrowheads="1"/>
          </p:cNvSpPr>
          <p:nvPr/>
        </p:nvSpPr>
        <p:spPr bwMode="auto">
          <a:xfrm>
            <a:off x="4033838" y="4446588"/>
            <a:ext cx="153035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b="1">
                <a:solidFill>
                  <a:srgbClr val="92D050"/>
                </a:solidFill>
                <a:latin typeface="Century Gothic" charset="0"/>
              </a:rPr>
              <a:t>dead</a:t>
            </a:r>
          </a:p>
        </p:txBody>
      </p:sp>
      <p:sp>
        <p:nvSpPr>
          <p:cNvPr id="14" name="TextBox 13"/>
          <p:cNvSpPr txBox="1">
            <a:spLocks noChangeArrowheads="1"/>
          </p:cNvSpPr>
          <p:nvPr/>
        </p:nvSpPr>
        <p:spPr bwMode="auto">
          <a:xfrm>
            <a:off x="825500" y="4918075"/>
            <a:ext cx="27432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b="1">
                <a:solidFill>
                  <a:srgbClr val="92D050"/>
                </a:solidFill>
                <a:latin typeface="Century Gothic" charset="0"/>
              </a:rPr>
              <a:t>decaying</a:t>
            </a:r>
          </a:p>
        </p:txBody>
      </p:sp>
      <p:sp>
        <p:nvSpPr>
          <p:cNvPr id="15" name="TextBox 14"/>
          <p:cNvSpPr txBox="1">
            <a:spLocks noChangeArrowheads="1"/>
          </p:cNvSpPr>
          <p:nvPr/>
        </p:nvSpPr>
        <p:spPr bwMode="auto">
          <a:xfrm>
            <a:off x="473075" y="5410200"/>
            <a:ext cx="153035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b="1">
                <a:solidFill>
                  <a:srgbClr val="92D050"/>
                </a:solidFill>
                <a:latin typeface="Century Gothic" charset="0"/>
              </a:rPr>
              <a:t>soil</a:t>
            </a:r>
          </a:p>
        </p:txBody>
      </p:sp>
      <p:pic>
        <p:nvPicPr>
          <p:cNvPr id="8194" name="Picture 2" descr="C:\tempie\Temporary Internet Files\Content.IE5\1OQQNLIF\MC90001323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8100" y="185738"/>
            <a:ext cx="1473200" cy="179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5" name="Picture 3" descr="C:\tempie\Temporary Internet Files\Content.IE5\SU595YOG\MC90003635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0213" y="1760538"/>
            <a:ext cx="2019300" cy="1462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6" name="Picture 4" descr="C:\tempie\Temporary Internet Files\Content.IE5\VEDFXX39\MC90028757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5313" y="3944938"/>
            <a:ext cx="960437" cy="1209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7" name="Picture 5" descr="C:\tempie\Temporary Internet Files\Content.IE5\SU595YOG\MC90041190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70350" y="5599113"/>
            <a:ext cx="1389063" cy="1258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278558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9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19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3" grpId="0"/>
      <p:bldP spid="14" grpId="0"/>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z="6000" b="1">
                <a:latin typeface="Mufferaw" charset="0"/>
                <a:ea typeface="ＭＳ Ｐゴシック" charset="0"/>
                <a:cs typeface="ＭＳ Ｐゴシック" charset="0"/>
              </a:rPr>
              <a:t>Relationship Practice</a:t>
            </a:r>
          </a:p>
        </p:txBody>
      </p:sp>
      <p:sp>
        <p:nvSpPr>
          <p:cNvPr id="45059" name="Content Placeholder 2"/>
          <p:cNvSpPr>
            <a:spLocks noGrp="1"/>
          </p:cNvSpPr>
          <p:nvPr>
            <p:ph idx="1"/>
          </p:nvPr>
        </p:nvSpPr>
        <p:spPr>
          <a:xfrm>
            <a:off x="0" y="1600200"/>
            <a:ext cx="9144000" cy="4525963"/>
          </a:xfrm>
        </p:spPr>
        <p:txBody>
          <a:bodyPr/>
          <a:lstStyle/>
          <a:p>
            <a:pPr marL="0" indent="0" algn="ctr" eaLnBrk="1" hangingPunct="1">
              <a:buFont typeface="Arial" charset="0"/>
              <a:buNone/>
            </a:pPr>
            <a:r>
              <a:rPr lang="en-US" b="1" dirty="0">
                <a:solidFill>
                  <a:srgbClr val="92D050"/>
                </a:solidFill>
                <a:latin typeface="Century Gothic" charset="0"/>
                <a:ea typeface="ＭＳ Ｐゴシック" charset="0"/>
                <a:cs typeface="ＭＳ Ｐゴシック" charset="0"/>
              </a:rPr>
              <a:t>Pg. </a:t>
            </a:r>
            <a:r>
              <a:rPr lang="en-US" b="1" dirty="0" smtClean="0">
                <a:solidFill>
                  <a:srgbClr val="92D050"/>
                </a:solidFill>
                <a:latin typeface="Century Gothic" charset="0"/>
                <a:ea typeface="ＭＳ Ｐゴシック" charset="0"/>
                <a:cs typeface="ＭＳ Ｐゴシック" charset="0"/>
              </a:rPr>
              <a:t>U7-2</a:t>
            </a:r>
            <a:endParaRPr lang="en-US" b="1" dirty="0">
              <a:solidFill>
                <a:srgbClr val="92D050"/>
              </a:solidFill>
              <a:latin typeface="Century Gothic" charset="0"/>
              <a:ea typeface="ＭＳ Ｐゴシック" charset="0"/>
              <a:cs typeface="ＭＳ Ｐゴシック" charset="0"/>
            </a:endParaRPr>
          </a:p>
          <a:p>
            <a:pPr marL="0" indent="0" algn="ctr" eaLnBrk="1" hangingPunct="1">
              <a:buFont typeface="Arial" charset="0"/>
              <a:buNone/>
            </a:pPr>
            <a:r>
              <a:rPr lang="en-US" b="1" dirty="0" smtClean="0">
                <a:solidFill>
                  <a:srgbClr val="92D050"/>
                </a:solidFill>
                <a:latin typeface="Century Gothic" charset="0"/>
                <a:ea typeface="ＭＳ Ｐゴシック" charset="0"/>
                <a:cs typeface="ＭＳ Ｐゴシック" charset="0"/>
              </a:rPr>
              <a:t>(10 min</a:t>
            </a:r>
            <a:r>
              <a:rPr lang="en-US" b="1" dirty="0">
                <a:solidFill>
                  <a:srgbClr val="92D050"/>
                </a:solidFill>
                <a:latin typeface="Century Gothic" charset="0"/>
                <a:ea typeface="ＭＳ Ｐゴシック" charset="0"/>
                <a:cs typeface="ＭＳ Ｐゴシック" charset="0"/>
              </a:rPr>
              <a:t>.)</a:t>
            </a:r>
          </a:p>
        </p:txBody>
      </p:sp>
    </p:spTree>
    <p:extLst>
      <p:ext uri="{BB962C8B-B14F-4D97-AF65-F5344CB8AC3E}">
        <p14:creationId xmlns:p14="http://schemas.microsoft.com/office/powerpoint/2010/main" val="25334058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a:bodyPr>
          <a:lstStyle/>
          <a:p>
            <a:r>
              <a:rPr lang="en-US" sz="5400" dirty="0" smtClean="0"/>
              <a:t>Unit 7 Group Project</a:t>
            </a:r>
            <a:endParaRPr lang="en-US" sz="5400" dirty="0"/>
          </a:p>
        </p:txBody>
      </p:sp>
      <p:sp>
        <p:nvSpPr>
          <p:cNvPr id="3" name="Content Placeholder 2"/>
          <p:cNvSpPr>
            <a:spLocks noGrp="1"/>
          </p:cNvSpPr>
          <p:nvPr>
            <p:ph idx="1"/>
          </p:nvPr>
        </p:nvSpPr>
        <p:spPr>
          <a:xfrm>
            <a:off x="0" y="914400"/>
            <a:ext cx="9144000" cy="5943600"/>
          </a:xfrm>
        </p:spPr>
        <p:txBody>
          <a:bodyPr>
            <a:normAutofit/>
          </a:bodyPr>
          <a:lstStyle/>
          <a:p>
            <a:pPr marL="0" indent="0">
              <a:buNone/>
            </a:pPr>
            <a:r>
              <a:rPr lang="en-US" sz="4000" b="1" dirty="0" smtClean="0">
                <a:solidFill>
                  <a:srgbClr val="FFC000"/>
                </a:solidFill>
              </a:rPr>
              <a:t>Day 2: Add relationships!</a:t>
            </a:r>
          </a:p>
          <a:p>
            <a:pPr marL="808038" lvl="0">
              <a:buFont typeface="Wingdings" pitchFamily="2" charset="2"/>
              <a:buChar char="q"/>
            </a:pPr>
            <a:r>
              <a:rPr lang="en-US" sz="4000" dirty="0"/>
              <a:t>Add 1 symbiotic relationship (</a:t>
            </a:r>
            <a:r>
              <a:rPr lang="en-US" sz="4000" dirty="0" smtClean="0"/>
              <a:t>mutualism or </a:t>
            </a:r>
            <a:r>
              <a:rPr lang="en-US" sz="4000" dirty="0"/>
              <a:t>parasitism)</a:t>
            </a:r>
          </a:p>
          <a:p>
            <a:pPr marL="808038" lvl="0">
              <a:buFont typeface="Wingdings" pitchFamily="2" charset="2"/>
              <a:buChar char="q"/>
            </a:pPr>
            <a:r>
              <a:rPr lang="en-US" sz="4000" dirty="0"/>
              <a:t>Add 1 feeding relationship</a:t>
            </a:r>
          </a:p>
          <a:p>
            <a:pPr marL="0" indent="0">
              <a:buNone/>
            </a:pPr>
            <a:endParaRPr lang="en-US" sz="4000" b="1" dirty="0"/>
          </a:p>
        </p:txBody>
      </p:sp>
      <p:pic>
        <p:nvPicPr>
          <p:cNvPr id="11266" name="Picture 2" descr="C:\tempie\Temporary Internet Files\Content.IE5\RI348Q9Z\MC90043819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4356100"/>
            <a:ext cx="1889125" cy="1854200"/>
          </a:xfrm>
          <a:prstGeom prst="rect">
            <a:avLst/>
          </a:prstGeom>
          <a:noFill/>
          <a:extLst>
            <a:ext uri="{909E8E84-426E-40dd-AFC4-6F175D3DCCD1}">
              <a14:hiddenFill xmlns="" xmlns:a14="http://schemas.microsoft.com/office/drawing/2010/main">
                <a:solidFill>
                  <a:srgbClr val="FFFFFF"/>
                </a:solidFill>
              </a14:hiddenFill>
            </a:ext>
          </a:extLst>
        </p:spPr>
      </p:pic>
      <p:pic>
        <p:nvPicPr>
          <p:cNvPr id="11267" name="Picture 3" descr="C:\tempie\Temporary Internet Files\Content.IE5\1OQQNLIF\MC90011194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3178" y="5061225"/>
            <a:ext cx="2019453" cy="1576883"/>
          </a:xfrm>
          <a:prstGeom prst="rect">
            <a:avLst/>
          </a:prstGeom>
          <a:noFill/>
          <a:extLst>
            <a:ext uri="{909E8E84-426E-40dd-AFC4-6F175D3DCCD1}">
              <a14:hiddenFill xmlns="" xmlns:a14="http://schemas.microsoft.com/office/drawing/2010/main">
                <a:solidFill>
                  <a:srgbClr val="FFFFFF"/>
                </a:solidFill>
              </a14:hiddenFill>
            </a:ext>
          </a:extLst>
        </p:spPr>
      </p:pic>
      <p:pic>
        <p:nvPicPr>
          <p:cNvPr id="11268" name="Picture 4" descr="C:\tempie\Temporary Internet Files\Content.IE5\SU595YOG\MC90044141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0408" y="4998275"/>
            <a:ext cx="1816100" cy="1631950"/>
          </a:xfrm>
          <a:prstGeom prst="rect">
            <a:avLst/>
          </a:prstGeom>
          <a:noFill/>
          <a:extLst>
            <a:ext uri="{909E8E84-426E-40dd-AFC4-6F175D3DCCD1}">
              <a14:hiddenFill xmlns="" xmlns:a14="http://schemas.microsoft.com/office/drawing/2010/main">
                <a:solidFill>
                  <a:srgbClr val="FFFFFF"/>
                </a:solidFill>
              </a14:hiddenFill>
            </a:ext>
          </a:extLst>
        </p:spPr>
      </p:pic>
      <p:pic>
        <p:nvPicPr>
          <p:cNvPr id="11269" name="Picture 5" descr="C:\tempie\Temporary Internet Files\Content.IE5\VEDFXX39\MC90035616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0" y="4400171"/>
            <a:ext cx="3024370" cy="173277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515781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Mastery Quiz #8</a:t>
            </a:r>
            <a:endParaRPr lang="en-US" dirty="0"/>
          </a:p>
        </p:txBody>
      </p:sp>
      <p:sp>
        <p:nvSpPr>
          <p:cNvPr id="3" name="Content Placeholder 2"/>
          <p:cNvSpPr>
            <a:spLocks noGrp="1"/>
          </p:cNvSpPr>
          <p:nvPr>
            <p:ph idx="1"/>
          </p:nvPr>
        </p:nvSpPr>
        <p:spPr/>
        <p:txBody>
          <a:bodyPr>
            <a:normAutofit/>
          </a:bodyPr>
          <a:lstStyle/>
          <a:p>
            <a:pPr marL="0" indent="0" algn="ctr">
              <a:buNone/>
            </a:pPr>
            <a:r>
              <a:rPr lang="en-US" sz="4400" dirty="0" smtClean="0"/>
              <a:t>DNA/Protein Synthesis</a:t>
            </a:r>
            <a:endParaRPr lang="en-US" sz="4400" dirty="0"/>
          </a:p>
        </p:txBody>
      </p:sp>
    </p:spTree>
    <p:extLst>
      <p:ext uri="{BB962C8B-B14F-4D97-AF65-F5344CB8AC3E}">
        <p14:creationId xmlns:p14="http://schemas.microsoft.com/office/powerpoint/2010/main" val="10133998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143000"/>
          </a:xfrm>
        </p:spPr>
        <p:txBody>
          <a:bodyPr>
            <a:normAutofit fontScale="90000"/>
          </a:bodyPr>
          <a:lstStyle/>
          <a:p>
            <a:r>
              <a:rPr lang="en-US" sz="7200" b="1" dirty="0" smtClean="0"/>
              <a:t>Do Now</a:t>
            </a:r>
            <a:endParaRPr lang="en-US" b="1" dirty="0"/>
          </a:p>
        </p:txBody>
      </p:sp>
      <p:sp>
        <p:nvSpPr>
          <p:cNvPr id="5" name="Content Placeholder 4"/>
          <p:cNvSpPr>
            <a:spLocks noGrp="1"/>
          </p:cNvSpPr>
          <p:nvPr>
            <p:ph idx="1"/>
          </p:nvPr>
        </p:nvSpPr>
        <p:spPr>
          <a:xfrm>
            <a:off x="342900" y="768220"/>
            <a:ext cx="8458200" cy="6096000"/>
          </a:xfrm>
        </p:spPr>
        <p:txBody>
          <a:bodyPr>
            <a:normAutofit fontScale="62500" lnSpcReduction="20000"/>
          </a:bodyPr>
          <a:lstStyle/>
          <a:p>
            <a:pPr marL="0" indent="0">
              <a:buNone/>
            </a:pPr>
            <a:r>
              <a:rPr lang="en-US" sz="4000" dirty="0" smtClean="0"/>
              <a:t>1. Which </a:t>
            </a:r>
            <a:r>
              <a:rPr lang="en-US" sz="4000" dirty="0"/>
              <a:t>event below illustrates the interaction of an </a:t>
            </a:r>
            <a:r>
              <a:rPr lang="en-US" sz="4000" b="1" dirty="0">
                <a:solidFill>
                  <a:srgbClr val="92D050"/>
                </a:solidFill>
              </a:rPr>
              <a:t>abiotic</a:t>
            </a:r>
            <a:r>
              <a:rPr lang="en-US" sz="4000" dirty="0">
                <a:solidFill>
                  <a:srgbClr val="92D050"/>
                </a:solidFill>
              </a:rPr>
              <a:t> </a:t>
            </a:r>
            <a:r>
              <a:rPr lang="en-US" sz="4000" dirty="0"/>
              <a:t>factor with a </a:t>
            </a:r>
            <a:r>
              <a:rPr lang="en-US" sz="4000" b="1" dirty="0">
                <a:solidFill>
                  <a:srgbClr val="FFC000"/>
                </a:solidFill>
              </a:rPr>
              <a:t>biotic</a:t>
            </a:r>
            <a:r>
              <a:rPr lang="en-US" sz="4000" dirty="0">
                <a:solidFill>
                  <a:srgbClr val="FFC000"/>
                </a:solidFill>
              </a:rPr>
              <a:t> </a:t>
            </a:r>
            <a:r>
              <a:rPr lang="en-US" sz="4000" dirty="0"/>
              <a:t>factor in the environment?</a:t>
            </a:r>
          </a:p>
          <a:p>
            <a:pPr marL="908050" indent="-514350">
              <a:buFont typeface="+mj-lt"/>
              <a:buAutoNum type="alphaLcParenR"/>
            </a:pPr>
            <a:r>
              <a:rPr lang="en-US" sz="4000" dirty="0"/>
              <a:t>The eel survives by paralyzing trout</a:t>
            </a:r>
          </a:p>
          <a:p>
            <a:pPr marL="908050" indent="-514350">
              <a:buFont typeface="+mj-lt"/>
              <a:buAutoNum type="alphaLcParenR"/>
            </a:pPr>
            <a:r>
              <a:rPr lang="en-US" sz="4000" dirty="0"/>
              <a:t>The temperature of  water affects its oxygen level</a:t>
            </a:r>
          </a:p>
          <a:p>
            <a:pPr marL="908050" indent="-514350">
              <a:buFont typeface="+mj-lt"/>
              <a:buAutoNum type="alphaLcParenR"/>
            </a:pPr>
            <a:r>
              <a:rPr lang="en-US" sz="4000" dirty="0"/>
              <a:t>The low light intensity of the forest affects the growth of pine trees</a:t>
            </a:r>
          </a:p>
          <a:p>
            <a:pPr marL="908050" indent="-514350">
              <a:buFont typeface="+mj-lt"/>
              <a:buAutoNum type="alphaLcParenR"/>
            </a:pPr>
            <a:r>
              <a:rPr lang="en-US" sz="4000" dirty="0"/>
              <a:t>A gypsy moth caterpillar eats the leaves of an apple </a:t>
            </a:r>
            <a:r>
              <a:rPr lang="en-US" sz="4000" dirty="0" smtClean="0"/>
              <a:t>tree</a:t>
            </a:r>
            <a:endParaRPr lang="en-US" sz="4000" b="1" dirty="0" smtClean="0">
              <a:solidFill>
                <a:srgbClr val="FFC000"/>
              </a:solidFill>
            </a:endParaRPr>
          </a:p>
          <a:p>
            <a:pPr marL="0" indent="0">
              <a:buNone/>
            </a:pPr>
            <a:r>
              <a:rPr lang="en-US" sz="4000" b="1" dirty="0" smtClean="0">
                <a:solidFill>
                  <a:srgbClr val="FFC000"/>
                </a:solidFill>
              </a:rPr>
              <a:t>Classify the following relationships: </a:t>
            </a:r>
          </a:p>
          <a:p>
            <a:pPr marL="0" indent="0">
              <a:buNone/>
            </a:pPr>
            <a:r>
              <a:rPr lang="en-US" sz="4000" dirty="0" smtClean="0"/>
              <a:t>2. Two positive benefits (</a:t>
            </a:r>
            <a:r>
              <a:rPr lang="en-US" sz="4000" dirty="0" smtClean="0">
                <a:sym typeface="Wingdings" pitchFamily="2" charset="2"/>
              </a:rPr>
              <a:t> ) </a:t>
            </a:r>
            <a:endParaRPr lang="en-US" sz="4000" dirty="0">
              <a:sym typeface="Wingdings" pitchFamily="2" charset="2"/>
            </a:endParaRPr>
          </a:p>
          <a:p>
            <a:pPr marL="0" indent="0">
              <a:buNone/>
            </a:pPr>
            <a:r>
              <a:rPr lang="en-US" sz="4000" dirty="0" smtClean="0">
                <a:sym typeface="Wingdings" pitchFamily="2" charset="2"/>
              </a:rPr>
              <a:t>3. </a:t>
            </a:r>
            <a:r>
              <a:rPr lang="en-US" sz="4000" dirty="0" smtClean="0"/>
              <a:t>Eats only plants</a:t>
            </a:r>
          </a:p>
          <a:p>
            <a:pPr marL="0" indent="0">
              <a:buNone/>
            </a:pPr>
            <a:r>
              <a:rPr lang="en-US" sz="4000" dirty="0" smtClean="0"/>
              <a:t>4. Eats dead and decaying matter</a:t>
            </a:r>
          </a:p>
          <a:p>
            <a:pPr marL="0" indent="0">
              <a:buNone/>
            </a:pPr>
            <a:r>
              <a:rPr lang="en-US" sz="4000" dirty="0" smtClean="0"/>
              <a:t>5. Hunts rabbits and kills them for food</a:t>
            </a:r>
          </a:p>
          <a:p>
            <a:pPr marL="0" indent="0">
              <a:buNone/>
            </a:pPr>
            <a:r>
              <a:rPr lang="en-US" sz="4000" dirty="0" smtClean="0"/>
              <a:t>6. One positive benefit, one negative</a:t>
            </a:r>
          </a:p>
          <a:p>
            <a:pPr marL="514350" indent="-514350">
              <a:buFont typeface="+mj-lt"/>
              <a:buAutoNum type="arabicPeriod"/>
            </a:pPr>
            <a:endParaRPr lang="en-US" sz="4000" dirty="0" smtClean="0"/>
          </a:p>
          <a:p>
            <a:pPr marL="0" indent="0">
              <a:buNone/>
            </a:pPr>
            <a:endParaRPr lang="en-US" dirty="0"/>
          </a:p>
        </p:txBody>
      </p:sp>
    </p:spTree>
    <p:extLst>
      <p:ext uri="{BB962C8B-B14F-4D97-AF65-F5344CB8AC3E}">
        <p14:creationId xmlns:p14="http://schemas.microsoft.com/office/powerpoint/2010/main" val="20684836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91600" cy="1143000"/>
          </a:xfrm>
        </p:spPr>
        <p:txBody>
          <a:bodyPr>
            <a:noAutofit/>
          </a:bodyPr>
          <a:lstStyle/>
          <a:p>
            <a:r>
              <a:rPr lang="en-US" sz="4800" dirty="0" smtClean="0"/>
              <a:t>Notes 3: Adaptations &amp; Animal behavior</a:t>
            </a:r>
            <a:endParaRPr lang="en-US" sz="4800" dirty="0"/>
          </a:p>
        </p:txBody>
      </p:sp>
      <p:sp>
        <p:nvSpPr>
          <p:cNvPr id="3" name="Content Placeholder 2"/>
          <p:cNvSpPr>
            <a:spLocks noGrp="1"/>
          </p:cNvSpPr>
          <p:nvPr>
            <p:ph idx="1"/>
          </p:nvPr>
        </p:nvSpPr>
        <p:spPr/>
        <p:txBody>
          <a:bodyPr/>
          <a:lstStyle/>
          <a:p>
            <a:pPr>
              <a:buNone/>
            </a:pPr>
            <a:r>
              <a:rPr lang="en-US" dirty="0" smtClean="0"/>
              <a:t>Adaptations help organisms </a:t>
            </a:r>
            <a:r>
              <a:rPr lang="en-US" b="1" dirty="0" smtClean="0">
                <a:solidFill>
                  <a:srgbClr val="FFC000"/>
                </a:solidFill>
              </a:rPr>
              <a:t>SURVIVE</a:t>
            </a:r>
            <a:r>
              <a:rPr lang="en-US" dirty="0" smtClean="0"/>
              <a:t> in their ecological niche or </a:t>
            </a:r>
            <a:r>
              <a:rPr lang="en-US" b="1" dirty="0" smtClean="0">
                <a:solidFill>
                  <a:srgbClr val="FFC000"/>
                </a:solidFill>
              </a:rPr>
              <a:t>ENVIRONMENT</a:t>
            </a:r>
            <a:endParaRPr lang="en-US" b="1" dirty="0">
              <a:solidFill>
                <a:srgbClr val="FFC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6000" dirty="0" smtClean="0"/>
              <a:t>Adaptations</a:t>
            </a:r>
            <a:endParaRPr lang="en-US" sz="6000" dirty="0"/>
          </a:p>
        </p:txBody>
      </p:sp>
      <p:sp>
        <p:nvSpPr>
          <p:cNvPr id="3" name="Content Placeholder 2"/>
          <p:cNvSpPr>
            <a:spLocks noGrp="1"/>
          </p:cNvSpPr>
          <p:nvPr>
            <p:ph idx="1"/>
          </p:nvPr>
        </p:nvSpPr>
        <p:spPr>
          <a:xfrm>
            <a:off x="0" y="914400"/>
            <a:ext cx="9144000" cy="5943600"/>
          </a:xfrm>
        </p:spPr>
        <p:txBody>
          <a:bodyPr>
            <a:normAutofit fontScale="85000" lnSpcReduction="20000"/>
          </a:bodyPr>
          <a:lstStyle/>
          <a:p>
            <a:pPr marL="0" indent="0" algn="ctr">
              <a:buNone/>
            </a:pPr>
            <a:r>
              <a:rPr lang="en-US" sz="5400" dirty="0" smtClean="0">
                <a:solidFill>
                  <a:srgbClr val="FFC000"/>
                </a:solidFill>
                <a:latin typeface="Arial" pitchFamily="34" charset="0"/>
                <a:cs typeface="Arial" pitchFamily="34" charset="0"/>
              </a:rPr>
              <a:t>3 types</a:t>
            </a:r>
            <a:endParaRPr lang="en-US" dirty="0">
              <a:latin typeface="Arial" pitchFamily="34" charset="0"/>
              <a:cs typeface="Arial" pitchFamily="34" charset="0"/>
            </a:endParaRPr>
          </a:p>
          <a:p>
            <a:pPr marL="514350" indent="-514350">
              <a:buFont typeface="+mj-lt"/>
              <a:buAutoNum type="arabicPeriod"/>
            </a:pPr>
            <a:endParaRPr lang="en-US" sz="4800" b="1" dirty="0" smtClean="0">
              <a:solidFill>
                <a:srgbClr val="92D050"/>
              </a:solidFill>
            </a:endParaRPr>
          </a:p>
          <a:p>
            <a:pPr marL="514350" indent="-514350">
              <a:buFont typeface="+mj-lt"/>
              <a:buAutoNum type="arabicPeriod"/>
            </a:pPr>
            <a:r>
              <a:rPr lang="en-US" sz="4800" b="1" dirty="0" smtClean="0">
                <a:solidFill>
                  <a:srgbClr val="92D050"/>
                </a:solidFill>
              </a:rPr>
              <a:t>Behavioral</a:t>
            </a:r>
            <a:r>
              <a:rPr lang="en-US" sz="4800" dirty="0" smtClean="0">
                <a:solidFill>
                  <a:srgbClr val="92D050"/>
                </a:solidFill>
              </a:rPr>
              <a:t> </a:t>
            </a:r>
            <a:r>
              <a:rPr lang="en-US" sz="4800" dirty="0" smtClean="0"/>
              <a:t>– actions that organisms carry out to increase survival rate</a:t>
            </a:r>
          </a:p>
          <a:p>
            <a:pPr marL="514350" indent="-514350">
              <a:buFont typeface="+mj-lt"/>
              <a:buAutoNum type="arabicPeriod"/>
            </a:pPr>
            <a:r>
              <a:rPr lang="en-US" sz="4800" b="1" dirty="0" smtClean="0">
                <a:solidFill>
                  <a:srgbClr val="92D050"/>
                </a:solidFill>
              </a:rPr>
              <a:t>Structural</a:t>
            </a:r>
            <a:r>
              <a:rPr lang="en-US" sz="4800" dirty="0" smtClean="0">
                <a:solidFill>
                  <a:srgbClr val="92D050"/>
                </a:solidFill>
              </a:rPr>
              <a:t> </a:t>
            </a:r>
            <a:r>
              <a:rPr lang="en-US" sz="4800" dirty="0" smtClean="0"/>
              <a:t>– physical traits that increase survival rate</a:t>
            </a:r>
          </a:p>
          <a:p>
            <a:pPr marL="514350" indent="-514350">
              <a:buFont typeface="+mj-lt"/>
              <a:buAutoNum type="arabicPeriod"/>
            </a:pPr>
            <a:r>
              <a:rPr lang="en-US" sz="4800" b="1" dirty="0" smtClean="0">
                <a:solidFill>
                  <a:srgbClr val="92D050"/>
                </a:solidFill>
              </a:rPr>
              <a:t>Reproductive</a:t>
            </a:r>
            <a:r>
              <a:rPr lang="en-US" sz="4800" dirty="0" smtClean="0">
                <a:solidFill>
                  <a:srgbClr val="92D050"/>
                </a:solidFill>
              </a:rPr>
              <a:t> </a:t>
            </a:r>
            <a:r>
              <a:rPr lang="en-US" sz="4800" dirty="0" smtClean="0"/>
              <a:t>– strategies used by organisms to increase likelihood of reproduction</a:t>
            </a:r>
          </a:p>
          <a:p>
            <a:pPr marL="514350" indent="-514350">
              <a:buFont typeface="+mj-lt"/>
              <a:buAutoNum type="arabicPeriod"/>
            </a:pPr>
            <a:endParaRPr lang="en-US" sz="4800" dirty="0"/>
          </a:p>
        </p:txBody>
      </p:sp>
    </p:spTree>
    <p:extLst>
      <p:ext uri="{BB962C8B-B14F-4D97-AF65-F5344CB8AC3E}">
        <p14:creationId xmlns:p14="http://schemas.microsoft.com/office/powerpoint/2010/main" val="124253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8594" t="19791" r="54688" b="12501"/>
          <a:stretch/>
        </p:blipFill>
        <p:spPr>
          <a:xfrm>
            <a:off x="2514600" y="381000"/>
            <a:ext cx="4419600" cy="6112214"/>
          </a:xfrm>
          <a:prstGeom prst="rect">
            <a:avLst/>
          </a:prstGeom>
        </p:spPr>
      </p:pic>
    </p:spTree>
    <p:extLst>
      <p:ext uri="{BB962C8B-B14F-4D97-AF65-F5344CB8AC3E}">
        <p14:creationId xmlns:p14="http://schemas.microsoft.com/office/powerpoint/2010/main" val="11872870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52400"/>
            <a:ext cx="8991600" cy="5973763"/>
          </a:xfrm>
        </p:spPr>
        <p:txBody>
          <a:bodyPr>
            <a:normAutofit/>
          </a:bodyPr>
          <a:lstStyle/>
          <a:p>
            <a:pPr marL="0" indent="0">
              <a:buNone/>
            </a:pPr>
            <a:r>
              <a:rPr lang="en-US" sz="6600" dirty="0">
                <a:solidFill>
                  <a:srgbClr val="92D050"/>
                </a:solidFill>
                <a:latin typeface="Arial" pitchFamily="34" charset="0"/>
                <a:cs typeface="Arial" pitchFamily="34" charset="0"/>
              </a:rPr>
              <a:t>L</a:t>
            </a:r>
            <a:r>
              <a:rPr lang="en-US" sz="6600" dirty="0" smtClean="0">
                <a:solidFill>
                  <a:srgbClr val="92D050"/>
                </a:solidFill>
                <a:latin typeface="Arial" pitchFamily="34" charset="0"/>
                <a:cs typeface="Arial" pitchFamily="34" charset="0"/>
              </a:rPr>
              <a:t>et’s take a closer look at BEHAVIORAL adaptations!</a:t>
            </a:r>
            <a:endParaRPr lang="en-US" sz="6600" dirty="0">
              <a:solidFill>
                <a:srgbClr val="92D050"/>
              </a:solidFill>
              <a:latin typeface="Arial" pitchFamily="34" charset="0"/>
              <a:cs typeface="Arial" pitchFamily="34" charset="0"/>
            </a:endParaRPr>
          </a:p>
        </p:txBody>
      </p:sp>
      <p:pic>
        <p:nvPicPr>
          <p:cNvPr id="1026" name="Picture 2" descr="C:\tempie\Temporary Internet Files\Content.IE5\ERSYNC20\MC900431629[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2647950"/>
            <a:ext cx="4210050" cy="42100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013168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Animal Behavior</a:t>
            </a:r>
            <a:endParaRPr lang="en-US" dirty="0"/>
          </a:p>
        </p:txBody>
      </p:sp>
      <p:sp>
        <p:nvSpPr>
          <p:cNvPr id="3" name="Content Placeholder 2"/>
          <p:cNvSpPr>
            <a:spLocks noGrp="1"/>
          </p:cNvSpPr>
          <p:nvPr>
            <p:ph idx="1"/>
          </p:nvPr>
        </p:nvSpPr>
        <p:spPr/>
        <p:txBody>
          <a:bodyPr/>
          <a:lstStyle/>
          <a:p>
            <a:pPr>
              <a:buNone/>
            </a:pPr>
            <a:r>
              <a:rPr lang="en-US" dirty="0" smtClean="0"/>
              <a:t>There are 3 main categories of animal behavior: innate, learned, and social </a:t>
            </a:r>
          </a:p>
          <a:p>
            <a:pPr>
              <a:buNone/>
            </a:pPr>
            <a:r>
              <a:rPr lang="en-US" dirty="0" smtClean="0"/>
              <a:t>1. </a:t>
            </a:r>
            <a:r>
              <a:rPr lang="en-US" u="sng" dirty="0" smtClean="0"/>
              <a:t>Innate</a:t>
            </a:r>
            <a:r>
              <a:rPr lang="en-US" dirty="0" smtClean="0"/>
              <a:t> behaviors are those you are born with. It is done correctly the first time an animal does it. </a:t>
            </a:r>
          </a:p>
          <a:p>
            <a:pPr>
              <a:buNone/>
            </a:pPr>
            <a:r>
              <a:rPr lang="en-US" dirty="0" smtClean="0"/>
              <a:t>a. There are many examples!</a:t>
            </a:r>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867400"/>
          </a:xfrm>
        </p:spPr>
        <p:txBody>
          <a:bodyPr>
            <a:normAutofit fontScale="85000" lnSpcReduction="10000"/>
          </a:bodyPr>
          <a:lstStyle/>
          <a:p>
            <a:pPr marL="571500" indent="-571500">
              <a:buAutoNum type="romanLcPeriod"/>
            </a:pPr>
            <a:r>
              <a:rPr lang="en-US" u="sng" dirty="0" smtClean="0"/>
              <a:t>Suckling</a:t>
            </a:r>
            <a:r>
              <a:rPr lang="en-US" dirty="0" smtClean="0"/>
              <a:t> (instinct): Newborn mammals begin suckling for food shortly after they are born</a:t>
            </a:r>
          </a:p>
          <a:p>
            <a:pPr marL="571500" indent="-571500">
              <a:buAutoNum type="romanLcPeriod"/>
            </a:pPr>
            <a:endParaRPr lang="en-US" dirty="0"/>
          </a:p>
          <a:p>
            <a:pPr marL="0" indent="0">
              <a:buNone/>
            </a:pPr>
            <a:endParaRPr lang="en-US" dirty="0" smtClean="0"/>
          </a:p>
          <a:p>
            <a:pPr marL="0" indent="0">
              <a:buNone/>
            </a:pPr>
            <a:endParaRPr lang="en-US" dirty="0"/>
          </a:p>
          <a:p>
            <a:pPr marL="0" indent="0">
              <a:buNone/>
            </a:pPr>
            <a:endParaRPr lang="en-US" dirty="0" smtClean="0"/>
          </a:p>
          <a:p>
            <a:pPr>
              <a:buNone/>
            </a:pPr>
            <a:r>
              <a:rPr lang="en-US" dirty="0" smtClean="0"/>
              <a:t>ii. </a:t>
            </a:r>
            <a:r>
              <a:rPr lang="en-US" u="sng" dirty="0" smtClean="0"/>
              <a:t>Taxis</a:t>
            </a:r>
            <a:r>
              <a:rPr lang="en-US" dirty="0" smtClean="0"/>
              <a:t>: An innate response to an external stimulus. Moving </a:t>
            </a:r>
            <a:r>
              <a:rPr lang="en-US" i="1" dirty="0" smtClean="0"/>
              <a:t>toward</a:t>
            </a:r>
            <a:r>
              <a:rPr lang="en-US" dirty="0" smtClean="0"/>
              <a:t> the stimulus is a </a:t>
            </a:r>
            <a:r>
              <a:rPr lang="en-US" u="sng" dirty="0" smtClean="0"/>
              <a:t>positive</a:t>
            </a:r>
            <a:r>
              <a:rPr lang="en-US" dirty="0" smtClean="0"/>
              <a:t> response, moving </a:t>
            </a:r>
            <a:r>
              <a:rPr lang="en-US" i="1" dirty="0" smtClean="0"/>
              <a:t>away</a:t>
            </a:r>
            <a:r>
              <a:rPr lang="en-US" dirty="0" smtClean="0"/>
              <a:t> from the stimulus is a </a:t>
            </a:r>
            <a:r>
              <a:rPr lang="en-US" u="sng" dirty="0" smtClean="0"/>
              <a:t>negative</a:t>
            </a:r>
            <a:r>
              <a:rPr lang="en-US" dirty="0" smtClean="0"/>
              <a:t> response. </a:t>
            </a:r>
          </a:p>
          <a:p>
            <a:pPr>
              <a:buNone/>
            </a:pPr>
            <a:r>
              <a:rPr lang="en-US" dirty="0" smtClean="0"/>
              <a:t>1. </a:t>
            </a:r>
            <a:r>
              <a:rPr lang="en-US" dirty="0" err="1" smtClean="0"/>
              <a:t>Phototaxis</a:t>
            </a:r>
            <a:r>
              <a:rPr lang="en-US" dirty="0" smtClean="0"/>
              <a:t> (</a:t>
            </a:r>
            <a:r>
              <a:rPr lang="en-US" u="sng" dirty="0" smtClean="0"/>
              <a:t>light</a:t>
            </a:r>
            <a:r>
              <a:rPr lang="en-US" dirty="0" smtClean="0"/>
              <a:t>): Euglena (</a:t>
            </a:r>
            <a:r>
              <a:rPr lang="en-US" dirty="0" err="1" smtClean="0"/>
              <a:t>protists</a:t>
            </a:r>
            <a:r>
              <a:rPr lang="en-US" dirty="0" smtClean="0"/>
              <a:t>) have </a:t>
            </a:r>
          </a:p>
          <a:p>
            <a:pPr>
              <a:buNone/>
            </a:pPr>
            <a:r>
              <a:rPr lang="en-US" dirty="0" smtClean="0"/>
              <a:t>a positive </a:t>
            </a:r>
            <a:r>
              <a:rPr lang="en-US" dirty="0" err="1" smtClean="0"/>
              <a:t>phototaxis</a:t>
            </a:r>
            <a:r>
              <a:rPr lang="en-US" dirty="0" smtClean="0"/>
              <a:t> response</a:t>
            </a:r>
          </a:p>
          <a:p>
            <a:pPr>
              <a:buNone/>
            </a:pPr>
            <a:r>
              <a:rPr lang="en-US" dirty="0" smtClean="0"/>
              <a:t>2. </a:t>
            </a:r>
            <a:r>
              <a:rPr lang="en-US" dirty="0" err="1" smtClean="0"/>
              <a:t>Chemotaxis</a:t>
            </a:r>
            <a:r>
              <a:rPr lang="en-US" dirty="0" smtClean="0"/>
              <a:t> (</a:t>
            </a:r>
            <a:r>
              <a:rPr lang="en-US" u="sng" dirty="0" smtClean="0"/>
              <a:t>chemicals</a:t>
            </a:r>
            <a:r>
              <a:rPr lang="en-US" dirty="0" smtClean="0"/>
              <a:t>)</a:t>
            </a:r>
          </a:p>
          <a:p>
            <a:endParaRPr lang="en-US" dirty="0"/>
          </a:p>
        </p:txBody>
      </p:sp>
      <p:pic>
        <p:nvPicPr>
          <p:cNvPr id="4" name="Picture 2" descr="http://pix.alaporte.net/pub/d/14511-1/Baby+Pigs+Suckling+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835" t="16837" r="26553" b="4363"/>
          <a:stretch/>
        </p:blipFill>
        <p:spPr bwMode="auto">
          <a:xfrm>
            <a:off x="4543985" y="472281"/>
            <a:ext cx="3225052" cy="24995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 name="Picture 4" descr="http://wwwdelivery.superstock.com/WI/223/4141/PreviewComp/SuperStock_4141-1174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762000"/>
            <a:ext cx="3333750" cy="22098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lstStyle/>
          <a:p>
            <a:pPr>
              <a:buNone/>
            </a:pPr>
            <a:r>
              <a:rPr lang="en-US" dirty="0" smtClean="0"/>
              <a:t>iii. </a:t>
            </a:r>
            <a:r>
              <a:rPr lang="en-US" u="sng" dirty="0" smtClean="0"/>
              <a:t>Migration</a:t>
            </a:r>
            <a:r>
              <a:rPr lang="en-US" dirty="0" smtClean="0"/>
              <a:t>: seasonal movement for breeding or eating</a:t>
            </a:r>
          </a:p>
          <a:p>
            <a:pPr>
              <a:buNone/>
            </a:pPr>
            <a:r>
              <a:rPr lang="en-US" dirty="0" smtClean="0"/>
              <a:t>1. Birds migrate to warmer climates; fish </a:t>
            </a:r>
          </a:p>
          <a:p>
            <a:pPr>
              <a:buNone/>
            </a:pPr>
            <a:r>
              <a:rPr lang="en-US" dirty="0" smtClean="0"/>
              <a:t>migrate for mating </a:t>
            </a:r>
          </a:p>
          <a:p>
            <a:endParaRPr lang="en-US" dirty="0"/>
          </a:p>
        </p:txBody>
      </p:sp>
      <p:pic>
        <p:nvPicPr>
          <p:cNvPr id="1028" name="Picture 4"/>
          <p:cNvPicPr>
            <a:picLocks noChangeAspect="1" noChangeArrowheads="1"/>
          </p:cNvPicPr>
          <p:nvPr/>
        </p:nvPicPr>
        <p:blipFill>
          <a:blip r:embed="rId2" cstate="print"/>
          <a:srcRect/>
          <a:stretch>
            <a:fillRect/>
          </a:stretch>
        </p:blipFill>
        <p:spPr bwMode="auto">
          <a:xfrm>
            <a:off x="2286000" y="3928948"/>
            <a:ext cx="3733800" cy="27032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9406" y="152400"/>
            <a:ext cx="7315200" cy="3539430"/>
          </a:xfrm>
          <a:prstGeom prst="rect">
            <a:avLst/>
          </a:prstGeom>
        </p:spPr>
        <p:txBody>
          <a:bodyPr wrap="square">
            <a:spAutoFit/>
          </a:bodyPr>
          <a:lstStyle/>
          <a:p>
            <a:r>
              <a:rPr lang="en-US" sz="3200" dirty="0">
                <a:latin typeface="MAIANDRA GD" panose="020E0502030308020204" pitchFamily="34" charset="0"/>
              </a:rPr>
              <a:t>iv. </a:t>
            </a:r>
            <a:r>
              <a:rPr lang="en-US" sz="3200" u="sng" dirty="0">
                <a:latin typeface="MAIANDRA GD" panose="020E0502030308020204" pitchFamily="34" charset="0"/>
              </a:rPr>
              <a:t>Hibernation</a:t>
            </a:r>
            <a:r>
              <a:rPr lang="en-US" sz="3200" dirty="0">
                <a:latin typeface="MAIANDRA GD" panose="020E0502030308020204" pitchFamily="34" charset="0"/>
              </a:rPr>
              <a:t>: inactivity and decrease in metabolism to conserve energy when food is not available. Usually in winter. Animals that do this include some bats, squirrels, rodents, some other mammals, and rattle snakes. Bears actually don't hibernate. </a:t>
            </a:r>
            <a:endParaRPr lang="en-US" sz="3200" dirty="0"/>
          </a:p>
        </p:txBody>
      </p:sp>
      <p:sp>
        <p:nvSpPr>
          <p:cNvPr id="5" name="Rectangle 4"/>
          <p:cNvSpPr/>
          <p:nvPr/>
        </p:nvSpPr>
        <p:spPr>
          <a:xfrm>
            <a:off x="650543" y="3691830"/>
            <a:ext cx="7848600" cy="3046988"/>
          </a:xfrm>
          <a:prstGeom prst="rect">
            <a:avLst/>
          </a:prstGeom>
        </p:spPr>
        <p:txBody>
          <a:bodyPr wrap="square">
            <a:spAutoFit/>
          </a:bodyPr>
          <a:lstStyle/>
          <a:p>
            <a:r>
              <a:rPr lang="en-US" sz="3200" dirty="0">
                <a:latin typeface="MAIANDRA GD" panose="020E0502030308020204" pitchFamily="34" charset="0"/>
              </a:rPr>
              <a:t>v. </a:t>
            </a:r>
            <a:r>
              <a:rPr lang="en-US" sz="3200" u="sng" dirty="0">
                <a:latin typeface="MAIANDRA GD" panose="020E0502030308020204" pitchFamily="34" charset="0"/>
              </a:rPr>
              <a:t>Estivation</a:t>
            </a:r>
            <a:r>
              <a:rPr lang="en-US" sz="3200" dirty="0">
                <a:latin typeface="MAIANDRA GD" panose="020E0502030308020204" pitchFamily="34" charset="0"/>
              </a:rPr>
              <a:t>: "Summer sleep" that takes place during time of heat and dryness to avoid overheating and drying up. Animals that do this include some crabs, tortoises, salamanders, crocodiles, and snails. It is not seen in mammals.</a:t>
            </a:r>
            <a:endParaRPr lang="en-US" sz="3200" dirty="0"/>
          </a:p>
        </p:txBody>
      </p:sp>
    </p:spTree>
    <p:extLst>
      <p:ext uri="{BB962C8B-B14F-4D97-AF65-F5344CB8AC3E}">
        <p14:creationId xmlns:p14="http://schemas.microsoft.com/office/powerpoint/2010/main" val="57507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001000" cy="1569660"/>
          </a:xfrm>
          <a:prstGeom prst="rect">
            <a:avLst/>
          </a:prstGeom>
        </p:spPr>
        <p:txBody>
          <a:bodyPr wrap="square">
            <a:spAutoFit/>
          </a:bodyPr>
          <a:lstStyle/>
          <a:p>
            <a:r>
              <a:rPr lang="en-US" sz="3200" dirty="0">
                <a:latin typeface="MAIANDRA GD" panose="020E0502030308020204" pitchFamily="34" charset="0"/>
              </a:rPr>
              <a:t>2. </a:t>
            </a:r>
            <a:r>
              <a:rPr lang="en-US" sz="3200" u="sng" dirty="0">
                <a:latin typeface="MAIANDRA GD" panose="020E0502030308020204" pitchFamily="34" charset="0"/>
              </a:rPr>
              <a:t>Learned</a:t>
            </a:r>
            <a:r>
              <a:rPr lang="en-US" sz="3200" dirty="0">
                <a:latin typeface="MAIANDRA GD" panose="020E0502030308020204" pitchFamily="34" charset="0"/>
              </a:rPr>
              <a:t> behaviors are those that result from an </a:t>
            </a:r>
            <a:r>
              <a:rPr lang="en-US" sz="3200" dirty="0" smtClean="0">
                <a:latin typeface="MAIANDRA GD" panose="020E0502030308020204" pitchFamily="34" charset="0"/>
              </a:rPr>
              <a:t>experience</a:t>
            </a:r>
          </a:p>
          <a:p>
            <a:endParaRPr lang="en-US" sz="3200" dirty="0"/>
          </a:p>
        </p:txBody>
      </p:sp>
      <p:sp>
        <p:nvSpPr>
          <p:cNvPr id="3" name="TextBox 2"/>
          <p:cNvSpPr txBox="1"/>
          <p:nvPr/>
        </p:nvSpPr>
        <p:spPr>
          <a:xfrm>
            <a:off x="571500" y="1841242"/>
            <a:ext cx="7772400" cy="5016758"/>
          </a:xfrm>
          <a:prstGeom prst="rect">
            <a:avLst/>
          </a:prstGeom>
          <a:noFill/>
        </p:spPr>
        <p:txBody>
          <a:bodyPr wrap="square" rtlCol="0">
            <a:spAutoFit/>
          </a:bodyPr>
          <a:lstStyle/>
          <a:p>
            <a:r>
              <a:rPr lang="en-US" sz="3200" dirty="0">
                <a:latin typeface="MAIANDRA GD" panose="020E0502030308020204" pitchFamily="34" charset="0"/>
              </a:rPr>
              <a:t>a. </a:t>
            </a:r>
            <a:r>
              <a:rPr lang="en-US" sz="3200" u="sng" dirty="0">
                <a:latin typeface="MAIANDRA GD" panose="020E0502030308020204" pitchFamily="34" charset="0"/>
              </a:rPr>
              <a:t>Habituation</a:t>
            </a:r>
            <a:r>
              <a:rPr lang="en-US" sz="3200" dirty="0">
                <a:latin typeface="MAIANDRA GD" panose="020E0502030308020204" pitchFamily="34" charset="0"/>
              </a:rPr>
              <a:t>: Simplest form of learning. An animal learns to </a:t>
            </a:r>
            <a:r>
              <a:rPr lang="en-US" sz="3200" u="sng" dirty="0">
                <a:latin typeface="MAIANDRA GD" panose="020E0502030308020204" pitchFamily="34" charset="0"/>
              </a:rPr>
              <a:t>stop</a:t>
            </a:r>
            <a:r>
              <a:rPr lang="en-US" sz="3200" dirty="0">
                <a:latin typeface="MAIANDRA GD" panose="020E0502030308020204" pitchFamily="34" charset="0"/>
              </a:rPr>
              <a:t> responding to a stimulus if it neither harms nor rewards the animal. Example: if a rat is exposed to a radio sound for the first time, it may be startled. If the rat listens every day, eventually the rat will learn that the sound is not dangerous and the rat will ignore the sound.</a:t>
            </a:r>
            <a:endParaRPr lang="en-US" sz="3200" dirty="0"/>
          </a:p>
          <a:p>
            <a:endParaRPr lang="en-US" sz="3200" dirty="0"/>
          </a:p>
        </p:txBody>
      </p:sp>
    </p:spTree>
    <p:extLst>
      <p:ext uri="{BB962C8B-B14F-4D97-AF65-F5344CB8AC3E}">
        <p14:creationId xmlns:p14="http://schemas.microsoft.com/office/powerpoint/2010/main" val="152104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6171" y="152400"/>
            <a:ext cx="7696200" cy="1569660"/>
          </a:xfrm>
          <a:prstGeom prst="rect">
            <a:avLst/>
          </a:prstGeom>
        </p:spPr>
        <p:txBody>
          <a:bodyPr wrap="square">
            <a:spAutoFit/>
          </a:bodyPr>
          <a:lstStyle/>
          <a:p>
            <a:r>
              <a:rPr lang="en-US" sz="3200" dirty="0">
                <a:latin typeface="MAIANDRA GD" panose="020E0502030308020204" pitchFamily="34" charset="0"/>
              </a:rPr>
              <a:t>b. </a:t>
            </a:r>
            <a:r>
              <a:rPr lang="en-US" sz="3200" u="sng" dirty="0">
                <a:latin typeface="MAIANDRA GD" panose="020E0502030308020204" pitchFamily="34" charset="0"/>
              </a:rPr>
              <a:t>Imprinting</a:t>
            </a:r>
            <a:r>
              <a:rPr lang="en-US" sz="3200" dirty="0">
                <a:latin typeface="MAIANDRA GD" panose="020E0502030308020204" pitchFamily="34" charset="0"/>
              </a:rPr>
              <a:t>: Rapid learning that occurs during a </a:t>
            </a:r>
            <a:r>
              <a:rPr lang="en-US" sz="3200" u="sng" dirty="0">
                <a:latin typeface="MAIANDRA GD" panose="020E0502030308020204" pitchFamily="34" charset="0"/>
              </a:rPr>
              <a:t>specific</a:t>
            </a:r>
            <a:r>
              <a:rPr lang="en-US" sz="3200" dirty="0">
                <a:latin typeface="MAIANDRA GD" panose="020E0502030308020204" pitchFamily="34" charset="0"/>
              </a:rPr>
              <a:t> age. This is how you learn who your parents are! </a:t>
            </a:r>
            <a:endParaRPr lang="en-US" sz="3200" dirty="0"/>
          </a:p>
        </p:txBody>
      </p:sp>
      <p:sp>
        <p:nvSpPr>
          <p:cNvPr id="3" name="TextBox 2"/>
          <p:cNvSpPr txBox="1"/>
          <p:nvPr/>
        </p:nvSpPr>
        <p:spPr>
          <a:xfrm>
            <a:off x="808630" y="3725677"/>
            <a:ext cx="7696200" cy="3539430"/>
          </a:xfrm>
          <a:prstGeom prst="rect">
            <a:avLst/>
          </a:prstGeom>
          <a:noFill/>
        </p:spPr>
        <p:txBody>
          <a:bodyPr wrap="square" rtlCol="0">
            <a:spAutoFit/>
          </a:bodyPr>
          <a:lstStyle/>
          <a:p>
            <a:r>
              <a:rPr lang="en-US" sz="3200" dirty="0">
                <a:latin typeface="MAIANDRA GD" panose="020E0502030308020204" pitchFamily="34" charset="0"/>
              </a:rPr>
              <a:t>c. </a:t>
            </a:r>
            <a:r>
              <a:rPr lang="en-US" sz="3200" u="sng" dirty="0">
                <a:latin typeface="MAIANDRA GD" panose="020E0502030308020204" pitchFamily="34" charset="0"/>
              </a:rPr>
              <a:t>Trial</a:t>
            </a:r>
            <a:r>
              <a:rPr lang="en-US" sz="3200" dirty="0">
                <a:latin typeface="MAIANDRA GD" panose="020E0502030308020204" pitchFamily="34" charset="0"/>
              </a:rPr>
              <a:t> and Error: Animals learn to </a:t>
            </a:r>
            <a:r>
              <a:rPr lang="en-US" sz="3200" u="sng" dirty="0">
                <a:latin typeface="MAIANDRA GD" panose="020E0502030308020204" pitchFamily="34" charset="0"/>
              </a:rPr>
              <a:t>repeat</a:t>
            </a:r>
            <a:r>
              <a:rPr lang="en-US" sz="3200" dirty="0">
                <a:latin typeface="MAIANDRA GD" panose="020E0502030308020204" pitchFamily="34" charset="0"/>
              </a:rPr>
              <a:t> behaviors that result in </a:t>
            </a:r>
            <a:r>
              <a:rPr lang="en-US" sz="3200" u="sng" dirty="0">
                <a:latin typeface="MAIANDRA GD" panose="020E0502030308020204" pitchFamily="34" charset="0"/>
              </a:rPr>
              <a:t>rewards</a:t>
            </a:r>
            <a:r>
              <a:rPr lang="en-US" sz="3200" dirty="0">
                <a:latin typeface="MAIANDRA GD" panose="020E0502030308020204" pitchFamily="34" charset="0"/>
              </a:rPr>
              <a:t> and </a:t>
            </a:r>
            <a:r>
              <a:rPr lang="en-US" sz="3200" u="sng" dirty="0">
                <a:latin typeface="MAIANDRA GD" panose="020E0502030308020204" pitchFamily="34" charset="0"/>
              </a:rPr>
              <a:t>avoid</a:t>
            </a:r>
            <a:r>
              <a:rPr lang="en-US" sz="3200" dirty="0">
                <a:latin typeface="MAIANDRA GD" panose="020E0502030308020204" pitchFamily="34" charset="0"/>
              </a:rPr>
              <a:t> those that result in </a:t>
            </a:r>
            <a:r>
              <a:rPr lang="en-US" sz="3200" u="sng" dirty="0">
                <a:latin typeface="MAIANDRA GD" panose="020E0502030308020204" pitchFamily="34" charset="0"/>
              </a:rPr>
              <a:t>punishment</a:t>
            </a:r>
            <a:r>
              <a:rPr lang="en-US" sz="3200" dirty="0">
                <a:latin typeface="MAIANDRA GD" panose="020E0502030308020204" pitchFamily="34" charset="0"/>
              </a:rPr>
              <a:t>. You begin with a random behavior. If you get rewarded, you'll repeat that behavior and eventually the behavior will improve.</a:t>
            </a:r>
            <a:endParaRPr lang="en-US" sz="3200" dirty="0"/>
          </a:p>
          <a:p>
            <a:endParaRPr lang="en-US" sz="3200" dirty="0"/>
          </a:p>
        </p:txBody>
      </p:sp>
      <p:pic>
        <p:nvPicPr>
          <p:cNvPr id="4" name="Picture 2" descr="http://3.bp.blogspot.com/_-X2F27OTLv0/SkMDabj0f6I/AAAAAAAAABk/jRHfPGSFuow/s320/imprinting.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818262"/>
            <a:ext cx="2286000" cy="1828273"/>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http://avich.com/blog/wp-content/uploads/2010/05/imprinting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741792"/>
            <a:ext cx="1779142" cy="288768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8099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228600"/>
            <a:ext cx="7086600" cy="1384995"/>
          </a:xfrm>
          <a:prstGeom prst="rect">
            <a:avLst/>
          </a:prstGeom>
        </p:spPr>
        <p:txBody>
          <a:bodyPr wrap="square">
            <a:spAutoFit/>
          </a:bodyPr>
          <a:lstStyle/>
          <a:p>
            <a:r>
              <a:rPr lang="en-US" sz="2800" dirty="0">
                <a:latin typeface="MAIANDRA GD" panose="020E0502030308020204" pitchFamily="34" charset="0"/>
              </a:rPr>
              <a:t>d. </a:t>
            </a:r>
            <a:r>
              <a:rPr lang="en-US" sz="2800" u="sng" dirty="0">
                <a:latin typeface="MAIANDRA GD" panose="020E0502030308020204" pitchFamily="34" charset="0"/>
              </a:rPr>
              <a:t>Conditioning</a:t>
            </a:r>
            <a:r>
              <a:rPr lang="en-US" sz="2800" dirty="0">
                <a:latin typeface="MAIANDRA GD" panose="020E0502030308020204" pitchFamily="34" charset="0"/>
              </a:rPr>
              <a:t>: An animal learns to associate a stimulus with a reward or punishment. Example: Pavlov's Dog</a:t>
            </a:r>
            <a:endParaRPr lang="en-US" sz="2800" dirty="0"/>
          </a:p>
        </p:txBody>
      </p:sp>
      <p:pic>
        <p:nvPicPr>
          <p:cNvPr id="3" name="Picture 2"/>
          <p:cNvPicPr>
            <a:picLocks noChangeAspect="1"/>
          </p:cNvPicPr>
          <p:nvPr/>
        </p:nvPicPr>
        <p:blipFill>
          <a:blip r:embed="rId2"/>
          <a:stretch>
            <a:fillRect/>
          </a:stretch>
        </p:blipFill>
        <p:spPr>
          <a:xfrm>
            <a:off x="1066800" y="1613595"/>
            <a:ext cx="6934200" cy="5008034"/>
          </a:xfrm>
          <a:prstGeom prst="rect">
            <a:avLst/>
          </a:prstGeom>
        </p:spPr>
      </p:pic>
    </p:spTree>
    <p:extLst>
      <p:ext uri="{BB962C8B-B14F-4D97-AF65-F5344CB8AC3E}">
        <p14:creationId xmlns:p14="http://schemas.microsoft.com/office/powerpoint/2010/main" val="421618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northern.ac.uk/learning/NCMaterial/Psychology/lifespan%20folder/PAVLOV.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228600"/>
            <a:ext cx="6248400" cy="6248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91674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457200"/>
            <a:ext cx="7924800" cy="2062103"/>
          </a:xfrm>
          <a:prstGeom prst="rect">
            <a:avLst/>
          </a:prstGeom>
        </p:spPr>
        <p:txBody>
          <a:bodyPr wrap="square">
            <a:spAutoFit/>
          </a:bodyPr>
          <a:lstStyle/>
          <a:p>
            <a:r>
              <a:rPr lang="en-US" sz="3200" dirty="0">
                <a:latin typeface="MAIANDRA GD" panose="020E0502030308020204" pitchFamily="34" charset="0"/>
              </a:rPr>
              <a:t>3. </a:t>
            </a:r>
            <a:r>
              <a:rPr lang="en-US" sz="3200" u="sng" dirty="0">
                <a:latin typeface="MAIANDRA GD" panose="020E0502030308020204" pitchFamily="34" charset="0"/>
              </a:rPr>
              <a:t>Social</a:t>
            </a:r>
            <a:r>
              <a:rPr lang="en-US" sz="3200" dirty="0">
                <a:latin typeface="MAIANDRA GD" panose="020E0502030308020204" pitchFamily="34" charset="0"/>
              </a:rPr>
              <a:t> Behavior: Behaviors when organisms interact with members of the same species. Social behavior improves evolutionary </a:t>
            </a:r>
            <a:r>
              <a:rPr lang="en-US" sz="3200" u="sng" dirty="0">
                <a:latin typeface="MAIANDRA GD" panose="020E0502030308020204" pitchFamily="34" charset="0"/>
              </a:rPr>
              <a:t>fitness</a:t>
            </a:r>
            <a:r>
              <a:rPr lang="en-US" sz="3200" dirty="0">
                <a:latin typeface="MAIANDRA GD" panose="020E0502030308020204" pitchFamily="34" charset="0"/>
              </a:rPr>
              <a:t>! </a:t>
            </a:r>
            <a:endParaRPr lang="en-US" sz="3200" dirty="0"/>
          </a:p>
        </p:txBody>
      </p:sp>
      <p:sp>
        <p:nvSpPr>
          <p:cNvPr id="3" name="TextBox 2"/>
          <p:cNvSpPr txBox="1"/>
          <p:nvPr/>
        </p:nvSpPr>
        <p:spPr>
          <a:xfrm>
            <a:off x="696036" y="2895600"/>
            <a:ext cx="7457364" cy="4031873"/>
          </a:xfrm>
          <a:prstGeom prst="rect">
            <a:avLst/>
          </a:prstGeom>
          <a:noFill/>
        </p:spPr>
        <p:txBody>
          <a:bodyPr wrap="square" rtlCol="0">
            <a:spAutoFit/>
          </a:bodyPr>
          <a:lstStyle/>
          <a:p>
            <a:r>
              <a:rPr lang="en-US" sz="3200" dirty="0">
                <a:latin typeface="MAIANDRA GD" panose="020E0502030308020204" pitchFamily="34" charset="0"/>
              </a:rPr>
              <a:t>a. </a:t>
            </a:r>
            <a:r>
              <a:rPr lang="en-US" sz="3200" u="sng" dirty="0">
                <a:latin typeface="MAIANDRA GD" panose="020E0502030308020204" pitchFamily="34" charset="0"/>
              </a:rPr>
              <a:t>Pheromones</a:t>
            </a:r>
            <a:r>
              <a:rPr lang="en-US" sz="3200" dirty="0">
                <a:latin typeface="MAIANDRA GD" panose="020E0502030308020204" pitchFamily="34" charset="0"/>
              </a:rPr>
              <a:t>: chemicals that trigger natural responses in another member of the same species. </a:t>
            </a:r>
            <a:endParaRPr lang="en-US" sz="3200" dirty="0"/>
          </a:p>
          <a:p>
            <a:r>
              <a:rPr lang="en-US" sz="3200" dirty="0" err="1">
                <a:latin typeface="MAIANDRA GD" panose="020E0502030308020204" pitchFamily="34" charset="0"/>
              </a:rPr>
              <a:t>i</a:t>
            </a:r>
            <a:r>
              <a:rPr lang="en-US" sz="3200" dirty="0">
                <a:latin typeface="MAIANDRA GD" panose="020E0502030308020204" pitchFamily="34" charset="0"/>
              </a:rPr>
              <a:t>. Types: aggression, alarm, sex, signal, territorial, informational, etc.</a:t>
            </a:r>
            <a:endParaRPr lang="en-US" sz="3200" dirty="0"/>
          </a:p>
          <a:p>
            <a:r>
              <a:rPr lang="en-US" sz="3200" dirty="0">
                <a:latin typeface="MAIANDRA GD" panose="020E0502030308020204" pitchFamily="34" charset="0"/>
              </a:rPr>
              <a:t>ii. Common in bees and ants- even humans!</a:t>
            </a:r>
            <a:endParaRPr lang="en-US" sz="3200" dirty="0"/>
          </a:p>
          <a:p>
            <a:endParaRPr lang="en-US" sz="3200" dirty="0"/>
          </a:p>
        </p:txBody>
      </p:sp>
    </p:spTree>
    <p:extLst>
      <p:ext uri="{BB962C8B-B14F-4D97-AF65-F5344CB8AC3E}">
        <p14:creationId xmlns:p14="http://schemas.microsoft.com/office/powerpoint/2010/main" val="141153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Tracking Data</a:t>
            </a:r>
            <a:endParaRPr lang="en-US" dirty="0"/>
          </a:p>
        </p:txBody>
      </p:sp>
      <p:pic>
        <p:nvPicPr>
          <p:cNvPr id="1026" name="Picture 2"/>
          <p:cNvPicPr>
            <a:picLocks noGrp="1" noChangeAspect="1" noChangeArrowheads="1"/>
          </p:cNvPicPr>
          <p:nvPr>
            <p:ph idx="1"/>
          </p:nvPr>
        </p:nvPicPr>
        <p:blipFill>
          <a:blip r:embed="rId2" cstate="print"/>
          <a:srcRect l="2017" t="21887" r="36110" b="10768"/>
          <a:stretch>
            <a:fillRect/>
          </a:stretch>
        </p:blipFill>
        <p:spPr bwMode="auto">
          <a:xfrm>
            <a:off x="457200" y="1275184"/>
            <a:ext cx="8412866" cy="52780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609600"/>
            <a:ext cx="7391400" cy="1815882"/>
          </a:xfrm>
          <a:prstGeom prst="rect">
            <a:avLst/>
          </a:prstGeom>
        </p:spPr>
        <p:txBody>
          <a:bodyPr wrap="square">
            <a:spAutoFit/>
          </a:bodyPr>
          <a:lstStyle/>
          <a:p>
            <a:r>
              <a:rPr lang="en-US" sz="2800" dirty="0">
                <a:latin typeface="MAIANDRA GD" panose="020E0502030308020204" pitchFamily="34" charset="0"/>
              </a:rPr>
              <a:t>b. </a:t>
            </a:r>
            <a:r>
              <a:rPr lang="en-US" sz="2800" u="sng" dirty="0">
                <a:latin typeface="MAIANDRA GD" panose="020E0502030308020204" pitchFamily="34" charset="0"/>
              </a:rPr>
              <a:t>Courtship</a:t>
            </a:r>
            <a:r>
              <a:rPr lang="en-US" sz="2800" dirty="0">
                <a:latin typeface="MAIANDRA GD" panose="020E0502030308020204" pitchFamily="34" charset="0"/>
              </a:rPr>
              <a:t> Dances: Organisms send out stimuli- such as sounds, visual displays, or chemicals, in order to attract a member of the </a:t>
            </a:r>
            <a:r>
              <a:rPr lang="en-US" sz="2800" u="sng" dirty="0">
                <a:latin typeface="MAIANDRA GD" panose="020E0502030308020204" pitchFamily="34" charset="0"/>
              </a:rPr>
              <a:t>opposite</a:t>
            </a:r>
            <a:r>
              <a:rPr lang="en-US" sz="2800" dirty="0">
                <a:latin typeface="MAIANDRA GD" panose="020E0502030308020204" pitchFamily="34" charset="0"/>
              </a:rPr>
              <a:t> sex. </a:t>
            </a:r>
            <a:endParaRPr lang="en-US" sz="2800" dirty="0"/>
          </a:p>
        </p:txBody>
      </p:sp>
      <p:sp>
        <p:nvSpPr>
          <p:cNvPr id="3" name="TextBox 2"/>
          <p:cNvSpPr txBox="1"/>
          <p:nvPr/>
        </p:nvSpPr>
        <p:spPr>
          <a:xfrm>
            <a:off x="801914" y="3048000"/>
            <a:ext cx="7315200" cy="3108543"/>
          </a:xfrm>
          <a:prstGeom prst="rect">
            <a:avLst/>
          </a:prstGeom>
          <a:noFill/>
        </p:spPr>
        <p:txBody>
          <a:bodyPr wrap="square" rtlCol="0">
            <a:spAutoFit/>
          </a:bodyPr>
          <a:lstStyle/>
          <a:p>
            <a:r>
              <a:rPr lang="en-US" sz="2800" dirty="0">
                <a:latin typeface="MAIANDRA GD" panose="020E0502030308020204" pitchFamily="34" charset="0"/>
              </a:rPr>
              <a:t>c. </a:t>
            </a:r>
            <a:r>
              <a:rPr lang="en-US" sz="2800" u="sng" dirty="0">
                <a:latin typeface="MAIANDRA GD" panose="020E0502030308020204" pitchFamily="34" charset="0"/>
              </a:rPr>
              <a:t>Territorial</a:t>
            </a:r>
            <a:r>
              <a:rPr lang="en-US" sz="2800" dirty="0">
                <a:latin typeface="MAIANDRA GD" panose="020E0502030308020204" pitchFamily="34" charset="0"/>
              </a:rPr>
              <a:t> Defense: An organism protects his or her territory from other invading members. This generally involves protecting resources like food, mates, or space. Animals may show </a:t>
            </a:r>
            <a:r>
              <a:rPr lang="en-US" sz="2800" u="sng" dirty="0">
                <a:latin typeface="MAIANDRA GD" panose="020E0502030308020204" pitchFamily="34" charset="0"/>
              </a:rPr>
              <a:t>aggression</a:t>
            </a:r>
            <a:r>
              <a:rPr lang="en-US" sz="2800" dirty="0">
                <a:latin typeface="MAIANDRA GD" panose="020E0502030308020204" pitchFamily="34" charset="0"/>
              </a:rPr>
              <a:t> and even fight to the death to defend their territory.</a:t>
            </a:r>
            <a:endParaRPr lang="en-US" sz="2800" dirty="0"/>
          </a:p>
          <a:p>
            <a:endParaRPr lang="en-US" sz="2800" dirty="0"/>
          </a:p>
        </p:txBody>
      </p:sp>
    </p:spTree>
    <p:extLst>
      <p:ext uri="{BB962C8B-B14F-4D97-AF65-F5344CB8AC3E}">
        <p14:creationId xmlns:p14="http://schemas.microsoft.com/office/powerpoint/2010/main" val="54069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Animal Behavior Videos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hlinkClick r:id="rId2"/>
              </a:rPr>
              <a:t>https://www.youtube.com/watch?v=L54bxmZy_NE</a:t>
            </a:r>
            <a:r>
              <a:rPr lang="en-US" dirty="0" smtClean="0"/>
              <a:t> </a:t>
            </a:r>
          </a:p>
          <a:p>
            <a:r>
              <a:rPr lang="en-US" dirty="0" smtClean="0">
                <a:hlinkClick r:id="rId3"/>
              </a:rPr>
              <a:t>https://www.youtube.com/watch?v=ZbRrxw-H6xA</a:t>
            </a:r>
            <a:r>
              <a:rPr lang="en-US" dirty="0" smtClean="0"/>
              <a:t> (Grebes dancing)</a:t>
            </a:r>
          </a:p>
          <a:p>
            <a:r>
              <a:rPr lang="en-US" dirty="0" smtClean="0">
                <a:hlinkClick r:id="rId4"/>
              </a:rPr>
              <a:t>https://www.youtube.com/watch?v=AiTG6T9pTcM</a:t>
            </a:r>
            <a:r>
              <a:rPr lang="en-US" dirty="0" smtClean="0"/>
              <a:t> (Kangaroos boxing)</a:t>
            </a:r>
          </a:p>
          <a:p>
            <a:r>
              <a:rPr lang="en-US" dirty="0" smtClean="0">
                <a:hlinkClick r:id="rId5"/>
              </a:rPr>
              <a:t>https://www.youtube.com/watch?v=E1zmfTr2d4c</a:t>
            </a:r>
            <a:r>
              <a:rPr lang="en-US" dirty="0" smtClean="0"/>
              <a:t> (Bowerbird)</a:t>
            </a:r>
          </a:p>
          <a:p>
            <a:r>
              <a:rPr lang="en-US" dirty="0" smtClean="0">
                <a:hlinkClick r:id="rId6"/>
              </a:rPr>
              <a:t>https://www.youtube.com/watch?v=Mt4N9GSBoMI</a:t>
            </a:r>
            <a:r>
              <a:rPr lang="en-US" dirty="0" smtClean="0"/>
              <a:t> </a:t>
            </a:r>
          </a:p>
          <a:p>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Innate Behavior</a:t>
            </a:r>
            <a:endParaRPr lang="en-US" dirty="0"/>
          </a:p>
        </p:txBody>
      </p:sp>
      <p:sp>
        <p:nvSpPr>
          <p:cNvPr id="3" name="Content Placeholder 2"/>
          <p:cNvSpPr>
            <a:spLocks noGrp="1"/>
          </p:cNvSpPr>
          <p:nvPr>
            <p:ph idx="1"/>
          </p:nvPr>
        </p:nvSpPr>
        <p:spPr>
          <a:xfrm>
            <a:off x="0" y="1219200"/>
            <a:ext cx="9144000" cy="5638800"/>
          </a:xfrm>
        </p:spPr>
        <p:txBody>
          <a:bodyPr>
            <a:normAutofit/>
          </a:bodyPr>
          <a:lstStyle/>
          <a:p>
            <a:pPr marL="0" indent="0" algn="ctr">
              <a:buNone/>
            </a:pPr>
            <a:r>
              <a:rPr lang="en-US" b="1" dirty="0" smtClean="0"/>
              <a:t>Behaviors the animal is _______ with. It is done correctly the ________ time the animal does it.</a:t>
            </a:r>
          </a:p>
          <a:p>
            <a:pPr marL="0" indent="0" algn="ctr">
              <a:buNone/>
            </a:pPr>
            <a:endParaRPr lang="en-US" b="1" dirty="0"/>
          </a:p>
          <a:p>
            <a:pPr marL="0" indent="0">
              <a:buNone/>
            </a:pPr>
            <a:r>
              <a:rPr lang="en-US" sz="4000" u="sng" dirty="0" smtClean="0">
                <a:solidFill>
                  <a:srgbClr val="92D050"/>
                </a:solidFill>
              </a:rPr>
              <a:t>Suckling</a:t>
            </a:r>
            <a:r>
              <a:rPr lang="en-US" sz="4000" dirty="0" smtClean="0"/>
              <a:t>: </a:t>
            </a:r>
            <a:r>
              <a:rPr lang="en-US" dirty="0" smtClean="0"/>
              <a:t>newborn mammals begin suckling for food shortly after they are born</a:t>
            </a:r>
            <a:r>
              <a:rPr lang="en-US" u="sng" dirty="0" smtClean="0"/>
              <a:t> </a:t>
            </a:r>
            <a:endParaRPr lang="en-US" u="sng" dirty="0"/>
          </a:p>
        </p:txBody>
      </p:sp>
      <p:sp>
        <p:nvSpPr>
          <p:cNvPr id="4" name="TextBox 3"/>
          <p:cNvSpPr txBox="1"/>
          <p:nvPr/>
        </p:nvSpPr>
        <p:spPr>
          <a:xfrm>
            <a:off x="4724400" y="1143000"/>
            <a:ext cx="1447800" cy="646331"/>
          </a:xfrm>
          <a:prstGeom prst="rect">
            <a:avLst/>
          </a:prstGeom>
          <a:noFill/>
        </p:spPr>
        <p:txBody>
          <a:bodyPr wrap="square" rtlCol="0">
            <a:spAutoFit/>
          </a:bodyPr>
          <a:lstStyle/>
          <a:p>
            <a:pPr algn="ctr"/>
            <a:r>
              <a:rPr lang="en-US" sz="3600" b="1" dirty="0" smtClean="0">
                <a:solidFill>
                  <a:srgbClr val="FFC000"/>
                </a:solidFill>
              </a:rPr>
              <a:t>born</a:t>
            </a:r>
            <a:endParaRPr lang="en-US" sz="3600" b="1" dirty="0">
              <a:solidFill>
                <a:srgbClr val="FFC000"/>
              </a:solidFill>
            </a:endParaRPr>
          </a:p>
        </p:txBody>
      </p:sp>
      <p:sp>
        <p:nvSpPr>
          <p:cNvPr id="5" name="TextBox 4"/>
          <p:cNvSpPr txBox="1"/>
          <p:nvPr/>
        </p:nvSpPr>
        <p:spPr>
          <a:xfrm>
            <a:off x="2743200" y="1639669"/>
            <a:ext cx="1447800" cy="646331"/>
          </a:xfrm>
          <a:prstGeom prst="rect">
            <a:avLst/>
          </a:prstGeom>
          <a:noFill/>
        </p:spPr>
        <p:txBody>
          <a:bodyPr wrap="square" rtlCol="0">
            <a:spAutoFit/>
          </a:bodyPr>
          <a:lstStyle/>
          <a:p>
            <a:pPr algn="ctr"/>
            <a:r>
              <a:rPr lang="en-US" sz="3600" b="1" dirty="0" smtClean="0">
                <a:solidFill>
                  <a:srgbClr val="FFC000"/>
                </a:solidFill>
              </a:rPr>
              <a:t>first</a:t>
            </a:r>
            <a:endParaRPr lang="en-US" sz="3600" b="1" dirty="0">
              <a:solidFill>
                <a:srgbClr val="FFC000"/>
              </a:solidFill>
            </a:endParaRPr>
          </a:p>
        </p:txBody>
      </p:sp>
      <p:pic>
        <p:nvPicPr>
          <p:cNvPr id="1026" name="Picture 2" descr="http://pix.alaporte.net/pub/d/14511-1/Baby+Pigs+Suckling+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835" t="16837" r="26553" b="4363"/>
          <a:stretch/>
        </p:blipFill>
        <p:spPr bwMode="auto">
          <a:xfrm>
            <a:off x="4639235" y="4206080"/>
            <a:ext cx="3225052" cy="24995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8" name="Picture 4" descr="http://wwwdelivery.superstock.com/WI/223/4141/PreviewComp/SuperStock_4141-1174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 y="4495799"/>
            <a:ext cx="3333750" cy="22098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6524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Innate behaviors</a:t>
            </a:r>
            <a:endParaRPr lang="en-US" dirty="0"/>
          </a:p>
        </p:txBody>
      </p:sp>
      <p:sp>
        <p:nvSpPr>
          <p:cNvPr id="3" name="Content Placeholder 2"/>
          <p:cNvSpPr>
            <a:spLocks noGrp="1"/>
          </p:cNvSpPr>
          <p:nvPr>
            <p:ph idx="1"/>
          </p:nvPr>
        </p:nvSpPr>
        <p:spPr>
          <a:xfrm>
            <a:off x="0" y="1219200"/>
            <a:ext cx="9144000" cy="5638800"/>
          </a:xfrm>
        </p:spPr>
        <p:txBody>
          <a:bodyPr>
            <a:normAutofit/>
          </a:bodyPr>
          <a:lstStyle/>
          <a:p>
            <a:pPr marL="1428750" indent="-1428750">
              <a:buNone/>
            </a:pPr>
            <a:r>
              <a:rPr lang="en-US" sz="4000" u="sng" dirty="0" smtClean="0">
                <a:solidFill>
                  <a:srgbClr val="92D050"/>
                </a:solidFill>
              </a:rPr>
              <a:t>Taxis</a:t>
            </a:r>
            <a:r>
              <a:rPr lang="en-US" sz="4000" dirty="0" smtClean="0">
                <a:solidFill>
                  <a:srgbClr val="92D050"/>
                </a:solidFill>
              </a:rPr>
              <a:t>: </a:t>
            </a:r>
            <a:r>
              <a:rPr lang="en-US" dirty="0" smtClean="0"/>
              <a:t>moving in response to an external stimulus (like light or chemicals)</a:t>
            </a:r>
          </a:p>
          <a:p>
            <a:pPr marL="0" indent="0">
              <a:buNone/>
            </a:pPr>
            <a:endParaRPr lang="en-US" dirty="0"/>
          </a:p>
        </p:txBody>
      </p:sp>
      <p:pic>
        <p:nvPicPr>
          <p:cNvPr id="2050" name="Picture 2" descr="C:\tempie\Temporary Internet Files\Content.IE5\RI348Q9Z\MC900432617[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0234" y="2362200"/>
            <a:ext cx="838200" cy="8382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Explosion 2 4">
            <a:hlinkClick r:id="rId3" action="ppaction://hlinkfile"/>
          </p:cNvPr>
          <p:cNvSpPr/>
          <p:nvPr/>
        </p:nvSpPr>
        <p:spPr>
          <a:xfrm rot="795589">
            <a:off x="1067865" y="3329083"/>
            <a:ext cx="4435207" cy="2133600"/>
          </a:xfrm>
          <a:prstGeom prst="irregularSeal2">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6" name="TextBox 5"/>
          <p:cNvSpPr txBox="1"/>
          <p:nvPr/>
        </p:nvSpPr>
        <p:spPr>
          <a:xfrm rot="21143126">
            <a:off x="1344276" y="4021246"/>
            <a:ext cx="3251896" cy="954107"/>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WBC &amp; tomato videos!</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0728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Innate behaviors</a:t>
            </a:r>
            <a:endParaRPr lang="en-US" dirty="0"/>
          </a:p>
        </p:txBody>
      </p:sp>
      <p:sp>
        <p:nvSpPr>
          <p:cNvPr id="3" name="Content Placeholder 2"/>
          <p:cNvSpPr>
            <a:spLocks noGrp="1"/>
          </p:cNvSpPr>
          <p:nvPr>
            <p:ph idx="1"/>
          </p:nvPr>
        </p:nvSpPr>
        <p:spPr>
          <a:xfrm>
            <a:off x="0" y="1219200"/>
            <a:ext cx="9144000" cy="5638800"/>
          </a:xfrm>
        </p:spPr>
        <p:txBody>
          <a:bodyPr/>
          <a:lstStyle/>
          <a:p>
            <a:pPr marL="0" indent="0">
              <a:buNone/>
            </a:pPr>
            <a:r>
              <a:rPr lang="en-US" sz="3600" u="sng" dirty="0" smtClean="0">
                <a:solidFill>
                  <a:srgbClr val="92D050"/>
                </a:solidFill>
              </a:rPr>
              <a:t>Migration</a:t>
            </a:r>
            <a:r>
              <a:rPr lang="en-US" u="sng" dirty="0" smtClean="0">
                <a:solidFill>
                  <a:srgbClr val="92D050"/>
                </a:solidFill>
              </a:rPr>
              <a:t>: </a:t>
            </a:r>
            <a:r>
              <a:rPr lang="en-US" dirty="0" smtClean="0"/>
              <a:t>seasonal movement for breeding or eating</a:t>
            </a:r>
          </a:p>
          <a:p>
            <a:pPr marL="0" indent="0">
              <a:buNone/>
            </a:pPr>
            <a:endParaRPr lang="en-US" dirty="0"/>
          </a:p>
          <a:p>
            <a:pPr marL="0" indent="0">
              <a:buNone/>
            </a:pPr>
            <a:endParaRPr lang="en-US" dirty="0" smtClean="0"/>
          </a:p>
          <a:p>
            <a:pPr marL="0" indent="0">
              <a:buNone/>
            </a:pPr>
            <a:endParaRPr lang="en-US" dirty="0"/>
          </a:p>
        </p:txBody>
      </p:sp>
      <p:pic>
        <p:nvPicPr>
          <p:cNvPr id="3076" name="Picture 4" descr="http://www.freegrab.net/wildgees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4054874"/>
            <a:ext cx="3819525" cy="25418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78" name="Picture 6" descr="http://www.davethewinemerchant.com/onlinewineshop/wp-content/uploads/2011/09/alaska-salmon-jump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637585"/>
            <a:ext cx="4162425" cy="28345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TextBox 3"/>
          <p:cNvSpPr txBox="1"/>
          <p:nvPr/>
        </p:nvSpPr>
        <p:spPr>
          <a:xfrm>
            <a:off x="3171825" y="4771950"/>
            <a:ext cx="1447800" cy="584775"/>
          </a:xfrm>
          <a:prstGeom prst="rect">
            <a:avLst/>
          </a:prstGeom>
          <a:noFill/>
        </p:spPr>
        <p:txBody>
          <a:bodyPr wrap="square" rtlCol="0">
            <a:spAutoFit/>
          </a:bodyPr>
          <a:lstStyle/>
          <a:p>
            <a:r>
              <a:rPr lang="en-US" sz="3200" b="1" dirty="0" smtClean="0">
                <a:solidFill>
                  <a:srgbClr val="FF0000"/>
                </a:solidFill>
                <a:effectLst>
                  <a:outerShdw blurRad="38100" dist="38100" dir="2700000" algn="tl">
                    <a:srgbClr val="000000">
                      <a:alpha val="43137"/>
                    </a:srgbClr>
                  </a:outerShdw>
                </a:effectLst>
              </a:rPr>
              <a:t>SEX</a:t>
            </a:r>
            <a:endParaRPr lang="en-US" sz="3200" b="1" dirty="0">
              <a:solidFill>
                <a:srgbClr val="FF0000"/>
              </a:solidFill>
              <a:effectLst>
                <a:outerShdw blurRad="38100" dist="38100" dir="2700000" algn="tl">
                  <a:srgbClr val="000000">
                    <a:alpha val="43137"/>
                  </a:srgbClr>
                </a:outerShdw>
              </a:effectLst>
            </a:endParaRPr>
          </a:p>
        </p:txBody>
      </p:sp>
      <p:sp>
        <p:nvSpPr>
          <p:cNvPr id="8" name="Explosion 2 7">
            <a:hlinkClick r:id="rId4" action="ppaction://hlinkfile"/>
          </p:cNvPr>
          <p:cNvSpPr/>
          <p:nvPr/>
        </p:nvSpPr>
        <p:spPr>
          <a:xfrm rot="795589">
            <a:off x="5200820" y="1782078"/>
            <a:ext cx="3657600" cy="2133600"/>
          </a:xfrm>
          <a:prstGeom prst="irregularSeal2">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9" name="TextBox 8"/>
          <p:cNvSpPr txBox="1"/>
          <p:nvPr/>
        </p:nvSpPr>
        <p:spPr>
          <a:xfrm rot="21143126">
            <a:off x="5653209" y="2408240"/>
            <a:ext cx="2438400" cy="954107"/>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Salmon video!</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5524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Innate behaviors</a:t>
            </a:r>
            <a:endParaRPr lang="en-US" dirty="0"/>
          </a:p>
        </p:txBody>
      </p:sp>
      <p:sp>
        <p:nvSpPr>
          <p:cNvPr id="3" name="Content Placeholder 2"/>
          <p:cNvSpPr>
            <a:spLocks noGrp="1"/>
          </p:cNvSpPr>
          <p:nvPr>
            <p:ph idx="1"/>
          </p:nvPr>
        </p:nvSpPr>
        <p:spPr>
          <a:xfrm>
            <a:off x="0" y="1295400"/>
            <a:ext cx="6858000" cy="5562600"/>
          </a:xfrm>
        </p:spPr>
        <p:txBody>
          <a:bodyPr/>
          <a:lstStyle/>
          <a:p>
            <a:pPr marL="0" indent="0">
              <a:buNone/>
            </a:pPr>
            <a:r>
              <a:rPr lang="en-US" sz="3600" u="sng" dirty="0" smtClean="0">
                <a:solidFill>
                  <a:srgbClr val="92D050"/>
                </a:solidFill>
              </a:rPr>
              <a:t>Hibernation</a:t>
            </a:r>
            <a:r>
              <a:rPr lang="en-US" dirty="0" smtClean="0"/>
              <a:t>: inactivity and decrease in metabolism to conserve energy when food is not available – usually winter</a:t>
            </a:r>
          </a:p>
          <a:p>
            <a:pPr marL="0" indent="0">
              <a:buNone/>
            </a:pPr>
            <a:endParaRPr lang="en-US" dirty="0"/>
          </a:p>
          <a:p>
            <a:pPr marL="0" indent="0">
              <a:buNone/>
            </a:pPr>
            <a:endParaRPr lang="en-US" dirty="0" smtClean="0"/>
          </a:p>
          <a:p>
            <a:pPr marL="0" indent="0">
              <a:buNone/>
            </a:pPr>
            <a:r>
              <a:rPr lang="en-US" sz="3600" u="sng" dirty="0" smtClean="0">
                <a:solidFill>
                  <a:srgbClr val="92D050"/>
                </a:solidFill>
              </a:rPr>
              <a:t>Estivation</a:t>
            </a:r>
            <a:r>
              <a:rPr lang="en-US" dirty="0" smtClean="0"/>
              <a:t>: “summer sleep” – during very hot and dry times to avoid overheating/drying up</a:t>
            </a:r>
            <a:endParaRPr lang="en-US" dirty="0"/>
          </a:p>
        </p:txBody>
      </p:sp>
      <p:pic>
        <p:nvPicPr>
          <p:cNvPr id="4098" name="Picture 2" descr="http://www.bbc.co.uk/devon/outdoors/images2/secret_nature_gallery/dormouse_hibernat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5609" y="1371600"/>
            <a:ext cx="2908391" cy="21845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100" name="Picture 4" descr="http://wwwdelivery.superstock.com/WI/223/4201/PreviewComp/SuperStock_4201-4206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6804" y="3886200"/>
            <a:ext cx="2286000" cy="34339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1958960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Learned behaviors</a:t>
            </a:r>
            <a:endParaRPr lang="en-US" dirty="0"/>
          </a:p>
        </p:txBody>
      </p:sp>
      <p:sp>
        <p:nvSpPr>
          <p:cNvPr id="3" name="Content Placeholder 2"/>
          <p:cNvSpPr>
            <a:spLocks noGrp="1"/>
          </p:cNvSpPr>
          <p:nvPr>
            <p:ph idx="1"/>
          </p:nvPr>
        </p:nvSpPr>
        <p:spPr>
          <a:xfrm>
            <a:off x="0" y="685800"/>
            <a:ext cx="9144000" cy="5715000"/>
          </a:xfrm>
        </p:spPr>
        <p:txBody>
          <a:bodyPr/>
          <a:lstStyle/>
          <a:p>
            <a:pPr marL="0" indent="0" algn="ctr">
              <a:buNone/>
            </a:pPr>
            <a:r>
              <a:rPr lang="en-US" b="1" dirty="0" smtClean="0"/>
              <a:t>Behaviors that result from an _________</a:t>
            </a:r>
          </a:p>
          <a:p>
            <a:pPr marL="0" indent="0" algn="ctr">
              <a:buNone/>
            </a:pPr>
            <a:endParaRPr lang="en-US" b="1" dirty="0"/>
          </a:p>
          <a:p>
            <a:pPr marL="0" indent="0" algn="ctr">
              <a:buNone/>
            </a:pPr>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523528610"/>
              </p:ext>
            </p:extLst>
          </p:nvPr>
        </p:nvGraphicFramePr>
        <p:xfrm>
          <a:off x="0" y="1371600"/>
          <a:ext cx="9144000" cy="1917789"/>
        </p:xfrm>
        <a:graphic>
          <a:graphicData uri="http://schemas.openxmlformats.org/drawingml/2006/table">
            <a:tbl>
              <a:tblPr firstRow="1" firstCol="1" lastRow="1" lastCol="1" bandRow="1" bandCol="1">
                <a:tableStyleId>{5C22544A-7EE6-4342-B048-85BDC9FD1C3A}</a:tableStyleId>
              </a:tblPr>
              <a:tblGrid>
                <a:gridCol w="2327564"/>
                <a:gridCol w="4987636"/>
                <a:gridCol w="1828800"/>
              </a:tblGrid>
              <a:tr h="454749">
                <a:tc>
                  <a:txBody>
                    <a:bodyPr/>
                    <a:lstStyle/>
                    <a:p>
                      <a:pPr marL="0" marR="0" algn="ctr">
                        <a:spcBef>
                          <a:spcPts val="0"/>
                        </a:spcBef>
                        <a:spcAft>
                          <a:spcPts val="0"/>
                        </a:spcAft>
                      </a:pPr>
                      <a:r>
                        <a:rPr lang="en-US" sz="2000" dirty="0">
                          <a:solidFill>
                            <a:srgbClr val="92D050"/>
                          </a:solidFill>
                          <a:effectLst/>
                        </a:rPr>
                        <a:t>Types of Learning </a:t>
                      </a:r>
                      <a:endParaRPr lang="en-US" sz="3200" dirty="0">
                        <a:solidFill>
                          <a:srgbClr val="92D050"/>
                        </a:solidFill>
                        <a:effectLst/>
                        <a:latin typeface="Times New Roman"/>
                        <a:ea typeface="Times New Roman"/>
                        <a:cs typeface="Times New Roman"/>
                      </a:endParaRPr>
                    </a:p>
                  </a:txBody>
                  <a:tcPr marL="68580" marR="68580" marT="0" marB="0" anchor="ctr">
                    <a:solidFill>
                      <a:schemeClr val="bg1"/>
                    </a:solidFill>
                  </a:tcPr>
                </a:tc>
                <a:tc>
                  <a:txBody>
                    <a:bodyPr/>
                    <a:lstStyle/>
                    <a:p>
                      <a:pPr marL="0" marR="0" algn="ctr">
                        <a:spcBef>
                          <a:spcPts val="0"/>
                        </a:spcBef>
                        <a:spcAft>
                          <a:spcPts val="0"/>
                        </a:spcAft>
                      </a:pPr>
                      <a:r>
                        <a:rPr lang="en-US" sz="2400" dirty="0">
                          <a:solidFill>
                            <a:srgbClr val="92D050"/>
                          </a:solidFill>
                          <a:effectLst/>
                        </a:rPr>
                        <a:t>Description</a:t>
                      </a:r>
                      <a:endParaRPr lang="en-US" sz="3600" dirty="0">
                        <a:solidFill>
                          <a:srgbClr val="92D050"/>
                        </a:solidFill>
                        <a:effectLst/>
                        <a:latin typeface="Times New Roman"/>
                        <a:ea typeface="Times New Roman"/>
                        <a:cs typeface="Times New Roman"/>
                      </a:endParaRPr>
                    </a:p>
                  </a:txBody>
                  <a:tcPr marL="68580" marR="68580" marT="0" marB="0" anchor="ctr">
                    <a:solidFill>
                      <a:schemeClr val="bg1"/>
                    </a:solidFill>
                  </a:tcPr>
                </a:tc>
                <a:tc>
                  <a:txBody>
                    <a:bodyPr/>
                    <a:lstStyle/>
                    <a:p>
                      <a:pPr marL="0" marR="0" algn="ctr">
                        <a:spcBef>
                          <a:spcPts val="0"/>
                        </a:spcBef>
                        <a:spcAft>
                          <a:spcPts val="0"/>
                        </a:spcAft>
                      </a:pPr>
                      <a:r>
                        <a:rPr lang="en-US" sz="2400" dirty="0">
                          <a:solidFill>
                            <a:srgbClr val="92D050"/>
                          </a:solidFill>
                          <a:effectLst/>
                        </a:rPr>
                        <a:t>Example</a:t>
                      </a:r>
                      <a:endParaRPr lang="en-US" sz="3600" dirty="0">
                        <a:solidFill>
                          <a:srgbClr val="92D050"/>
                        </a:solidFill>
                        <a:effectLst/>
                        <a:latin typeface="Times New Roman"/>
                        <a:ea typeface="Times New Roman"/>
                        <a:cs typeface="Times New Roman"/>
                      </a:endParaRPr>
                    </a:p>
                  </a:txBody>
                  <a:tcPr marL="68580" marR="68580" marT="0" marB="0" anchor="ctr">
                    <a:solidFill>
                      <a:schemeClr val="bg1"/>
                    </a:solidFill>
                  </a:tcPr>
                </a:tc>
              </a:tr>
              <a:tr h="1407524">
                <a:tc>
                  <a:txBody>
                    <a:bodyPr/>
                    <a:lstStyle/>
                    <a:p>
                      <a:pPr marL="0" marR="0" algn="ctr">
                        <a:spcBef>
                          <a:spcPts val="0"/>
                        </a:spcBef>
                        <a:spcAft>
                          <a:spcPts val="0"/>
                        </a:spcAft>
                      </a:pPr>
                      <a:r>
                        <a:rPr lang="en-US" sz="2400" dirty="0">
                          <a:solidFill>
                            <a:schemeClr val="tx1"/>
                          </a:solidFill>
                          <a:effectLst/>
                        </a:rPr>
                        <a:t>Imprinting</a:t>
                      </a:r>
                      <a:endParaRPr lang="en-US" sz="3600" dirty="0">
                        <a:solidFill>
                          <a:schemeClr val="tx1"/>
                        </a:solidFill>
                        <a:effectLst/>
                        <a:latin typeface="Times New Roman"/>
                        <a:ea typeface="Times New Roman"/>
                        <a:cs typeface="Times New Roman"/>
                      </a:endParaRPr>
                    </a:p>
                  </a:txBody>
                  <a:tcPr marL="68580" marR="68580" marT="0" marB="0" anchor="ctr">
                    <a:solidFill>
                      <a:schemeClr val="bg1"/>
                    </a:solidFill>
                  </a:tcPr>
                </a:tc>
                <a:tc>
                  <a:txBody>
                    <a:bodyPr/>
                    <a:lstStyle/>
                    <a:p>
                      <a:pPr marL="0" marR="0" algn="ctr">
                        <a:spcBef>
                          <a:spcPts val="0"/>
                        </a:spcBef>
                        <a:spcAft>
                          <a:spcPts val="0"/>
                        </a:spcAft>
                      </a:pPr>
                      <a:r>
                        <a:rPr lang="en-US" sz="2400" dirty="0">
                          <a:solidFill>
                            <a:schemeClr val="tx1"/>
                          </a:solidFill>
                          <a:effectLst/>
                        </a:rPr>
                        <a:t>A rapid form of learning that occurs during a specific age. This is how you learn who your parents are!</a:t>
                      </a:r>
                      <a:endParaRPr lang="en-US" sz="3600" dirty="0">
                        <a:solidFill>
                          <a:schemeClr val="tx1"/>
                        </a:solidFill>
                        <a:effectLst/>
                        <a:latin typeface="Times New Roman"/>
                        <a:ea typeface="Times New Roman"/>
                        <a:cs typeface="Times New Roman"/>
                      </a:endParaRPr>
                    </a:p>
                  </a:txBody>
                  <a:tcPr marL="68580" marR="68580" marT="0" marB="0" anchor="ctr">
                    <a:solidFill>
                      <a:schemeClr val="bg1"/>
                    </a:solidFill>
                  </a:tcPr>
                </a:tc>
                <a:tc>
                  <a:txBody>
                    <a:bodyPr/>
                    <a:lstStyle/>
                    <a:p>
                      <a:pPr marL="0" marR="0" algn="ctr">
                        <a:spcBef>
                          <a:spcPts val="0"/>
                        </a:spcBef>
                        <a:spcAft>
                          <a:spcPts val="0"/>
                        </a:spcAft>
                      </a:pPr>
                      <a:r>
                        <a:rPr lang="en-US" sz="1800" dirty="0">
                          <a:solidFill>
                            <a:schemeClr val="tx1"/>
                          </a:solidFill>
                          <a:effectLst/>
                        </a:rPr>
                        <a:t> </a:t>
                      </a:r>
                      <a:endParaRPr lang="en-US" sz="2800" dirty="0">
                        <a:solidFill>
                          <a:schemeClr val="tx1"/>
                        </a:solidFill>
                        <a:effectLst/>
                        <a:latin typeface="Times New Roman"/>
                        <a:ea typeface="Times New Roman"/>
                        <a:cs typeface="Times New Roman"/>
                      </a:endParaRPr>
                    </a:p>
                  </a:txBody>
                  <a:tcPr marL="68580" marR="68580" marT="0" marB="0" anchor="ctr">
                    <a:solidFill>
                      <a:schemeClr val="bg1"/>
                    </a:solidFill>
                  </a:tcPr>
                </a:tc>
              </a:tr>
            </a:tbl>
          </a:graphicData>
        </a:graphic>
      </p:graphicFrame>
      <p:pic>
        <p:nvPicPr>
          <p:cNvPr id="7170" name="Picture 2" descr="http://avich.com/blog/wp-content/uploads/2010/05/imprinting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025" y="3197038"/>
            <a:ext cx="2250046" cy="3651997"/>
          </a:xfrm>
          <a:prstGeom prst="rect">
            <a:avLst/>
          </a:prstGeom>
          <a:noFill/>
          <a:extLst>
            <a:ext uri="{909E8E84-426E-40dd-AFC4-6F175D3DCCD1}">
              <a14:hiddenFill xmlns:a14="http://schemas.microsoft.com/office/drawing/2010/main" xmlns="">
                <a:solidFill>
                  <a:srgbClr val="FFFFFF"/>
                </a:solidFill>
              </a14:hiddenFill>
            </a:ext>
          </a:extLst>
        </p:spPr>
      </p:pic>
      <p:pic>
        <p:nvPicPr>
          <p:cNvPr id="8194" name="Picture 2" descr="http://3.bp.blogspot.com/_-X2F27OTLv0/SkMDabj0f6I/AAAAAAAAABk/jRHfPGSFuow/s320/imprinting.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94" y="4481511"/>
            <a:ext cx="2884765" cy="2354077"/>
          </a:xfrm>
          <a:prstGeom prst="rect">
            <a:avLst/>
          </a:prstGeom>
          <a:noFill/>
          <a:extLst>
            <a:ext uri="{909E8E84-426E-40dd-AFC4-6F175D3DCCD1}">
              <a14:hiddenFill xmlns:a14="http://schemas.microsoft.com/office/drawing/2010/main" xmlns="">
                <a:solidFill>
                  <a:srgbClr val="FFFFFF"/>
                </a:solidFill>
              </a14:hiddenFill>
            </a:ext>
          </a:extLst>
        </p:spPr>
      </p:pic>
      <p:pic>
        <p:nvPicPr>
          <p:cNvPr id="8196" name="Picture 4" descr="File:Christian Moullec 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0229" y="3765736"/>
            <a:ext cx="3774258" cy="25146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6382775" y="685800"/>
            <a:ext cx="3294625" cy="584775"/>
          </a:xfrm>
          <a:prstGeom prst="rect">
            <a:avLst/>
          </a:prstGeom>
          <a:noFill/>
        </p:spPr>
        <p:txBody>
          <a:bodyPr wrap="square" rtlCol="0">
            <a:spAutoFit/>
          </a:bodyPr>
          <a:lstStyle/>
          <a:p>
            <a:r>
              <a:rPr lang="en-US" sz="3200" b="1" dirty="0" smtClean="0">
                <a:solidFill>
                  <a:srgbClr val="FFC000"/>
                </a:solidFill>
              </a:rPr>
              <a:t>experience</a:t>
            </a:r>
            <a:endParaRPr lang="en-US" sz="3200" b="1" dirty="0">
              <a:solidFill>
                <a:srgbClr val="FFC000"/>
              </a:solidFill>
            </a:endParaRPr>
          </a:p>
        </p:txBody>
      </p:sp>
    </p:spTree>
    <p:extLst>
      <p:ext uri="{BB962C8B-B14F-4D97-AF65-F5344CB8AC3E}">
        <p14:creationId xmlns:p14="http://schemas.microsoft.com/office/powerpoint/2010/main" val="355050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19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Learned behaviors</a:t>
            </a:r>
            <a:endParaRPr lang="en-US" dirty="0"/>
          </a:p>
        </p:txBody>
      </p:sp>
      <p:sp>
        <p:nvSpPr>
          <p:cNvPr id="3" name="Content Placeholder 2"/>
          <p:cNvSpPr>
            <a:spLocks noGrp="1"/>
          </p:cNvSpPr>
          <p:nvPr>
            <p:ph idx="1"/>
          </p:nvPr>
        </p:nvSpPr>
        <p:spPr>
          <a:xfrm>
            <a:off x="0" y="685800"/>
            <a:ext cx="9144000" cy="5715000"/>
          </a:xfrm>
        </p:spPr>
        <p:txBody>
          <a:bodyPr/>
          <a:lstStyle/>
          <a:p>
            <a:pPr marL="0" indent="0" algn="ctr">
              <a:buNone/>
            </a:pPr>
            <a:r>
              <a:rPr lang="en-US" b="1" dirty="0" smtClean="0"/>
              <a:t>Behaviors that result from an _________</a:t>
            </a:r>
          </a:p>
          <a:p>
            <a:pPr marL="0" indent="0" algn="ctr">
              <a:buNone/>
            </a:pPr>
            <a:endParaRPr lang="en-US" b="1" dirty="0"/>
          </a:p>
          <a:p>
            <a:pPr marL="0" indent="0" algn="ctr">
              <a:buNone/>
            </a:pPr>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2786099549"/>
              </p:ext>
            </p:extLst>
          </p:nvPr>
        </p:nvGraphicFramePr>
        <p:xfrm>
          <a:off x="0" y="1371600"/>
          <a:ext cx="9144000" cy="1186269"/>
        </p:xfrm>
        <a:graphic>
          <a:graphicData uri="http://schemas.openxmlformats.org/drawingml/2006/table">
            <a:tbl>
              <a:tblPr firstRow="1" firstCol="1" lastRow="1" lastCol="1" bandRow="1" bandCol="1">
                <a:tableStyleId>{5C22544A-7EE6-4342-B048-85BDC9FD1C3A}</a:tableStyleId>
              </a:tblPr>
              <a:tblGrid>
                <a:gridCol w="2327564"/>
                <a:gridCol w="4987636"/>
                <a:gridCol w="1828800"/>
              </a:tblGrid>
              <a:tr h="454749">
                <a:tc>
                  <a:txBody>
                    <a:bodyPr/>
                    <a:lstStyle/>
                    <a:p>
                      <a:pPr marL="0" marR="0" algn="ctr">
                        <a:spcBef>
                          <a:spcPts val="0"/>
                        </a:spcBef>
                        <a:spcAft>
                          <a:spcPts val="0"/>
                        </a:spcAft>
                      </a:pPr>
                      <a:r>
                        <a:rPr lang="en-US" sz="2000" dirty="0">
                          <a:solidFill>
                            <a:srgbClr val="92D050"/>
                          </a:solidFill>
                          <a:effectLst/>
                        </a:rPr>
                        <a:t>Types of Learning </a:t>
                      </a:r>
                      <a:endParaRPr lang="en-US" sz="3200" dirty="0">
                        <a:solidFill>
                          <a:srgbClr val="92D050"/>
                        </a:solidFill>
                        <a:effectLst/>
                        <a:latin typeface="Times New Roman"/>
                        <a:ea typeface="Times New Roman"/>
                        <a:cs typeface="Times New Roman"/>
                      </a:endParaRPr>
                    </a:p>
                  </a:txBody>
                  <a:tcPr marL="68580" marR="68580" marT="0" marB="0" anchor="ctr">
                    <a:solidFill>
                      <a:schemeClr val="bg1"/>
                    </a:solidFill>
                  </a:tcPr>
                </a:tc>
                <a:tc>
                  <a:txBody>
                    <a:bodyPr/>
                    <a:lstStyle/>
                    <a:p>
                      <a:pPr marL="0" marR="0" algn="ctr">
                        <a:spcBef>
                          <a:spcPts val="0"/>
                        </a:spcBef>
                        <a:spcAft>
                          <a:spcPts val="0"/>
                        </a:spcAft>
                      </a:pPr>
                      <a:r>
                        <a:rPr lang="en-US" sz="2400" dirty="0">
                          <a:solidFill>
                            <a:srgbClr val="92D050"/>
                          </a:solidFill>
                          <a:effectLst/>
                        </a:rPr>
                        <a:t>Description</a:t>
                      </a:r>
                      <a:endParaRPr lang="en-US" sz="3600" dirty="0">
                        <a:solidFill>
                          <a:srgbClr val="92D050"/>
                        </a:solidFill>
                        <a:effectLst/>
                        <a:latin typeface="Times New Roman"/>
                        <a:ea typeface="Times New Roman"/>
                        <a:cs typeface="Times New Roman"/>
                      </a:endParaRPr>
                    </a:p>
                  </a:txBody>
                  <a:tcPr marL="68580" marR="68580" marT="0" marB="0" anchor="ctr">
                    <a:solidFill>
                      <a:schemeClr val="bg1"/>
                    </a:solidFill>
                  </a:tcPr>
                </a:tc>
                <a:tc>
                  <a:txBody>
                    <a:bodyPr/>
                    <a:lstStyle/>
                    <a:p>
                      <a:pPr marL="0" marR="0" algn="ctr">
                        <a:spcBef>
                          <a:spcPts val="0"/>
                        </a:spcBef>
                        <a:spcAft>
                          <a:spcPts val="0"/>
                        </a:spcAft>
                      </a:pPr>
                      <a:r>
                        <a:rPr lang="en-US" sz="2400" dirty="0">
                          <a:solidFill>
                            <a:srgbClr val="92D050"/>
                          </a:solidFill>
                          <a:effectLst/>
                        </a:rPr>
                        <a:t>Example</a:t>
                      </a:r>
                      <a:endParaRPr lang="en-US" sz="3600" dirty="0">
                        <a:solidFill>
                          <a:srgbClr val="92D050"/>
                        </a:solidFill>
                        <a:effectLst/>
                        <a:latin typeface="Times New Roman"/>
                        <a:ea typeface="Times New Roman"/>
                        <a:cs typeface="Times New Roman"/>
                      </a:endParaRPr>
                    </a:p>
                  </a:txBody>
                  <a:tcPr marL="68580" marR="68580" marT="0" marB="0" anchor="ctr">
                    <a:solidFill>
                      <a:schemeClr val="bg1"/>
                    </a:solidFill>
                  </a:tcPr>
                </a:tc>
              </a:tr>
              <a:tr h="703762">
                <a:tc>
                  <a:txBody>
                    <a:bodyPr/>
                    <a:lstStyle/>
                    <a:p>
                      <a:pPr marL="0" marR="0" algn="ctr">
                        <a:spcBef>
                          <a:spcPts val="0"/>
                        </a:spcBef>
                        <a:spcAft>
                          <a:spcPts val="0"/>
                        </a:spcAft>
                      </a:pPr>
                      <a:r>
                        <a:rPr lang="en-US" sz="2400" dirty="0">
                          <a:solidFill>
                            <a:schemeClr val="tx1"/>
                          </a:solidFill>
                          <a:effectLst/>
                        </a:rPr>
                        <a:t>Habituation</a:t>
                      </a:r>
                      <a:endParaRPr lang="en-US" sz="3600" dirty="0">
                        <a:solidFill>
                          <a:schemeClr val="tx1"/>
                        </a:solidFill>
                        <a:effectLst/>
                        <a:latin typeface="Times New Roman"/>
                        <a:ea typeface="Times New Roman"/>
                        <a:cs typeface="Times New Roman"/>
                      </a:endParaRPr>
                    </a:p>
                  </a:txBody>
                  <a:tcPr marL="68580" marR="68580" marT="0" marB="0" anchor="ctr">
                    <a:solidFill>
                      <a:schemeClr val="bg1"/>
                    </a:solidFill>
                  </a:tcPr>
                </a:tc>
                <a:tc>
                  <a:txBody>
                    <a:bodyPr/>
                    <a:lstStyle/>
                    <a:p>
                      <a:pPr marL="0" marR="0" algn="ctr">
                        <a:spcBef>
                          <a:spcPts val="0"/>
                        </a:spcBef>
                        <a:spcAft>
                          <a:spcPts val="0"/>
                        </a:spcAft>
                      </a:pPr>
                      <a:r>
                        <a:rPr lang="en-US" sz="2400" dirty="0">
                          <a:solidFill>
                            <a:schemeClr val="tx1"/>
                          </a:solidFill>
                          <a:effectLst/>
                        </a:rPr>
                        <a:t>An ___________ learns not to respond to ___________ stimulus.</a:t>
                      </a:r>
                      <a:endParaRPr lang="en-US" sz="3600" dirty="0">
                        <a:solidFill>
                          <a:schemeClr val="tx1"/>
                        </a:solidFill>
                        <a:effectLst/>
                        <a:latin typeface="Times New Roman"/>
                        <a:ea typeface="Times New Roman"/>
                        <a:cs typeface="Times New Roman"/>
                      </a:endParaRPr>
                    </a:p>
                  </a:txBody>
                  <a:tcPr marL="68580" marR="68580" marT="0" marB="0" anchor="ctr">
                    <a:solidFill>
                      <a:schemeClr val="bg1"/>
                    </a:solidFill>
                  </a:tcPr>
                </a:tc>
                <a:tc>
                  <a:txBody>
                    <a:bodyPr/>
                    <a:lstStyle/>
                    <a:p>
                      <a:pPr marL="0" marR="0" algn="ctr">
                        <a:spcBef>
                          <a:spcPts val="0"/>
                        </a:spcBef>
                        <a:spcAft>
                          <a:spcPts val="0"/>
                        </a:spcAft>
                      </a:pPr>
                      <a:r>
                        <a:rPr lang="en-US" sz="1800" dirty="0">
                          <a:solidFill>
                            <a:schemeClr val="tx1"/>
                          </a:solidFill>
                          <a:effectLst/>
                        </a:rPr>
                        <a:t> </a:t>
                      </a:r>
                      <a:endParaRPr lang="en-US" sz="2800" dirty="0">
                        <a:solidFill>
                          <a:schemeClr val="tx1"/>
                        </a:solidFill>
                        <a:effectLst/>
                        <a:latin typeface="Times New Roman"/>
                        <a:ea typeface="Times New Roman"/>
                        <a:cs typeface="Times New Roman"/>
                      </a:endParaRPr>
                    </a:p>
                  </a:txBody>
                  <a:tcPr marL="68580" marR="68580" marT="0" marB="0" anchor="ctr">
                    <a:solidFill>
                      <a:schemeClr val="bg1"/>
                    </a:solidFill>
                  </a:tcPr>
                </a:tc>
              </a:tr>
            </a:tbl>
          </a:graphicData>
        </a:graphic>
      </p:graphicFrame>
      <p:pic>
        <p:nvPicPr>
          <p:cNvPr id="9218" name="Picture 2" descr="http://exploremore.at-bristol.org.uk/bank/res_i479_w348_h261_a348_b522_l0_t-12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258671"/>
            <a:ext cx="3924300" cy="2943226"/>
          </a:xfrm>
          <a:prstGeom prst="rect">
            <a:avLst/>
          </a:prstGeom>
          <a:noFill/>
          <a:extLst>
            <a:ext uri="{909E8E84-426E-40dd-AFC4-6F175D3DCCD1}">
              <a14:hiddenFill xmlns:a14="http://schemas.microsoft.com/office/drawing/2010/main" xmlns="">
                <a:solidFill>
                  <a:srgbClr val="FFFFFF"/>
                </a:solidFill>
              </a14:hiddenFill>
            </a:ext>
          </a:extLst>
        </p:spPr>
      </p:pic>
      <p:pic>
        <p:nvPicPr>
          <p:cNvPr id="9220" name="Picture 4" descr="http://blogs.psychologytoday.com/files/u107/bored_man.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3258671"/>
            <a:ext cx="3507679" cy="294322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ight Arrow 4"/>
          <p:cNvSpPr/>
          <p:nvPr/>
        </p:nvSpPr>
        <p:spPr>
          <a:xfrm>
            <a:off x="3810000" y="4495800"/>
            <a:ext cx="1447800" cy="762000"/>
          </a:xfrm>
          <a:prstGeom prst="rightArrow">
            <a:avLst/>
          </a:prstGeom>
          <a:solidFill>
            <a:srgbClr val="FF0000"/>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334775" y="1676400"/>
            <a:ext cx="3294625" cy="584775"/>
          </a:xfrm>
          <a:prstGeom prst="rect">
            <a:avLst/>
          </a:prstGeom>
          <a:noFill/>
        </p:spPr>
        <p:txBody>
          <a:bodyPr wrap="square" rtlCol="0">
            <a:spAutoFit/>
          </a:bodyPr>
          <a:lstStyle/>
          <a:p>
            <a:r>
              <a:rPr lang="en-US" sz="3200" b="1" dirty="0" smtClean="0">
                <a:solidFill>
                  <a:srgbClr val="FFC000"/>
                </a:solidFill>
              </a:rPr>
              <a:t>animal</a:t>
            </a:r>
            <a:endParaRPr lang="en-US" sz="3200" b="1" dirty="0">
              <a:solidFill>
                <a:srgbClr val="FFC000"/>
              </a:solidFill>
            </a:endParaRPr>
          </a:p>
        </p:txBody>
      </p:sp>
      <p:sp>
        <p:nvSpPr>
          <p:cNvPr id="12" name="TextBox 11"/>
          <p:cNvSpPr txBox="1"/>
          <p:nvPr/>
        </p:nvSpPr>
        <p:spPr>
          <a:xfrm>
            <a:off x="4630175" y="2057400"/>
            <a:ext cx="3294625" cy="584775"/>
          </a:xfrm>
          <a:prstGeom prst="rect">
            <a:avLst/>
          </a:prstGeom>
          <a:noFill/>
        </p:spPr>
        <p:txBody>
          <a:bodyPr wrap="square" rtlCol="0">
            <a:spAutoFit/>
          </a:bodyPr>
          <a:lstStyle/>
          <a:p>
            <a:r>
              <a:rPr lang="en-US" sz="3200" b="1" dirty="0" smtClean="0">
                <a:solidFill>
                  <a:srgbClr val="FFC000"/>
                </a:solidFill>
              </a:rPr>
              <a:t>old</a:t>
            </a:r>
            <a:endParaRPr lang="en-US" sz="3200" b="1" dirty="0">
              <a:solidFill>
                <a:srgbClr val="FFC000"/>
              </a:solidFill>
            </a:endParaRPr>
          </a:p>
        </p:txBody>
      </p:sp>
    </p:spTree>
    <p:extLst>
      <p:ext uri="{BB962C8B-B14F-4D97-AF65-F5344CB8AC3E}">
        <p14:creationId xmlns:p14="http://schemas.microsoft.com/office/powerpoint/2010/main" val="100931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Learned behaviors</a:t>
            </a:r>
            <a:endParaRPr lang="en-US" dirty="0"/>
          </a:p>
        </p:txBody>
      </p:sp>
      <p:sp>
        <p:nvSpPr>
          <p:cNvPr id="3" name="Content Placeholder 2"/>
          <p:cNvSpPr>
            <a:spLocks noGrp="1"/>
          </p:cNvSpPr>
          <p:nvPr>
            <p:ph idx="1"/>
          </p:nvPr>
        </p:nvSpPr>
        <p:spPr>
          <a:xfrm>
            <a:off x="0" y="685800"/>
            <a:ext cx="9144000" cy="5715000"/>
          </a:xfrm>
        </p:spPr>
        <p:txBody>
          <a:bodyPr/>
          <a:lstStyle/>
          <a:p>
            <a:pPr marL="0" indent="0" algn="ctr">
              <a:buNone/>
            </a:pPr>
            <a:r>
              <a:rPr lang="en-US" b="1" dirty="0" smtClean="0"/>
              <a:t>Behaviors that result from an _________</a:t>
            </a:r>
          </a:p>
          <a:p>
            <a:pPr marL="0" indent="0" algn="ctr">
              <a:buNone/>
            </a:pPr>
            <a:endParaRPr lang="en-US" b="1" dirty="0"/>
          </a:p>
          <a:p>
            <a:pPr marL="0" indent="0" algn="ctr">
              <a:buNone/>
            </a:pPr>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864346291"/>
              </p:ext>
            </p:extLst>
          </p:nvPr>
        </p:nvGraphicFramePr>
        <p:xfrm>
          <a:off x="0" y="1371600"/>
          <a:ext cx="9144000" cy="1917789"/>
        </p:xfrm>
        <a:graphic>
          <a:graphicData uri="http://schemas.openxmlformats.org/drawingml/2006/table">
            <a:tbl>
              <a:tblPr firstRow="1" firstCol="1" lastRow="1" lastCol="1" bandRow="1" bandCol="1">
                <a:tableStyleId>{5C22544A-7EE6-4342-B048-85BDC9FD1C3A}</a:tableStyleId>
              </a:tblPr>
              <a:tblGrid>
                <a:gridCol w="2327564"/>
                <a:gridCol w="4987636"/>
                <a:gridCol w="1828800"/>
              </a:tblGrid>
              <a:tr h="454749">
                <a:tc>
                  <a:txBody>
                    <a:bodyPr/>
                    <a:lstStyle/>
                    <a:p>
                      <a:pPr marL="0" marR="0" algn="ctr">
                        <a:spcBef>
                          <a:spcPts val="0"/>
                        </a:spcBef>
                        <a:spcAft>
                          <a:spcPts val="0"/>
                        </a:spcAft>
                      </a:pPr>
                      <a:r>
                        <a:rPr lang="en-US" sz="2000" dirty="0">
                          <a:solidFill>
                            <a:srgbClr val="92D050"/>
                          </a:solidFill>
                          <a:effectLst/>
                        </a:rPr>
                        <a:t>Types of Learning </a:t>
                      </a:r>
                      <a:endParaRPr lang="en-US" sz="3200" dirty="0">
                        <a:solidFill>
                          <a:srgbClr val="92D050"/>
                        </a:solidFill>
                        <a:effectLst/>
                        <a:latin typeface="Times New Roman"/>
                        <a:ea typeface="Times New Roman"/>
                        <a:cs typeface="Times New Roman"/>
                      </a:endParaRPr>
                    </a:p>
                  </a:txBody>
                  <a:tcPr marL="68580" marR="68580" marT="0" marB="0" anchor="ctr">
                    <a:solidFill>
                      <a:schemeClr val="bg1"/>
                    </a:solidFill>
                  </a:tcPr>
                </a:tc>
                <a:tc>
                  <a:txBody>
                    <a:bodyPr/>
                    <a:lstStyle/>
                    <a:p>
                      <a:pPr marL="0" marR="0" algn="ctr">
                        <a:spcBef>
                          <a:spcPts val="0"/>
                        </a:spcBef>
                        <a:spcAft>
                          <a:spcPts val="0"/>
                        </a:spcAft>
                      </a:pPr>
                      <a:r>
                        <a:rPr lang="en-US" sz="2400" dirty="0">
                          <a:solidFill>
                            <a:srgbClr val="92D050"/>
                          </a:solidFill>
                          <a:effectLst/>
                        </a:rPr>
                        <a:t>Description</a:t>
                      </a:r>
                      <a:endParaRPr lang="en-US" sz="3600" dirty="0">
                        <a:solidFill>
                          <a:srgbClr val="92D050"/>
                        </a:solidFill>
                        <a:effectLst/>
                        <a:latin typeface="Times New Roman"/>
                        <a:ea typeface="Times New Roman"/>
                        <a:cs typeface="Times New Roman"/>
                      </a:endParaRPr>
                    </a:p>
                  </a:txBody>
                  <a:tcPr marL="68580" marR="68580" marT="0" marB="0" anchor="ctr">
                    <a:solidFill>
                      <a:schemeClr val="bg1"/>
                    </a:solidFill>
                  </a:tcPr>
                </a:tc>
                <a:tc>
                  <a:txBody>
                    <a:bodyPr/>
                    <a:lstStyle/>
                    <a:p>
                      <a:pPr marL="0" marR="0" algn="ctr">
                        <a:spcBef>
                          <a:spcPts val="0"/>
                        </a:spcBef>
                        <a:spcAft>
                          <a:spcPts val="0"/>
                        </a:spcAft>
                      </a:pPr>
                      <a:r>
                        <a:rPr lang="en-US" sz="2400" dirty="0">
                          <a:solidFill>
                            <a:srgbClr val="92D050"/>
                          </a:solidFill>
                          <a:effectLst/>
                        </a:rPr>
                        <a:t>Example</a:t>
                      </a:r>
                      <a:endParaRPr lang="en-US" sz="3600" dirty="0">
                        <a:solidFill>
                          <a:srgbClr val="92D050"/>
                        </a:solidFill>
                        <a:effectLst/>
                        <a:latin typeface="Times New Roman"/>
                        <a:ea typeface="Times New Roman"/>
                        <a:cs typeface="Times New Roman"/>
                      </a:endParaRPr>
                    </a:p>
                  </a:txBody>
                  <a:tcPr marL="68580" marR="68580" marT="0" marB="0" anchor="ctr">
                    <a:solidFill>
                      <a:schemeClr val="bg1"/>
                    </a:solidFill>
                  </a:tcPr>
                </a:tc>
              </a:tr>
              <a:tr h="1407524">
                <a:tc>
                  <a:txBody>
                    <a:bodyPr/>
                    <a:lstStyle/>
                    <a:p>
                      <a:pPr marL="0" marR="0" algn="ctr">
                        <a:spcBef>
                          <a:spcPts val="0"/>
                        </a:spcBef>
                        <a:spcAft>
                          <a:spcPts val="0"/>
                        </a:spcAft>
                      </a:pPr>
                      <a:r>
                        <a:rPr lang="en-US" sz="2400" dirty="0">
                          <a:solidFill>
                            <a:schemeClr val="tx1"/>
                          </a:solidFill>
                          <a:effectLst/>
                        </a:rPr>
                        <a:t>Classical Conditioning</a:t>
                      </a:r>
                      <a:endParaRPr lang="en-US" sz="3600" dirty="0">
                        <a:solidFill>
                          <a:schemeClr val="tx1"/>
                        </a:solidFill>
                        <a:effectLst/>
                        <a:latin typeface="Times New Roman"/>
                        <a:ea typeface="Times New Roman"/>
                        <a:cs typeface="Times New Roman"/>
                      </a:endParaRPr>
                    </a:p>
                  </a:txBody>
                  <a:tcPr marL="68580" marR="68580" marT="0" marB="0" anchor="ctr">
                    <a:solidFill>
                      <a:schemeClr val="bg1"/>
                    </a:solidFill>
                  </a:tcPr>
                </a:tc>
                <a:tc>
                  <a:txBody>
                    <a:bodyPr/>
                    <a:lstStyle/>
                    <a:p>
                      <a:pPr marL="0" marR="0" algn="ctr">
                        <a:spcBef>
                          <a:spcPts val="0"/>
                        </a:spcBef>
                        <a:spcAft>
                          <a:spcPts val="0"/>
                        </a:spcAft>
                      </a:pPr>
                      <a:r>
                        <a:rPr lang="en-US" sz="2400" b="0" dirty="0">
                          <a:solidFill>
                            <a:schemeClr val="tx1"/>
                          </a:solidFill>
                          <a:effectLst/>
                        </a:rPr>
                        <a:t>An animal learns to _____________ a stimulus with a ___________ that would not normally occur. </a:t>
                      </a:r>
                      <a:endParaRPr lang="en-US" sz="3600" b="0" dirty="0">
                        <a:solidFill>
                          <a:schemeClr val="tx1"/>
                        </a:solidFill>
                        <a:effectLst/>
                        <a:latin typeface="Times New Roman"/>
                        <a:ea typeface="Times New Roman"/>
                        <a:cs typeface="Times New Roman"/>
                      </a:endParaRPr>
                    </a:p>
                  </a:txBody>
                  <a:tcPr marL="68580" marR="68580" marT="0" marB="0" anchor="ctr">
                    <a:solidFill>
                      <a:schemeClr val="bg1"/>
                    </a:solidFill>
                  </a:tcPr>
                </a:tc>
                <a:tc>
                  <a:txBody>
                    <a:bodyPr/>
                    <a:lstStyle/>
                    <a:p>
                      <a:pPr marL="0" marR="0" algn="ctr">
                        <a:spcBef>
                          <a:spcPts val="0"/>
                        </a:spcBef>
                        <a:spcAft>
                          <a:spcPts val="0"/>
                        </a:spcAft>
                      </a:pPr>
                      <a:r>
                        <a:rPr lang="en-US" sz="1800" dirty="0">
                          <a:solidFill>
                            <a:schemeClr val="tx1"/>
                          </a:solidFill>
                          <a:effectLst/>
                        </a:rPr>
                        <a:t> </a:t>
                      </a:r>
                      <a:endParaRPr lang="en-US" sz="2800" dirty="0">
                        <a:solidFill>
                          <a:schemeClr val="tx1"/>
                        </a:solidFill>
                        <a:effectLst/>
                        <a:latin typeface="Times New Roman"/>
                        <a:ea typeface="Times New Roman"/>
                        <a:cs typeface="Times New Roman"/>
                      </a:endParaRPr>
                    </a:p>
                  </a:txBody>
                  <a:tcPr marL="68580" marR="68580" marT="0" marB="0" anchor="ctr">
                    <a:solidFill>
                      <a:schemeClr val="bg1"/>
                    </a:solidFill>
                  </a:tcPr>
                </a:tc>
              </a:tr>
            </a:tbl>
          </a:graphicData>
        </a:graphic>
      </p:graphicFrame>
      <p:sp>
        <p:nvSpPr>
          <p:cNvPr id="6" name="TextBox 5"/>
          <p:cNvSpPr txBox="1"/>
          <p:nvPr/>
        </p:nvSpPr>
        <p:spPr>
          <a:xfrm>
            <a:off x="2590800" y="2057400"/>
            <a:ext cx="3294625" cy="584775"/>
          </a:xfrm>
          <a:prstGeom prst="rect">
            <a:avLst/>
          </a:prstGeom>
          <a:noFill/>
        </p:spPr>
        <p:txBody>
          <a:bodyPr wrap="square" rtlCol="0">
            <a:spAutoFit/>
          </a:bodyPr>
          <a:lstStyle/>
          <a:p>
            <a:r>
              <a:rPr lang="en-US" sz="3200" b="1" dirty="0" smtClean="0">
                <a:solidFill>
                  <a:srgbClr val="FFC000"/>
                </a:solidFill>
              </a:rPr>
              <a:t>associate</a:t>
            </a:r>
            <a:endParaRPr lang="en-US" sz="3200" b="1" dirty="0">
              <a:solidFill>
                <a:srgbClr val="FFC000"/>
              </a:solidFill>
            </a:endParaRPr>
          </a:p>
        </p:txBody>
      </p:sp>
      <p:sp>
        <p:nvSpPr>
          <p:cNvPr id="7" name="TextBox 6"/>
          <p:cNvSpPr txBox="1"/>
          <p:nvPr/>
        </p:nvSpPr>
        <p:spPr>
          <a:xfrm>
            <a:off x="3029975" y="2387025"/>
            <a:ext cx="3294625" cy="584775"/>
          </a:xfrm>
          <a:prstGeom prst="rect">
            <a:avLst/>
          </a:prstGeom>
          <a:noFill/>
        </p:spPr>
        <p:txBody>
          <a:bodyPr wrap="square" rtlCol="0">
            <a:spAutoFit/>
          </a:bodyPr>
          <a:lstStyle/>
          <a:p>
            <a:r>
              <a:rPr lang="en-US" sz="3200" b="1" dirty="0" smtClean="0">
                <a:solidFill>
                  <a:srgbClr val="FFC000"/>
                </a:solidFill>
              </a:rPr>
              <a:t>reward</a:t>
            </a:r>
            <a:endParaRPr lang="en-US" sz="3200" b="1" dirty="0">
              <a:solidFill>
                <a:srgbClr val="FFC000"/>
              </a:solidFill>
            </a:endParaRPr>
          </a:p>
        </p:txBody>
      </p:sp>
      <p:pic>
        <p:nvPicPr>
          <p:cNvPr id="11266" name="Picture 2" descr="http://www.northern.ac.uk/learning/NCMaterial/Psychology/lifespan%20folder/PAVLOV.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1143000"/>
            <a:ext cx="5638800" cy="56388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6355080" y="634425"/>
            <a:ext cx="3294625" cy="584775"/>
          </a:xfrm>
          <a:prstGeom prst="rect">
            <a:avLst/>
          </a:prstGeom>
          <a:noFill/>
        </p:spPr>
        <p:txBody>
          <a:bodyPr wrap="square" rtlCol="0">
            <a:spAutoFit/>
          </a:bodyPr>
          <a:lstStyle/>
          <a:p>
            <a:r>
              <a:rPr lang="en-US" sz="3200" b="1" dirty="0" smtClean="0">
                <a:solidFill>
                  <a:srgbClr val="FFC000"/>
                </a:solidFill>
              </a:rPr>
              <a:t>experience</a:t>
            </a:r>
            <a:endParaRPr lang="en-US" sz="3200" b="1" dirty="0">
              <a:solidFill>
                <a:srgbClr val="FFC000"/>
              </a:solidFill>
            </a:endParaRPr>
          </a:p>
        </p:txBody>
      </p:sp>
    </p:spTree>
    <p:extLst>
      <p:ext uri="{BB962C8B-B14F-4D97-AF65-F5344CB8AC3E}">
        <p14:creationId xmlns:p14="http://schemas.microsoft.com/office/powerpoint/2010/main" val="251723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Do Now</a:t>
            </a:r>
            <a:endParaRPr lang="en-US" dirty="0"/>
          </a:p>
        </p:txBody>
      </p:sp>
      <p:sp>
        <p:nvSpPr>
          <p:cNvPr id="3" name="Content Placeholder 2"/>
          <p:cNvSpPr>
            <a:spLocks noGrp="1"/>
          </p:cNvSpPr>
          <p:nvPr>
            <p:ph idx="1"/>
          </p:nvPr>
        </p:nvSpPr>
        <p:spPr>
          <a:xfrm>
            <a:off x="457200" y="1066800"/>
            <a:ext cx="8229600" cy="5334000"/>
          </a:xfrm>
        </p:spPr>
        <p:txBody>
          <a:bodyPr>
            <a:normAutofit fontScale="92500"/>
          </a:bodyPr>
          <a:lstStyle/>
          <a:p>
            <a:pPr marL="514350" indent="-514350">
              <a:buFont typeface="+mj-lt"/>
              <a:buAutoNum type="arabicPeriod"/>
            </a:pPr>
            <a:r>
              <a:rPr lang="en-US" dirty="0" smtClean="0"/>
              <a:t>What are the 3 types of adaptations?</a:t>
            </a:r>
          </a:p>
          <a:p>
            <a:pPr marL="514350" indent="-514350">
              <a:buFont typeface="+mj-lt"/>
              <a:buAutoNum type="arabicPeriod"/>
            </a:pPr>
            <a:r>
              <a:rPr lang="en-US" dirty="0" smtClean="0"/>
              <a:t>What are the 3 types of behavioral adaptations?</a:t>
            </a:r>
          </a:p>
          <a:p>
            <a:pPr marL="514350" indent="-514350">
              <a:buFont typeface="+mj-lt"/>
              <a:buAutoNum type="arabicPeriod"/>
            </a:pPr>
            <a:r>
              <a:rPr lang="en-US" dirty="0" smtClean="0"/>
              <a:t>Give an example of a learned behavior.</a:t>
            </a:r>
          </a:p>
          <a:p>
            <a:pPr marL="514350" indent="-514350">
              <a:buFont typeface="+mj-lt"/>
              <a:buAutoNum type="arabicPeriod"/>
            </a:pPr>
            <a:r>
              <a:rPr lang="en-US" dirty="0" smtClean="0"/>
              <a:t>Give an example of an innate behavior.</a:t>
            </a:r>
          </a:p>
          <a:p>
            <a:pPr marL="514350" indent="-514350">
              <a:buFont typeface="+mj-lt"/>
              <a:buAutoNum type="arabicPeriod"/>
            </a:pPr>
            <a:r>
              <a:rPr lang="en-US" dirty="0" smtClean="0"/>
              <a:t>A cell containing 75% water was placed in a beaker containing 35% water. If osmosis occurs, what will happen to the cell? If diffusion occurs, what will happened to my cell?</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1262" t="13469" r="52017" b="9084"/>
          <a:stretch/>
        </p:blipFill>
        <p:spPr>
          <a:xfrm>
            <a:off x="1676400" y="152400"/>
            <a:ext cx="5562600" cy="6536725"/>
          </a:xfrm>
          <a:prstGeom prst="rect">
            <a:avLst/>
          </a:prstGeom>
        </p:spPr>
      </p:pic>
    </p:spTree>
    <p:extLst>
      <p:ext uri="{BB962C8B-B14F-4D97-AF65-F5344CB8AC3E}">
        <p14:creationId xmlns:p14="http://schemas.microsoft.com/office/powerpoint/2010/main" val="330163696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Do Now</a:t>
            </a:r>
            <a:endParaRPr lang="en-US" dirty="0"/>
          </a:p>
        </p:txBody>
      </p:sp>
      <p:sp>
        <p:nvSpPr>
          <p:cNvPr id="3" name="Content Placeholder 2"/>
          <p:cNvSpPr>
            <a:spLocks noGrp="1"/>
          </p:cNvSpPr>
          <p:nvPr>
            <p:ph idx="1"/>
          </p:nvPr>
        </p:nvSpPr>
        <p:spPr>
          <a:xfrm>
            <a:off x="457200" y="914400"/>
            <a:ext cx="8229600" cy="5791200"/>
          </a:xfrm>
        </p:spPr>
        <p:txBody>
          <a:bodyPr>
            <a:normAutofit fontScale="92500" lnSpcReduction="20000"/>
          </a:bodyPr>
          <a:lstStyle/>
          <a:p>
            <a:pPr marL="514350" indent="-514350">
              <a:buFont typeface="+mj-lt"/>
              <a:buAutoNum type="arabicPeriod"/>
            </a:pPr>
            <a:r>
              <a:rPr lang="en-US" dirty="0" smtClean="0"/>
              <a:t>What are the 3 types of adaptations?</a:t>
            </a:r>
          </a:p>
          <a:p>
            <a:pPr marL="514350" indent="-514350">
              <a:buFont typeface="+mj-lt"/>
              <a:buAutoNum type="arabicPeriod"/>
            </a:pPr>
            <a:r>
              <a:rPr lang="en-US" dirty="0" smtClean="0"/>
              <a:t>What are the 3 types of behavioral adaptations?</a:t>
            </a:r>
          </a:p>
          <a:p>
            <a:pPr marL="514350" indent="-514350">
              <a:buFont typeface="+mj-lt"/>
              <a:buAutoNum type="arabicPeriod"/>
            </a:pPr>
            <a:r>
              <a:rPr lang="en-US" dirty="0" smtClean="0"/>
              <a:t>Give an example of a learned behavior.</a:t>
            </a:r>
          </a:p>
          <a:p>
            <a:pPr marL="514350" indent="-514350">
              <a:buFont typeface="+mj-lt"/>
              <a:buAutoNum type="arabicPeriod"/>
            </a:pPr>
            <a:r>
              <a:rPr lang="en-US" dirty="0" smtClean="0"/>
              <a:t>Give an example of an innate behavior.</a:t>
            </a:r>
          </a:p>
          <a:p>
            <a:pPr>
              <a:buNone/>
            </a:pPr>
            <a:r>
              <a:rPr lang="en-US" dirty="0" smtClean="0"/>
              <a:t>5. Grass obtains 9500 kcal of energy from the sun. Rabbits eat the grass and wolves eat the rabbits. </a:t>
            </a:r>
          </a:p>
          <a:p>
            <a:pPr lvl="1"/>
            <a:r>
              <a:rPr lang="en-US" dirty="0" smtClean="0"/>
              <a:t>How much </a:t>
            </a:r>
            <a:r>
              <a:rPr lang="en-US" b="1" dirty="0" smtClean="0"/>
              <a:t>energy</a:t>
            </a:r>
            <a:r>
              <a:rPr lang="en-US" dirty="0" smtClean="0"/>
              <a:t> are the </a:t>
            </a:r>
            <a:r>
              <a:rPr lang="en-US" b="1" dirty="0" smtClean="0"/>
              <a:t>rabbits</a:t>
            </a:r>
            <a:r>
              <a:rPr lang="en-US" dirty="0" smtClean="0"/>
              <a:t> getting?</a:t>
            </a:r>
          </a:p>
          <a:p>
            <a:pPr lvl="1"/>
            <a:r>
              <a:rPr lang="en-US" dirty="0" smtClean="0"/>
              <a:t>How much </a:t>
            </a:r>
            <a:r>
              <a:rPr lang="en-US" b="1" dirty="0" smtClean="0"/>
              <a:t>energy</a:t>
            </a:r>
            <a:r>
              <a:rPr lang="en-US" dirty="0" smtClean="0"/>
              <a:t> are the </a:t>
            </a:r>
            <a:r>
              <a:rPr lang="en-US" b="1" dirty="0" smtClean="0"/>
              <a:t>wolves</a:t>
            </a:r>
            <a:r>
              <a:rPr lang="en-US" dirty="0" smtClean="0"/>
              <a:t> getting?</a:t>
            </a:r>
          </a:p>
          <a:p>
            <a:pPr lvl="1"/>
            <a:r>
              <a:rPr lang="en-US" dirty="0" smtClean="0"/>
              <a:t>Which </a:t>
            </a:r>
            <a:r>
              <a:rPr lang="en-US" b="1" dirty="0" err="1" smtClean="0"/>
              <a:t>trophic</a:t>
            </a:r>
            <a:r>
              <a:rPr lang="en-US" b="1" dirty="0" smtClean="0"/>
              <a:t> level </a:t>
            </a:r>
            <a:r>
              <a:rPr lang="en-US" dirty="0" smtClean="0"/>
              <a:t>contains the </a:t>
            </a:r>
            <a:r>
              <a:rPr lang="en-US" b="1" dirty="0" smtClean="0"/>
              <a:t>GREATEST </a:t>
            </a:r>
            <a:r>
              <a:rPr lang="en-US" dirty="0" smtClean="0"/>
              <a:t>amount of available </a:t>
            </a:r>
            <a:r>
              <a:rPr lang="en-US" b="1" dirty="0" smtClean="0"/>
              <a:t>energy</a:t>
            </a:r>
            <a:r>
              <a:rPr lang="en-US" dirty="0" smtClean="0"/>
              <a:t>? Why?</a:t>
            </a:r>
          </a:p>
          <a:p>
            <a:pPr lvl="1"/>
            <a:r>
              <a:rPr lang="en-US" dirty="0" smtClean="0"/>
              <a:t>What are the </a:t>
            </a:r>
            <a:r>
              <a:rPr lang="en-US" b="1" dirty="0" smtClean="0"/>
              <a:t>primary consumers</a:t>
            </a:r>
            <a:r>
              <a:rPr lang="en-US" dirty="0" smtClean="0"/>
              <a:t>?</a:t>
            </a:r>
          </a:p>
          <a:p>
            <a:pPr lvl="1"/>
            <a:r>
              <a:rPr lang="en-US" dirty="0" smtClean="0"/>
              <a:t>What are the </a:t>
            </a:r>
            <a:r>
              <a:rPr lang="en-US" b="1" dirty="0" smtClean="0"/>
              <a:t>secondary consumers</a:t>
            </a:r>
            <a:r>
              <a:rPr lang="en-US" dirty="0" smtClean="0"/>
              <a:t>?</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
            <a:ext cx="9144000" cy="1524000"/>
          </a:xfrm>
        </p:spPr>
        <p:txBody>
          <a:bodyPr>
            <a:noAutofit/>
          </a:bodyPr>
          <a:lstStyle/>
          <a:p>
            <a:r>
              <a:rPr lang="en-US" sz="4800" dirty="0" smtClean="0"/>
              <a:t>Notes 3: </a:t>
            </a:r>
            <a:r>
              <a:rPr lang="en-US" sz="4800" dirty="0"/>
              <a:t>F</a:t>
            </a:r>
            <a:r>
              <a:rPr lang="en-US" sz="4800" dirty="0" smtClean="0"/>
              <a:t>ood chains, webs, energy pyramids, &amp; cycles of matter </a:t>
            </a:r>
            <a:endParaRPr lang="en-US" sz="4800" dirty="0"/>
          </a:p>
        </p:txBody>
      </p:sp>
      <p:pic>
        <p:nvPicPr>
          <p:cNvPr id="1026" name="Picture 2" descr="http://www.bigelow.org/edhab/images/food_we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2286000"/>
            <a:ext cx="4038600" cy="38585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29951468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pPr>
              <a:lnSpc>
                <a:spcPct val="80000"/>
              </a:lnSpc>
            </a:pPr>
            <a:r>
              <a:rPr lang="en-US" sz="6000" b="1" dirty="0" smtClean="0">
                <a:solidFill>
                  <a:srgbClr val="FFC000"/>
                </a:solidFill>
              </a:rPr>
              <a:t>Give it a shot!</a:t>
            </a:r>
            <a:br>
              <a:rPr lang="en-US" sz="6000" b="1" dirty="0" smtClean="0">
                <a:solidFill>
                  <a:srgbClr val="FFC000"/>
                </a:solidFill>
              </a:rPr>
            </a:br>
            <a:r>
              <a:rPr lang="en-US" dirty="0" smtClean="0"/>
              <a:t>Who eats whom?!</a:t>
            </a:r>
            <a:endParaRPr lang="en-US" dirty="0"/>
          </a:p>
        </p:txBody>
      </p:sp>
      <p:sp>
        <p:nvSpPr>
          <p:cNvPr id="4" name="Rectangle 3"/>
          <p:cNvSpPr/>
          <p:nvPr/>
        </p:nvSpPr>
        <p:spPr>
          <a:xfrm>
            <a:off x="6019800" y="1143000"/>
            <a:ext cx="1905000" cy="1211731"/>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Rectangle 8"/>
          <p:cNvSpPr/>
          <p:nvPr/>
        </p:nvSpPr>
        <p:spPr>
          <a:xfrm>
            <a:off x="6019800" y="2594610"/>
            <a:ext cx="1905000" cy="1211731"/>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Rectangle 9"/>
          <p:cNvSpPr/>
          <p:nvPr/>
        </p:nvSpPr>
        <p:spPr>
          <a:xfrm>
            <a:off x="6019800" y="4042410"/>
            <a:ext cx="1905000" cy="1211731"/>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Rectangle 10"/>
          <p:cNvSpPr/>
          <p:nvPr/>
        </p:nvSpPr>
        <p:spPr>
          <a:xfrm>
            <a:off x="6019800" y="5486400"/>
            <a:ext cx="1905000" cy="1211731"/>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6" name="Straight Arrow Connector 5"/>
          <p:cNvCxnSpPr/>
          <p:nvPr/>
        </p:nvCxnSpPr>
        <p:spPr>
          <a:xfrm flipV="1">
            <a:off x="6972300" y="2171737"/>
            <a:ext cx="0" cy="640194"/>
          </a:xfrm>
          <a:prstGeom prst="straightConnector1">
            <a:avLst/>
          </a:prstGeom>
          <a:ln w="76200">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6972300" y="3551108"/>
            <a:ext cx="0" cy="640194"/>
          </a:xfrm>
          <a:prstGeom prst="straightConnector1">
            <a:avLst/>
          </a:prstGeom>
          <a:ln w="76200">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6972300" y="5094158"/>
            <a:ext cx="0" cy="640194"/>
          </a:xfrm>
          <a:prstGeom prst="straightConnector1">
            <a:avLst/>
          </a:prstGeom>
          <a:ln w="76200">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09600" y="1294574"/>
            <a:ext cx="2819400" cy="1938992"/>
          </a:xfrm>
          <a:prstGeom prst="rect">
            <a:avLst/>
          </a:prstGeom>
          <a:noFill/>
        </p:spPr>
        <p:txBody>
          <a:bodyPr wrap="square" rtlCol="0">
            <a:spAutoFit/>
          </a:bodyPr>
          <a:lstStyle/>
          <a:p>
            <a:pPr algn="ctr"/>
            <a:r>
              <a:rPr lang="en-US" sz="2000" b="1" dirty="0" smtClean="0"/>
              <a:t>Using what you know about feeding relationships, choose objects and put them in order of “who eats whom”</a:t>
            </a:r>
            <a:endParaRPr lang="en-US" sz="2000" b="1" dirty="0"/>
          </a:p>
        </p:txBody>
      </p:sp>
      <p:pic>
        <p:nvPicPr>
          <p:cNvPr id="2053" name="Picture 5" descr="C:\tempie\Temporary Internet Files\Content.IE5\SU595YOG\MC90009940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5465198"/>
            <a:ext cx="973178" cy="1174352"/>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C:\tempie\Temporary Internet Files\Content.IE5\1OQQNLIF\MC90001322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973144"/>
            <a:ext cx="1969226" cy="2208981"/>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tempie\Temporary Internet Files\Content.IE5\VEDFXX39\MC90008846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73215" y="2973144"/>
            <a:ext cx="2735733" cy="1939986"/>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C:\tempie\Temporary Internet Files\Content.IE5\VEDFXX39\MC90032447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07728" y="4963150"/>
            <a:ext cx="2326995" cy="1676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71855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1.85185E-6 C 0.04723 0.02546 0.09792 0.01713 0.14618 0.01806 C 0.16337 0.02454 0.18004 0.03334 0.1974 0.03866 C 0.20539 0.04445 0.2132 0.05046 0.22118 0.05648 C 0.22361 0.05834 0.22865 0.06134 0.22865 0.06158 C 0.25139 0.05972 0.2658 0.05648 0.2875 0.0544 C 0.29896 0.04769 0.29236 0.05023 0.30747 0.04769 C 0.31389 0.04329 0.31407 0.03704 0.31615 0.025 C 0.31667 0.02199 0.31875 0.02037 0.31997 0.01806 L 0.32743 0.01597 " pathEditMode="relative" rAng="0" ptsTypes="ffffffffAA">
                                      <p:cBhvr>
                                        <p:cTn id="6" dur="2000" fill="hold"/>
                                        <p:tgtEl>
                                          <p:spTgt spid="2053"/>
                                        </p:tgtEl>
                                        <p:attrNameLst>
                                          <p:attrName>ppt_x</p:attrName>
                                          <p:attrName>ppt_y</p:attrName>
                                        </p:attrNameLst>
                                      </p:cBhvr>
                                      <p:rCtr x="16372" y="3056"/>
                                    </p:animMotion>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2052"/>
                                        </p:tgtEl>
                                      </p:cBhvr>
                                      <p:by x="50000" y="50000"/>
                                    </p:animScale>
                                  </p:childTnLst>
                                </p:cTn>
                              </p:par>
                              <p:par>
                                <p:cTn id="11" presetID="42" presetClass="path" presetSubtype="0" accel="50000" decel="50000" fill="hold" nodeType="withEffect">
                                  <p:stCondLst>
                                    <p:cond delay="0"/>
                                  </p:stCondLst>
                                  <p:childTnLst>
                                    <p:animMotion origin="layout" path="M 1.11111E-6 -4.44444E-6 L 0.67569 0.07223 " pathEditMode="relative" rAng="0" ptsTypes="AA">
                                      <p:cBhvr>
                                        <p:cTn id="12" dur="2000" fill="hold"/>
                                        <p:tgtEl>
                                          <p:spTgt spid="2052"/>
                                        </p:tgtEl>
                                        <p:attrNameLst>
                                          <p:attrName>ppt_x</p:attrName>
                                          <p:attrName>ppt_y</p:attrName>
                                        </p:attrNameLst>
                                      </p:cBhvr>
                                      <p:rCtr x="33785" y="3611"/>
                                    </p:animMotion>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2000" fill="hold"/>
                                        <p:tgtEl>
                                          <p:spTgt spid="2050"/>
                                        </p:tgtEl>
                                      </p:cBhvr>
                                      <p:by x="50000" y="50000"/>
                                    </p:animScale>
                                  </p:childTnLst>
                                </p:cTn>
                              </p:par>
                              <p:par>
                                <p:cTn id="17" presetID="42" presetClass="path" presetSubtype="0" accel="50000" decel="50000" fill="hold" nodeType="withEffect">
                                  <p:stCondLst>
                                    <p:cond delay="0"/>
                                  </p:stCondLst>
                                  <p:childTnLst>
                                    <p:animMotion origin="layout" path="M -3.33333E-6 -4.44444E-6 L 0.5 -0.36666 " pathEditMode="relative" rAng="0" ptsTypes="AA">
                                      <p:cBhvr>
                                        <p:cTn id="18" dur="2000" fill="hold"/>
                                        <p:tgtEl>
                                          <p:spTgt spid="2050"/>
                                        </p:tgtEl>
                                        <p:attrNameLst>
                                          <p:attrName>ppt_x</p:attrName>
                                          <p:attrName>ppt_y</p:attrName>
                                        </p:attrNameLst>
                                      </p:cBhvr>
                                      <p:rCtr x="25000" y="-18333"/>
                                    </p:animMotion>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nodeType="clickEffect">
                                  <p:stCondLst>
                                    <p:cond delay="0"/>
                                  </p:stCondLst>
                                  <p:childTnLst>
                                    <p:animScale>
                                      <p:cBhvr>
                                        <p:cTn id="22" dur="2000" fill="hold"/>
                                        <p:tgtEl>
                                          <p:spTgt spid="2051"/>
                                        </p:tgtEl>
                                      </p:cBhvr>
                                      <p:by x="50000" y="50000"/>
                                    </p:animScale>
                                  </p:childTnLst>
                                </p:cTn>
                              </p:par>
                              <p:par>
                                <p:cTn id="23" presetID="42" presetClass="path" presetSubtype="0" accel="50000" decel="50000" fill="hold" nodeType="withEffect">
                                  <p:stCondLst>
                                    <p:cond delay="0"/>
                                  </p:stCondLst>
                                  <p:childTnLst>
                                    <p:animMotion origin="layout" path="M -2.77778E-6 0 L 0.32743 -0.33056 " pathEditMode="relative" rAng="0" ptsTypes="AA">
                                      <p:cBhvr>
                                        <p:cTn id="24" dur="2000" fill="hold"/>
                                        <p:tgtEl>
                                          <p:spTgt spid="2051"/>
                                        </p:tgtEl>
                                        <p:attrNameLst>
                                          <p:attrName>ppt_x</p:attrName>
                                          <p:attrName>ppt_y</p:attrName>
                                        </p:attrNameLst>
                                      </p:cBhvr>
                                      <p:rCtr x="16372" y="-165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buNone/>
            </a:pPr>
            <a:r>
              <a:rPr lang="en-US" sz="4400" b="1" u="sng" dirty="0" smtClean="0"/>
              <a:t>Food chain/web</a:t>
            </a:r>
            <a:r>
              <a:rPr lang="en-US" dirty="0" smtClean="0"/>
              <a:t>: </a:t>
            </a:r>
            <a:r>
              <a:rPr lang="en-US" b="1" dirty="0" smtClean="0">
                <a:solidFill>
                  <a:srgbClr val="FFC000"/>
                </a:solidFill>
              </a:rPr>
              <a:t>shows who eats whom!</a:t>
            </a:r>
          </a:p>
          <a:p>
            <a:pPr marL="0" indent="0">
              <a:buNone/>
            </a:pPr>
            <a:endParaRPr lang="en-US" b="1" dirty="0" smtClean="0">
              <a:solidFill>
                <a:srgbClr val="FFC000"/>
              </a:solidFill>
            </a:endParaRPr>
          </a:p>
          <a:p>
            <a:pPr marL="0" indent="0">
              <a:buNone/>
            </a:pPr>
            <a:r>
              <a:rPr lang="en-US" b="1" dirty="0" smtClean="0">
                <a:sym typeface="Wingdings" pitchFamily="2" charset="2"/>
              </a:rPr>
              <a:t> The arrow points __________ the organism that does the eating (into their belly!)</a:t>
            </a:r>
            <a:br>
              <a:rPr lang="en-US" b="1" dirty="0" smtClean="0">
                <a:sym typeface="Wingdings" pitchFamily="2" charset="2"/>
              </a:rPr>
            </a:br>
            <a:endParaRPr lang="en-US" b="1" dirty="0" smtClean="0">
              <a:sym typeface="Wingdings" pitchFamily="2" charset="2"/>
            </a:endParaRPr>
          </a:p>
          <a:p>
            <a:pPr marL="0" indent="0">
              <a:buNone/>
            </a:pPr>
            <a:r>
              <a:rPr lang="en-US" b="1" dirty="0" smtClean="0">
                <a:sym typeface="Wingdings" pitchFamily="2" charset="2"/>
              </a:rPr>
              <a:t> Each level is called a ________ _______</a:t>
            </a:r>
            <a:endParaRPr lang="en-US" b="1" dirty="0"/>
          </a:p>
        </p:txBody>
      </p:sp>
      <p:sp>
        <p:nvSpPr>
          <p:cNvPr id="4" name="TextBox 3"/>
          <p:cNvSpPr txBox="1"/>
          <p:nvPr/>
        </p:nvSpPr>
        <p:spPr>
          <a:xfrm>
            <a:off x="4038600" y="1776227"/>
            <a:ext cx="1742785" cy="646331"/>
          </a:xfrm>
          <a:prstGeom prst="rect">
            <a:avLst/>
          </a:prstGeom>
          <a:noFill/>
        </p:spPr>
        <p:txBody>
          <a:bodyPr wrap="none" rtlCol="0">
            <a:spAutoFit/>
          </a:bodyPr>
          <a:lstStyle/>
          <a:p>
            <a:r>
              <a:rPr lang="en-US" sz="3600" b="1" dirty="0" smtClean="0">
                <a:solidFill>
                  <a:srgbClr val="FFC000"/>
                </a:solidFill>
              </a:rPr>
              <a:t>toward</a:t>
            </a:r>
            <a:endParaRPr lang="en-US" sz="3600" b="1" dirty="0">
              <a:solidFill>
                <a:srgbClr val="FFC000"/>
              </a:solidFill>
            </a:endParaRPr>
          </a:p>
        </p:txBody>
      </p:sp>
      <p:sp>
        <p:nvSpPr>
          <p:cNvPr id="5" name="TextBox 4"/>
          <p:cNvSpPr txBox="1"/>
          <p:nvPr/>
        </p:nvSpPr>
        <p:spPr>
          <a:xfrm>
            <a:off x="4920048" y="3357860"/>
            <a:ext cx="1752403" cy="646331"/>
          </a:xfrm>
          <a:prstGeom prst="rect">
            <a:avLst/>
          </a:prstGeom>
          <a:noFill/>
        </p:spPr>
        <p:txBody>
          <a:bodyPr wrap="none" rtlCol="0">
            <a:spAutoFit/>
          </a:bodyPr>
          <a:lstStyle/>
          <a:p>
            <a:r>
              <a:rPr lang="en-US" sz="3600" b="1" dirty="0" smtClean="0">
                <a:solidFill>
                  <a:srgbClr val="FFC000"/>
                </a:solidFill>
              </a:rPr>
              <a:t>trophic</a:t>
            </a:r>
            <a:endParaRPr lang="en-US" sz="3600" b="1" dirty="0">
              <a:solidFill>
                <a:srgbClr val="FFC000"/>
              </a:solidFill>
            </a:endParaRPr>
          </a:p>
        </p:txBody>
      </p:sp>
      <p:sp>
        <p:nvSpPr>
          <p:cNvPr id="6" name="TextBox 5"/>
          <p:cNvSpPr txBox="1"/>
          <p:nvPr/>
        </p:nvSpPr>
        <p:spPr>
          <a:xfrm>
            <a:off x="6859805" y="3352800"/>
            <a:ext cx="1253869" cy="646331"/>
          </a:xfrm>
          <a:prstGeom prst="rect">
            <a:avLst/>
          </a:prstGeom>
          <a:noFill/>
        </p:spPr>
        <p:txBody>
          <a:bodyPr wrap="none" rtlCol="0">
            <a:spAutoFit/>
          </a:bodyPr>
          <a:lstStyle/>
          <a:p>
            <a:r>
              <a:rPr lang="en-US" sz="3600" b="1" dirty="0" smtClean="0">
                <a:solidFill>
                  <a:srgbClr val="FFC000"/>
                </a:solidFill>
              </a:rPr>
              <a:t>level</a:t>
            </a:r>
            <a:endParaRPr lang="en-US" sz="3600" b="1" dirty="0">
              <a:solidFill>
                <a:srgbClr val="FFC000"/>
              </a:solidFill>
            </a:endParaRPr>
          </a:p>
        </p:txBody>
      </p:sp>
    </p:spTree>
    <p:extLst>
      <p:ext uri="{BB962C8B-B14F-4D97-AF65-F5344CB8AC3E}">
        <p14:creationId xmlns:p14="http://schemas.microsoft.com/office/powerpoint/2010/main" val="257211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87997"/>
            <a:ext cx="8229600" cy="1143000"/>
          </a:xfrm>
        </p:spPr>
        <p:txBody>
          <a:bodyPr/>
          <a:lstStyle/>
          <a:p>
            <a:endParaRPr lang="en-US"/>
          </a:p>
        </p:txBody>
      </p:sp>
      <p:sp>
        <p:nvSpPr>
          <p:cNvPr id="3" name="Content Placeholder 2"/>
          <p:cNvSpPr>
            <a:spLocks noGrp="1"/>
          </p:cNvSpPr>
          <p:nvPr>
            <p:ph idx="1"/>
          </p:nvPr>
        </p:nvSpPr>
        <p:spPr>
          <a:xfrm>
            <a:off x="457199" y="837565"/>
            <a:ext cx="8229600" cy="4525963"/>
          </a:xfrm>
        </p:spPr>
        <p:txBody>
          <a:bodyPr/>
          <a:lstStyle/>
          <a:p>
            <a:endParaRPr lang="en-US" dirty="0"/>
          </a:p>
        </p:txBody>
      </p:sp>
      <p:pic>
        <p:nvPicPr>
          <p:cNvPr id="4" name="Picture 3" descr="ScreenHunter_02 Jan. 18 09.43.gif"/>
          <p:cNvPicPr/>
          <p:nvPr/>
        </p:nvPicPr>
        <p:blipFill>
          <a:blip r:embed="rId2" cstate="print">
            <a:clrChange>
              <a:clrFrom>
                <a:srgbClr val="FFCCCC"/>
              </a:clrFrom>
              <a:clrTo>
                <a:srgbClr val="FFCCCC">
                  <a:alpha val="0"/>
                </a:srgbClr>
              </a:clrTo>
            </a:clrChange>
            <a:grayscl/>
            <a:extLst>
              <a:ext uri="{28A0092B-C50C-407E-A947-70E740481C1C}">
                <a14:useLocalDpi xmlns:a14="http://schemas.microsoft.com/office/drawing/2010/main" val="0"/>
              </a:ext>
            </a:extLst>
          </a:blip>
          <a:srcRect/>
          <a:stretch>
            <a:fillRect/>
          </a:stretch>
        </p:blipFill>
        <p:spPr bwMode="auto">
          <a:xfrm>
            <a:off x="2743199" y="-635"/>
            <a:ext cx="1421130" cy="4886008"/>
          </a:xfrm>
          <a:prstGeom prst="rect">
            <a:avLst/>
          </a:prstGeom>
          <a:noFill/>
          <a:ln>
            <a:noFill/>
          </a:ln>
        </p:spPr>
      </p:pic>
      <p:pic>
        <p:nvPicPr>
          <p:cNvPr id="5" name="Picture 4" descr="ScreenHunter_03 Jan. 18 09.43.gif"/>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4667248" y="0"/>
            <a:ext cx="1763593" cy="4886008"/>
          </a:xfrm>
          <a:prstGeom prst="rect">
            <a:avLst/>
          </a:prstGeom>
          <a:noFill/>
          <a:ln>
            <a:noFill/>
          </a:ln>
        </p:spPr>
      </p:pic>
      <p:cxnSp>
        <p:nvCxnSpPr>
          <p:cNvPr id="7" name="Straight Connector 6"/>
          <p:cNvCxnSpPr/>
          <p:nvPr/>
        </p:nvCxnSpPr>
        <p:spPr>
          <a:xfrm>
            <a:off x="914399" y="989965"/>
            <a:ext cx="16764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14399" y="3352165"/>
            <a:ext cx="16764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14399" y="4647565"/>
            <a:ext cx="16764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33449" y="2132965"/>
            <a:ext cx="16764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629399" y="608965"/>
            <a:ext cx="16764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629399" y="1904365"/>
            <a:ext cx="16764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629399" y="3123565"/>
            <a:ext cx="16764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629399" y="4647565"/>
            <a:ext cx="16764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65762" y="4200545"/>
            <a:ext cx="1877437" cy="523220"/>
          </a:xfrm>
          <a:prstGeom prst="rect">
            <a:avLst/>
          </a:prstGeom>
          <a:noFill/>
        </p:spPr>
        <p:txBody>
          <a:bodyPr wrap="none" rtlCol="0">
            <a:spAutoFit/>
          </a:bodyPr>
          <a:lstStyle/>
          <a:p>
            <a:r>
              <a:rPr lang="en-US" sz="2800" b="1" dirty="0" smtClean="0">
                <a:solidFill>
                  <a:srgbClr val="FFC000"/>
                </a:solidFill>
              </a:rPr>
              <a:t>autotroph</a:t>
            </a:r>
            <a:endParaRPr lang="en-US" sz="2800" b="1" dirty="0">
              <a:solidFill>
                <a:srgbClr val="FFC000"/>
              </a:solidFill>
            </a:endParaRPr>
          </a:p>
        </p:txBody>
      </p:sp>
      <p:sp>
        <p:nvSpPr>
          <p:cNvPr id="16" name="TextBox 15"/>
          <p:cNvSpPr txBox="1"/>
          <p:nvPr/>
        </p:nvSpPr>
        <p:spPr>
          <a:xfrm>
            <a:off x="609599" y="2861955"/>
            <a:ext cx="2214068" cy="523220"/>
          </a:xfrm>
          <a:prstGeom prst="rect">
            <a:avLst/>
          </a:prstGeom>
          <a:noFill/>
        </p:spPr>
        <p:txBody>
          <a:bodyPr wrap="none" rtlCol="0">
            <a:spAutoFit/>
          </a:bodyPr>
          <a:lstStyle/>
          <a:p>
            <a:r>
              <a:rPr lang="en-US" sz="2800" b="1" dirty="0" smtClean="0">
                <a:solidFill>
                  <a:srgbClr val="FFC000"/>
                </a:solidFill>
              </a:rPr>
              <a:t>heterotroph</a:t>
            </a:r>
            <a:endParaRPr lang="en-US" sz="2800" b="1" dirty="0">
              <a:solidFill>
                <a:srgbClr val="FFC000"/>
              </a:solidFill>
            </a:endParaRPr>
          </a:p>
        </p:txBody>
      </p:sp>
      <p:sp>
        <p:nvSpPr>
          <p:cNvPr id="17" name="TextBox 16"/>
          <p:cNvSpPr txBox="1"/>
          <p:nvPr/>
        </p:nvSpPr>
        <p:spPr>
          <a:xfrm>
            <a:off x="609599" y="1642755"/>
            <a:ext cx="2214068" cy="523220"/>
          </a:xfrm>
          <a:prstGeom prst="rect">
            <a:avLst/>
          </a:prstGeom>
          <a:noFill/>
        </p:spPr>
        <p:txBody>
          <a:bodyPr wrap="none" rtlCol="0">
            <a:spAutoFit/>
          </a:bodyPr>
          <a:lstStyle/>
          <a:p>
            <a:r>
              <a:rPr lang="en-US" sz="2800" b="1" dirty="0" smtClean="0">
                <a:solidFill>
                  <a:srgbClr val="FFC000"/>
                </a:solidFill>
              </a:rPr>
              <a:t>heterotroph</a:t>
            </a:r>
            <a:endParaRPr lang="en-US" sz="2800" b="1" dirty="0">
              <a:solidFill>
                <a:srgbClr val="FFC000"/>
              </a:solidFill>
            </a:endParaRPr>
          </a:p>
        </p:txBody>
      </p:sp>
      <p:sp>
        <p:nvSpPr>
          <p:cNvPr id="18" name="TextBox 17"/>
          <p:cNvSpPr txBox="1"/>
          <p:nvPr/>
        </p:nvSpPr>
        <p:spPr>
          <a:xfrm>
            <a:off x="609599" y="542945"/>
            <a:ext cx="2214068" cy="523220"/>
          </a:xfrm>
          <a:prstGeom prst="rect">
            <a:avLst/>
          </a:prstGeom>
          <a:noFill/>
        </p:spPr>
        <p:txBody>
          <a:bodyPr wrap="none" rtlCol="0">
            <a:spAutoFit/>
          </a:bodyPr>
          <a:lstStyle/>
          <a:p>
            <a:r>
              <a:rPr lang="en-US" sz="2800" b="1" dirty="0" smtClean="0">
                <a:solidFill>
                  <a:srgbClr val="FFC000"/>
                </a:solidFill>
              </a:rPr>
              <a:t>heterotroph</a:t>
            </a:r>
            <a:endParaRPr lang="en-US" sz="2800" b="1" dirty="0">
              <a:solidFill>
                <a:srgbClr val="FFC000"/>
              </a:solidFill>
            </a:endParaRPr>
          </a:p>
        </p:txBody>
      </p:sp>
      <p:sp>
        <p:nvSpPr>
          <p:cNvPr id="19" name="TextBox 18"/>
          <p:cNvSpPr txBox="1"/>
          <p:nvPr/>
        </p:nvSpPr>
        <p:spPr>
          <a:xfrm>
            <a:off x="6589521" y="4190365"/>
            <a:ext cx="1792478" cy="523220"/>
          </a:xfrm>
          <a:prstGeom prst="rect">
            <a:avLst/>
          </a:prstGeom>
          <a:noFill/>
        </p:spPr>
        <p:txBody>
          <a:bodyPr wrap="none" rtlCol="0">
            <a:spAutoFit/>
          </a:bodyPr>
          <a:lstStyle/>
          <a:p>
            <a:r>
              <a:rPr lang="en-US" sz="2800" b="1" dirty="0" smtClean="0">
                <a:solidFill>
                  <a:srgbClr val="92D050"/>
                </a:solidFill>
              </a:rPr>
              <a:t>producer</a:t>
            </a:r>
            <a:endParaRPr lang="en-US" sz="2800" b="1" dirty="0">
              <a:solidFill>
                <a:srgbClr val="92D050"/>
              </a:solidFill>
            </a:endParaRPr>
          </a:p>
        </p:txBody>
      </p:sp>
      <p:sp>
        <p:nvSpPr>
          <p:cNvPr id="20" name="TextBox 19"/>
          <p:cNvSpPr txBox="1"/>
          <p:nvPr/>
        </p:nvSpPr>
        <p:spPr>
          <a:xfrm>
            <a:off x="6617969" y="2593975"/>
            <a:ext cx="1914307" cy="954107"/>
          </a:xfrm>
          <a:prstGeom prst="rect">
            <a:avLst/>
          </a:prstGeom>
          <a:noFill/>
        </p:spPr>
        <p:txBody>
          <a:bodyPr wrap="none" rtlCol="0">
            <a:spAutoFit/>
          </a:bodyPr>
          <a:lstStyle/>
          <a:p>
            <a:r>
              <a:rPr lang="en-US" sz="2800" b="1" dirty="0" smtClean="0">
                <a:solidFill>
                  <a:srgbClr val="92D050"/>
                </a:solidFill>
              </a:rPr>
              <a:t>Primary </a:t>
            </a:r>
          </a:p>
          <a:p>
            <a:r>
              <a:rPr lang="en-US" sz="2800" b="1" dirty="0" smtClean="0">
                <a:solidFill>
                  <a:srgbClr val="92D050"/>
                </a:solidFill>
              </a:rPr>
              <a:t>consumer</a:t>
            </a:r>
            <a:endParaRPr lang="en-US" sz="2800" b="1" dirty="0">
              <a:solidFill>
                <a:srgbClr val="92D050"/>
              </a:solidFill>
            </a:endParaRPr>
          </a:p>
        </p:txBody>
      </p:sp>
      <p:sp>
        <p:nvSpPr>
          <p:cNvPr id="21" name="TextBox 20"/>
          <p:cNvSpPr txBox="1"/>
          <p:nvPr/>
        </p:nvSpPr>
        <p:spPr>
          <a:xfrm>
            <a:off x="6510445" y="1427311"/>
            <a:ext cx="2044149" cy="954107"/>
          </a:xfrm>
          <a:prstGeom prst="rect">
            <a:avLst/>
          </a:prstGeom>
          <a:noFill/>
        </p:spPr>
        <p:txBody>
          <a:bodyPr wrap="none" rtlCol="0">
            <a:spAutoFit/>
          </a:bodyPr>
          <a:lstStyle/>
          <a:p>
            <a:r>
              <a:rPr lang="en-US" sz="2800" b="1" dirty="0" smtClean="0">
                <a:solidFill>
                  <a:srgbClr val="92D050"/>
                </a:solidFill>
              </a:rPr>
              <a:t>secondary</a:t>
            </a:r>
          </a:p>
          <a:p>
            <a:r>
              <a:rPr lang="en-US" sz="2800" b="1" dirty="0" smtClean="0">
                <a:solidFill>
                  <a:srgbClr val="92D050"/>
                </a:solidFill>
              </a:rPr>
              <a:t>consumer</a:t>
            </a:r>
            <a:endParaRPr lang="en-US" sz="2800" b="1" dirty="0">
              <a:solidFill>
                <a:srgbClr val="92D050"/>
              </a:solidFill>
            </a:endParaRPr>
          </a:p>
        </p:txBody>
      </p:sp>
      <p:sp>
        <p:nvSpPr>
          <p:cNvPr id="22" name="TextBox 21"/>
          <p:cNvSpPr txBox="1"/>
          <p:nvPr/>
        </p:nvSpPr>
        <p:spPr>
          <a:xfrm>
            <a:off x="6620092" y="112058"/>
            <a:ext cx="1914307" cy="954107"/>
          </a:xfrm>
          <a:prstGeom prst="rect">
            <a:avLst/>
          </a:prstGeom>
          <a:noFill/>
        </p:spPr>
        <p:txBody>
          <a:bodyPr wrap="none" rtlCol="0">
            <a:spAutoFit/>
          </a:bodyPr>
          <a:lstStyle/>
          <a:p>
            <a:r>
              <a:rPr lang="en-US" sz="2800" b="1" dirty="0" smtClean="0">
                <a:solidFill>
                  <a:srgbClr val="92D050"/>
                </a:solidFill>
              </a:rPr>
              <a:t>tertiary</a:t>
            </a:r>
          </a:p>
          <a:p>
            <a:r>
              <a:rPr lang="en-US" sz="2800" b="1" dirty="0" smtClean="0">
                <a:solidFill>
                  <a:srgbClr val="92D050"/>
                </a:solidFill>
              </a:rPr>
              <a:t>consumer</a:t>
            </a:r>
            <a:endParaRPr lang="en-US" sz="2800" b="1" dirty="0">
              <a:solidFill>
                <a:srgbClr val="92D050"/>
              </a:solidFill>
            </a:endParaRPr>
          </a:p>
        </p:txBody>
      </p:sp>
      <p:pic>
        <p:nvPicPr>
          <p:cNvPr id="23" name="Picture 22" descr="C:\tempie\Temporary Internet Files\Content.IE5\RI348Q9Z\MC900389354[1].wm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1405" y="5356118"/>
            <a:ext cx="1717586" cy="1443612"/>
          </a:xfrm>
          <a:prstGeom prst="rect">
            <a:avLst/>
          </a:prstGeom>
          <a:noFill/>
          <a:ln>
            <a:noFill/>
          </a:ln>
        </p:spPr>
      </p:pic>
      <p:cxnSp>
        <p:nvCxnSpPr>
          <p:cNvPr id="24" name="Straight Arrow Connector 23"/>
          <p:cNvCxnSpPr>
            <a:endCxn id="4" idx="2"/>
          </p:cNvCxnSpPr>
          <p:nvPr/>
        </p:nvCxnSpPr>
        <p:spPr>
          <a:xfrm flipH="1" flipV="1">
            <a:off x="3453764" y="4885373"/>
            <a:ext cx="710565" cy="1192551"/>
          </a:xfrm>
          <a:prstGeom prst="straightConnector1">
            <a:avLst/>
          </a:prstGeom>
          <a:ln w="1016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4993708" y="4787447"/>
            <a:ext cx="710565" cy="1192551"/>
          </a:xfrm>
          <a:prstGeom prst="straightConnector1">
            <a:avLst/>
          </a:prstGeom>
          <a:ln w="1016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26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par>
                                <p:cTn id="8" presetID="26" presetClass="emph" presetSubtype="0" repeatCount="indefinite" fill="hold" nodeType="withEffect">
                                  <p:stCondLst>
                                    <p:cond delay="0"/>
                                  </p:stCondLst>
                                  <p:childTnLst>
                                    <p:animEffect transition="out" filter="fade">
                                      <p:cBhvr>
                                        <p:cTn id="9" dur="1000" tmFilter="0, 0; .2, .5; .8, .5; 1, 0"/>
                                        <p:tgtEl>
                                          <p:spTgt spid="24"/>
                                        </p:tgtEl>
                                      </p:cBhvr>
                                    </p:animEffect>
                                    <p:animScale>
                                      <p:cBhvr>
                                        <p:cTn id="10" dur="500" autoRev="1" fill="hold"/>
                                        <p:tgtEl>
                                          <p:spTgt spid="24"/>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par>
                                <p:cTn id="36" presetID="26" presetClass="emph" presetSubtype="0" repeatCount="indefinite" fill="hold" nodeType="withEffect">
                                  <p:stCondLst>
                                    <p:cond delay="0"/>
                                  </p:stCondLst>
                                  <p:childTnLst>
                                    <p:animEffect transition="out" filter="fade">
                                      <p:cBhvr>
                                        <p:cTn id="37" dur="1000" tmFilter="0, 0; .2, .5; .8, .5; 1, 0"/>
                                        <p:tgtEl>
                                          <p:spTgt spid="27"/>
                                        </p:tgtEl>
                                      </p:cBhvr>
                                    </p:animEffect>
                                    <p:animScale>
                                      <p:cBhvr>
                                        <p:cTn id="38" dur="500" autoRev="1" fill="hold"/>
                                        <p:tgtEl>
                                          <p:spTgt spid="27"/>
                                        </p:tgtEl>
                                      </p:cBhvr>
                                      <p:by x="105000" y="105000"/>
                                    </p:animScale>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P spid="2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6000" b="1" dirty="0" smtClean="0"/>
              <a:t>Food Webs</a:t>
            </a:r>
            <a:endParaRPr lang="en-US" sz="6000" b="1"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914400"/>
            <a:ext cx="6704013" cy="52045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6627813" y="914400"/>
            <a:ext cx="2516187" cy="2246769"/>
          </a:xfrm>
          <a:prstGeom prst="rect">
            <a:avLst/>
          </a:prstGeom>
          <a:noFill/>
        </p:spPr>
        <p:txBody>
          <a:bodyPr wrap="square" rtlCol="0">
            <a:spAutoFit/>
          </a:bodyPr>
          <a:lstStyle/>
          <a:p>
            <a:r>
              <a:rPr lang="en-US" sz="2800" b="1" dirty="0" smtClean="0"/>
              <a:t>What would happen if an organism were to go extinct?</a:t>
            </a:r>
            <a:endParaRPr lang="en-US" sz="2800" b="1" dirty="0"/>
          </a:p>
        </p:txBody>
      </p:sp>
      <p:sp>
        <p:nvSpPr>
          <p:cNvPr id="6" name="TextBox 5"/>
          <p:cNvSpPr txBox="1"/>
          <p:nvPr/>
        </p:nvSpPr>
        <p:spPr>
          <a:xfrm>
            <a:off x="6627813" y="4038600"/>
            <a:ext cx="2820987" cy="830997"/>
          </a:xfrm>
          <a:prstGeom prst="rect">
            <a:avLst/>
          </a:prstGeom>
          <a:noFill/>
        </p:spPr>
        <p:txBody>
          <a:bodyPr wrap="square" rtlCol="0">
            <a:spAutoFit/>
          </a:bodyPr>
          <a:lstStyle/>
          <a:p>
            <a:r>
              <a:rPr lang="en-US" sz="2400" b="1" dirty="0" smtClean="0"/>
              <a:t>were overpopulated?</a:t>
            </a:r>
            <a:endParaRPr lang="en-US" sz="2400" b="1" dirty="0"/>
          </a:p>
        </p:txBody>
      </p:sp>
      <p:sp>
        <p:nvSpPr>
          <p:cNvPr id="7" name="TextBox 6"/>
          <p:cNvSpPr txBox="1"/>
          <p:nvPr/>
        </p:nvSpPr>
        <p:spPr>
          <a:xfrm>
            <a:off x="6757353" y="5665470"/>
            <a:ext cx="2439987" cy="830997"/>
          </a:xfrm>
          <a:prstGeom prst="rect">
            <a:avLst/>
          </a:prstGeom>
          <a:noFill/>
        </p:spPr>
        <p:txBody>
          <a:bodyPr wrap="square" rtlCol="0">
            <a:spAutoFit/>
          </a:bodyPr>
          <a:lstStyle/>
          <a:p>
            <a:r>
              <a:rPr lang="en-US" sz="2400" b="1" dirty="0" smtClean="0"/>
              <a:t>were over-hunted?</a:t>
            </a:r>
            <a:endParaRPr lang="en-US" sz="2400" b="1" dirty="0"/>
          </a:p>
        </p:txBody>
      </p:sp>
    </p:spTree>
    <p:extLst>
      <p:ext uri="{BB962C8B-B14F-4D97-AF65-F5344CB8AC3E}">
        <p14:creationId xmlns:p14="http://schemas.microsoft.com/office/powerpoint/2010/main" val="323387550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8229600" cy="4525963"/>
          </a:xfrm>
        </p:spPr>
        <p:txBody>
          <a:bodyPr/>
          <a:lstStyle/>
          <a:p>
            <a:pPr marL="0" indent="0">
              <a:buNone/>
            </a:pPr>
            <a:r>
              <a:rPr lang="en-US" dirty="0" smtClean="0"/>
              <a:t>Autotroph?</a:t>
            </a:r>
          </a:p>
          <a:p>
            <a:pPr marL="0" indent="0">
              <a:buNone/>
            </a:pPr>
            <a:r>
              <a:rPr lang="en-US" dirty="0" smtClean="0"/>
              <a:t>Heterotroph?</a:t>
            </a:r>
          </a:p>
          <a:p>
            <a:pPr marL="0" indent="0">
              <a:buNone/>
            </a:pPr>
            <a:r>
              <a:rPr lang="en-US" dirty="0" smtClean="0"/>
              <a:t>Producer? </a:t>
            </a:r>
          </a:p>
          <a:p>
            <a:pPr marL="0" indent="0">
              <a:buNone/>
            </a:pPr>
            <a:r>
              <a:rPr lang="en-US" dirty="0" smtClean="0"/>
              <a:t>Consumer?</a:t>
            </a:r>
            <a:endParaRPr lang="en-US" dirty="0"/>
          </a:p>
        </p:txBody>
      </p:sp>
      <p:pic>
        <p:nvPicPr>
          <p:cNvPr id="4098" name="Picture 2" descr="http://www.bigelow.org/edhab/images/food_we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2788" y="990600"/>
            <a:ext cx="6141212" cy="5867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2926002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buNone/>
            </a:pPr>
            <a:r>
              <a:rPr lang="en-US" sz="4400" b="1" u="sng" dirty="0" smtClean="0"/>
              <a:t>Biomass</a:t>
            </a:r>
            <a:r>
              <a:rPr lang="en-US" dirty="0" smtClean="0"/>
              <a:t>: number of _____________</a:t>
            </a:r>
            <a:endParaRPr lang="en-US" b="1" dirty="0" smtClean="0">
              <a:solidFill>
                <a:srgbClr val="FFC000"/>
              </a:solidFill>
            </a:endParaRPr>
          </a:p>
          <a:p>
            <a:pPr marL="0" indent="0">
              <a:buNone/>
            </a:pPr>
            <a:endParaRPr lang="en-US" b="1" dirty="0" smtClean="0">
              <a:solidFill>
                <a:srgbClr val="FFC000"/>
              </a:solidFill>
            </a:endParaRPr>
          </a:p>
          <a:p>
            <a:pPr marL="0" indent="0">
              <a:buNone/>
            </a:pPr>
            <a:r>
              <a:rPr lang="en-US" b="1" dirty="0" smtClean="0">
                <a:sym typeface="Wingdings" pitchFamily="2" charset="2"/>
              </a:rPr>
              <a:t> Shows ______ _________ (or total ________) at each level</a:t>
            </a:r>
            <a:br>
              <a:rPr lang="en-US" b="1" dirty="0" smtClean="0">
                <a:sym typeface="Wingdings" pitchFamily="2" charset="2"/>
              </a:rPr>
            </a:br>
            <a:endParaRPr lang="en-US" b="1" dirty="0" smtClean="0">
              <a:sym typeface="Wingdings" pitchFamily="2" charset="2"/>
            </a:endParaRPr>
          </a:p>
          <a:p>
            <a:pPr marL="0" indent="0">
              <a:buNone/>
            </a:pPr>
            <a:r>
              <a:rPr lang="en-US" b="1" dirty="0" smtClean="0">
                <a:sym typeface="Wingdings" pitchFamily="2" charset="2"/>
              </a:rPr>
              <a:t> Should always be ____________ producers than consumers</a:t>
            </a:r>
            <a:endParaRPr lang="en-US" b="1" dirty="0"/>
          </a:p>
        </p:txBody>
      </p:sp>
      <p:sp>
        <p:nvSpPr>
          <p:cNvPr id="4" name="TextBox 3"/>
          <p:cNvSpPr txBox="1"/>
          <p:nvPr/>
        </p:nvSpPr>
        <p:spPr>
          <a:xfrm>
            <a:off x="4902378" y="75021"/>
            <a:ext cx="2465740" cy="646331"/>
          </a:xfrm>
          <a:prstGeom prst="rect">
            <a:avLst/>
          </a:prstGeom>
          <a:noFill/>
        </p:spPr>
        <p:txBody>
          <a:bodyPr wrap="none" rtlCol="0">
            <a:spAutoFit/>
          </a:bodyPr>
          <a:lstStyle/>
          <a:p>
            <a:r>
              <a:rPr lang="en-US" sz="3600" b="1" dirty="0" smtClean="0">
                <a:solidFill>
                  <a:srgbClr val="FFC000"/>
                </a:solidFill>
              </a:rPr>
              <a:t>organisms</a:t>
            </a:r>
            <a:endParaRPr lang="en-US" sz="3600" b="1" dirty="0">
              <a:solidFill>
                <a:srgbClr val="FFC000"/>
              </a:solidFill>
            </a:endParaRPr>
          </a:p>
        </p:txBody>
      </p:sp>
      <p:sp>
        <p:nvSpPr>
          <p:cNvPr id="5" name="TextBox 4"/>
          <p:cNvSpPr txBox="1"/>
          <p:nvPr/>
        </p:nvSpPr>
        <p:spPr>
          <a:xfrm>
            <a:off x="1981200" y="1219200"/>
            <a:ext cx="3505200" cy="646331"/>
          </a:xfrm>
          <a:prstGeom prst="rect">
            <a:avLst/>
          </a:prstGeom>
          <a:noFill/>
        </p:spPr>
        <p:txBody>
          <a:bodyPr wrap="square" rtlCol="0">
            <a:spAutoFit/>
          </a:bodyPr>
          <a:lstStyle/>
          <a:p>
            <a:r>
              <a:rPr lang="en-US" sz="3600" b="1" dirty="0">
                <a:solidFill>
                  <a:srgbClr val="FFC000"/>
                </a:solidFill>
              </a:rPr>
              <a:t>h</a:t>
            </a:r>
            <a:r>
              <a:rPr lang="en-US" sz="3600" b="1" dirty="0" smtClean="0">
                <a:solidFill>
                  <a:srgbClr val="FFC000"/>
                </a:solidFill>
              </a:rPr>
              <a:t>ow      many </a:t>
            </a:r>
            <a:endParaRPr lang="en-US" sz="3600" b="1" dirty="0">
              <a:solidFill>
                <a:srgbClr val="FFC000"/>
              </a:solidFill>
            </a:endParaRPr>
          </a:p>
        </p:txBody>
      </p:sp>
      <p:sp>
        <p:nvSpPr>
          <p:cNvPr id="6" name="TextBox 5"/>
          <p:cNvSpPr txBox="1"/>
          <p:nvPr/>
        </p:nvSpPr>
        <p:spPr>
          <a:xfrm>
            <a:off x="7010400" y="1256274"/>
            <a:ext cx="1493108" cy="646331"/>
          </a:xfrm>
          <a:prstGeom prst="rect">
            <a:avLst/>
          </a:prstGeom>
          <a:noFill/>
        </p:spPr>
        <p:txBody>
          <a:bodyPr wrap="square" rtlCol="0">
            <a:spAutoFit/>
          </a:bodyPr>
          <a:lstStyle/>
          <a:p>
            <a:r>
              <a:rPr lang="en-US" sz="3600" b="1" dirty="0" smtClean="0">
                <a:solidFill>
                  <a:srgbClr val="FFC000"/>
                </a:solidFill>
              </a:rPr>
              <a:t>mass</a:t>
            </a:r>
            <a:endParaRPr lang="en-US" sz="3600" b="1" dirty="0">
              <a:solidFill>
                <a:srgbClr val="FFC000"/>
              </a:solidFill>
            </a:endParaRPr>
          </a:p>
        </p:txBody>
      </p:sp>
      <p:sp>
        <p:nvSpPr>
          <p:cNvPr id="7" name="TextBox 6"/>
          <p:cNvSpPr txBox="1"/>
          <p:nvPr/>
        </p:nvSpPr>
        <p:spPr>
          <a:xfrm>
            <a:off x="4566630" y="2819400"/>
            <a:ext cx="1356462" cy="646331"/>
          </a:xfrm>
          <a:prstGeom prst="rect">
            <a:avLst/>
          </a:prstGeom>
          <a:noFill/>
        </p:spPr>
        <p:txBody>
          <a:bodyPr wrap="none" rtlCol="0">
            <a:spAutoFit/>
          </a:bodyPr>
          <a:lstStyle/>
          <a:p>
            <a:r>
              <a:rPr lang="en-US" sz="3600" b="1" dirty="0" smtClean="0">
                <a:solidFill>
                  <a:srgbClr val="FFC000"/>
                </a:solidFill>
              </a:rPr>
              <a:t>more</a:t>
            </a:r>
            <a:endParaRPr lang="en-US" sz="3600" b="1" dirty="0">
              <a:solidFill>
                <a:srgbClr val="FFC000"/>
              </a:solidFill>
            </a:endParaRPr>
          </a:p>
        </p:txBody>
      </p:sp>
      <p:pic>
        <p:nvPicPr>
          <p:cNvPr id="8" name="Picture 2" descr="http://www.vtaide.com/png/foodweb/xfoodchains.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6191" y="3465731"/>
            <a:ext cx="4284209" cy="341472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6399990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7170" name="Picture 2" descr="http://www.vtaide.com/png/foodweb/xfoodchains.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0782"/>
            <a:ext cx="8317439" cy="6629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187907238"/>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graphicFrame>
        <p:nvGraphicFramePr>
          <p:cNvPr id="4" name="Diagram 3"/>
          <p:cNvGraphicFramePr>
            <a:graphicFrameLocks/>
          </p:cNvGraphicFramePr>
          <p:nvPr>
            <p:extLst>
              <p:ext uri="{D42A27DB-BD31-4B8C-83A1-F6EECF244321}">
                <p14:modId xmlns:p14="http://schemas.microsoft.com/office/powerpoint/2010/main" val="1553026382"/>
              </p:ext>
            </p:extLst>
          </p:nvPr>
        </p:nvGraphicFramePr>
        <p:xfrm>
          <a:off x="838200" y="381000"/>
          <a:ext cx="7239000" cy="632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909482" y="5105400"/>
            <a:ext cx="5181600" cy="1668149"/>
          </a:xfrm>
          <a:prstGeom prst="rect">
            <a:avLst/>
          </a:prstGeom>
          <a:noFill/>
        </p:spPr>
        <p:txBody>
          <a:bodyPr wrap="square" rtlCol="0">
            <a:spAutoFit/>
          </a:bodyPr>
          <a:lstStyle/>
          <a:p>
            <a:pPr algn="ctr">
              <a:lnSpc>
                <a:spcPct val="80000"/>
              </a:lnSpc>
            </a:pPr>
            <a:r>
              <a:rPr lang="en-US" sz="8000" b="1" dirty="0" smtClean="0">
                <a:solidFill>
                  <a:schemeClr val="bg1"/>
                </a:solidFill>
                <a:effectLst>
                  <a:outerShdw blurRad="38100" dist="38100" dir="2700000" algn="tl">
                    <a:srgbClr val="000000">
                      <a:alpha val="43137"/>
                    </a:srgbClr>
                  </a:outerShdw>
                </a:effectLst>
              </a:rPr>
              <a:t>1,000,000</a:t>
            </a:r>
            <a:r>
              <a:rPr lang="en-US" sz="6000" b="1" dirty="0" smtClean="0">
                <a:solidFill>
                  <a:schemeClr val="bg1"/>
                </a:solidFill>
                <a:effectLst>
                  <a:outerShdw blurRad="38100" dist="38100" dir="2700000" algn="tl">
                    <a:srgbClr val="000000">
                      <a:alpha val="43137"/>
                    </a:srgbClr>
                  </a:outerShdw>
                </a:effectLst>
              </a:rPr>
              <a:t> </a:t>
            </a:r>
            <a:r>
              <a:rPr lang="en-US" sz="4400" b="1" dirty="0" smtClean="0">
                <a:solidFill>
                  <a:schemeClr val="bg1"/>
                </a:solidFill>
                <a:effectLst>
                  <a:outerShdw blurRad="38100" dist="38100" dir="2700000" algn="tl">
                    <a:srgbClr val="000000">
                      <a:alpha val="43137"/>
                    </a:srgbClr>
                  </a:outerShdw>
                </a:effectLst>
              </a:rPr>
              <a:t>organisms</a:t>
            </a:r>
            <a:endParaRPr lang="en-US" sz="4400" b="1"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2012576" y="3810000"/>
            <a:ext cx="5181600" cy="1015663"/>
          </a:xfrm>
          <a:prstGeom prst="rect">
            <a:avLst/>
          </a:prstGeom>
          <a:noFill/>
        </p:spPr>
        <p:txBody>
          <a:bodyPr wrap="square" rtlCol="0">
            <a:spAutoFit/>
          </a:bodyPr>
          <a:lstStyle/>
          <a:p>
            <a:pPr algn="ctr"/>
            <a:r>
              <a:rPr lang="en-US" sz="6000" b="1" dirty="0" smtClean="0">
                <a:solidFill>
                  <a:schemeClr val="bg1"/>
                </a:solidFill>
                <a:effectLst>
                  <a:outerShdw blurRad="38100" dist="38100" dir="2700000" algn="tl">
                    <a:srgbClr val="000000">
                      <a:alpha val="43137"/>
                    </a:srgbClr>
                  </a:outerShdw>
                </a:effectLst>
              </a:rPr>
              <a:t>500,000</a:t>
            </a:r>
            <a:endParaRPr lang="en-US" sz="4800" b="1"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1905000" y="2463225"/>
            <a:ext cx="5181600" cy="830997"/>
          </a:xfrm>
          <a:prstGeom prst="rect">
            <a:avLst/>
          </a:prstGeom>
          <a:noFill/>
        </p:spPr>
        <p:txBody>
          <a:bodyPr wrap="square" rtlCol="0">
            <a:spAutoFit/>
          </a:bodyPr>
          <a:lstStyle/>
          <a:p>
            <a:pPr algn="ctr"/>
            <a:r>
              <a:rPr lang="en-US" sz="4800" b="1" dirty="0" smtClean="0">
                <a:solidFill>
                  <a:schemeClr val="bg1"/>
                </a:solidFill>
                <a:effectLst>
                  <a:outerShdw blurRad="38100" dist="38100" dir="2700000" algn="tl">
                    <a:srgbClr val="000000">
                      <a:alpha val="43137"/>
                    </a:srgbClr>
                  </a:outerShdw>
                </a:effectLst>
              </a:rPr>
              <a:t>10,000</a:t>
            </a:r>
            <a:endParaRPr lang="en-US" sz="4800" b="1" dirty="0">
              <a:solidFill>
                <a:schemeClr val="bg1"/>
              </a:solidFill>
              <a:effectLst>
                <a:outerShdw blurRad="38100" dist="38100" dir="2700000" algn="tl">
                  <a:srgbClr val="000000">
                    <a:alpha val="43137"/>
                  </a:srgbClr>
                </a:outerShdw>
              </a:effectLst>
            </a:endParaRPr>
          </a:p>
        </p:txBody>
      </p:sp>
      <p:sp>
        <p:nvSpPr>
          <p:cNvPr id="8" name="TextBox 7"/>
          <p:cNvSpPr txBox="1"/>
          <p:nvPr/>
        </p:nvSpPr>
        <p:spPr>
          <a:xfrm>
            <a:off x="1905000" y="1244025"/>
            <a:ext cx="518160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rPr>
              <a:t>5</a:t>
            </a:r>
            <a:r>
              <a:rPr lang="en-US" sz="3200" b="1" dirty="0" smtClean="0">
                <a:solidFill>
                  <a:schemeClr val="bg1"/>
                </a:solidFill>
                <a:effectLst>
                  <a:outerShdw blurRad="38100" dist="38100" dir="2700000" algn="tl">
                    <a:srgbClr val="000000">
                      <a:alpha val="43137"/>
                    </a:srgbClr>
                  </a:outerShdw>
                </a:effectLst>
              </a:rPr>
              <a:t>00</a:t>
            </a:r>
            <a:endParaRPr lang="en-US" sz="3200" b="1" dirty="0">
              <a:solidFill>
                <a:schemeClr val="bg1"/>
              </a:solidFill>
              <a:effectLst>
                <a:outerShdw blurRad="38100" dist="38100" dir="2700000" algn="tl">
                  <a:srgbClr val="000000">
                    <a:alpha val="43137"/>
                  </a:srgbClr>
                </a:outerShdw>
              </a:effectLst>
            </a:endParaRPr>
          </a:p>
        </p:txBody>
      </p:sp>
      <p:sp>
        <p:nvSpPr>
          <p:cNvPr id="9" name="TextBox 8"/>
          <p:cNvSpPr txBox="1"/>
          <p:nvPr/>
        </p:nvSpPr>
        <p:spPr>
          <a:xfrm rot="18367493">
            <a:off x="0" y="1371600"/>
            <a:ext cx="5181600" cy="584775"/>
          </a:xfrm>
          <a:prstGeom prst="rect">
            <a:avLst/>
          </a:prstGeom>
          <a:noFill/>
        </p:spPr>
        <p:txBody>
          <a:bodyPr wrap="square" rtlCol="0">
            <a:spAutoFit/>
          </a:bodyPr>
          <a:lstStyle/>
          <a:p>
            <a:pPr algn="ctr"/>
            <a:r>
              <a:rPr lang="en-US" sz="3200" b="1" dirty="0" smtClean="0">
                <a:solidFill>
                  <a:srgbClr val="FFC000"/>
                </a:solidFill>
                <a:effectLst>
                  <a:outerShdw blurRad="38100" dist="38100" dir="2700000" algn="tl">
                    <a:srgbClr val="000000">
                      <a:alpha val="43137"/>
                    </a:srgbClr>
                  </a:outerShdw>
                </a:effectLst>
              </a:rPr>
              <a:t>example</a:t>
            </a:r>
            <a:endParaRPr lang="en-US" sz="3200"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57682791"/>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2"/>
          <p:cNvPicPr>
            <a:picLocks noGrp="1" noChangeAspect="1" noChangeArrowheads="1"/>
          </p:cNvPicPr>
          <p:nvPr>
            <p:ph idx="1"/>
          </p:nvPr>
        </p:nvPicPr>
        <p:blipFill>
          <a:blip r:embed="rId2" cstate="print"/>
          <a:srcRect l="15444" t="21769" r="15168" b="8844"/>
          <a:stretch>
            <a:fillRect/>
          </a:stretch>
        </p:blipFill>
        <p:spPr bwMode="auto">
          <a:xfrm>
            <a:off x="609600" y="457200"/>
            <a:ext cx="8071971" cy="60538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buNone/>
            </a:pPr>
            <a:r>
              <a:rPr lang="en-US" sz="4400" b="1" u="sng" dirty="0" smtClean="0"/>
              <a:t>Energy Pyramid</a:t>
            </a:r>
            <a:r>
              <a:rPr lang="en-US" dirty="0" smtClean="0"/>
              <a:t>: movement of _______</a:t>
            </a:r>
            <a:endParaRPr lang="en-US" b="1" dirty="0" smtClean="0">
              <a:solidFill>
                <a:srgbClr val="FFC000"/>
              </a:solidFill>
            </a:endParaRPr>
          </a:p>
          <a:p>
            <a:pPr marL="0" indent="0">
              <a:buNone/>
            </a:pPr>
            <a:endParaRPr lang="en-US" b="1" dirty="0" smtClean="0">
              <a:solidFill>
                <a:srgbClr val="FFC000"/>
              </a:solidFill>
            </a:endParaRPr>
          </a:p>
          <a:p>
            <a:pPr marL="0" indent="0">
              <a:buNone/>
            </a:pPr>
            <a:r>
              <a:rPr lang="en-US" b="1" dirty="0" smtClean="0">
                <a:sym typeface="Wingdings" pitchFamily="2" charset="2"/>
              </a:rPr>
              <a:t> The ______ is the source of ALL ENERGY</a:t>
            </a:r>
            <a:br>
              <a:rPr lang="en-US" b="1" dirty="0" smtClean="0">
                <a:sym typeface="Wingdings" pitchFamily="2" charset="2"/>
              </a:rPr>
            </a:br>
            <a:endParaRPr lang="en-US" b="1" dirty="0" smtClean="0">
              <a:sym typeface="Wingdings" pitchFamily="2" charset="2"/>
            </a:endParaRPr>
          </a:p>
          <a:p>
            <a:pPr>
              <a:buFont typeface="Wingdings" pitchFamily="2" charset="2"/>
              <a:buChar char="à"/>
            </a:pPr>
            <a:r>
              <a:rPr lang="en-US" b="1" dirty="0" smtClean="0">
                <a:sym typeface="Wingdings" pitchFamily="2" charset="2"/>
              </a:rPr>
              <a:t>Energy does NOT __________</a:t>
            </a:r>
            <a:br>
              <a:rPr lang="en-US" b="1" dirty="0" smtClean="0">
                <a:sym typeface="Wingdings" pitchFamily="2" charset="2"/>
              </a:rPr>
            </a:br>
            <a:endParaRPr lang="en-US" b="1" dirty="0" smtClean="0">
              <a:sym typeface="Wingdings" pitchFamily="2" charset="2"/>
            </a:endParaRPr>
          </a:p>
          <a:p>
            <a:pPr>
              <a:buFont typeface="Wingdings" pitchFamily="2" charset="2"/>
              <a:buChar char="à"/>
            </a:pPr>
            <a:r>
              <a:rPr lang="en-US" b="1" dirty="0" smtClean="0">
                <a:sym typeface="Wingdings" pitchFamily="2" charset="2"/>
              </a:rPr>
              <a:t>It is lost as __________ as it moves up a food web/chain</a:t>
            </a:r>
          </a:p>
        </p:txBody>
      </p:sp>
      <p:sp>
        <p:nvSpPr>
          <p:cNvPr id="4" name="TextBox 3"/>
          <p:cNvSpPr txBox="1"/>
          <p:nvPr/>
        </p:nvSpPr>
        <p:spPr>
          <a:xfrm>
            <a:off x="7200465" y="151599"/>
            <a:ext cx="1771639" cy="646331"/>
          </a:xfrm>
          <a:prstGeom prst="rect">
            <a:avLst/>
          </a:prstGeom>
          <a:noFill/>
        </p:spPr>
        <p:txBody>
          <a:bodyPr wrap="none" rtlCol="0">
            <a:spAutoFit/>
          </a:bodyPr>
          <a:lstStyle/>
          <a:p>
            <a:r>
              <a:rPr lang="en-US" sz="3600" b="1" dirty="0" smtClean="0">
                <a:solidFill>
                  <a:srgbClr val="FFC000"/>
                </a:solidFill>
              </a:rPr>
              <a:t>energy</a:t>
            </a:r>
            <a:endParaRPr lang="en-US" sz="3600" b="1" dirty="0">
              <a:solidFill>
                <a:srgbClr val="FFC000"/>
              </a:solidFill>
            </a:endParaRPr>
          </a:p>
        </p:txBody>
      </p:sp>
      <p:sp>
        <p:nvSpPr>
          <p:cNvPr id="5" name="TextBox 4"/>
          <p:cNvSpPr txBox="1"/>
          <p:nvPr/>
        </p:nvSpPr>
        <p:spPr>
          <a:xfrm>
            <a:off x="1442430" y="1295400"/>
            <a:ext cx="3124200" cy="646331"/>
          </a:xfrm>
          <a:prstGeom prst="rect">
            <a:avLst/>
          </a:prstGeom>
          <a:noFill/>
        </p:spPr>
        <p:txBody>
          <a:bodyPr wrap="square" rtlCol="0">
            <a:spAutoFit/>
          </a:bodyPr>
          <a:lstStyle/>
          <a:p>
            <a:r>
              <a:rPr lang="en-US" sz="3600" b="1" dirty="0" smtClean="0">
                <a:solidFill>
                  <a:srgbClr val="FFC000"/>
                </a:solidFill>
              </a:rPr>
              <a:t>sun</a:t>
            </a:r>
            <a:endParaRPr lang="en-US" sz="3600" b="1" dirty="0">
              <a:solidFill>
                <a:srgbClr val="FFC000"/>
              </a:solidFill>
            </a:endParaRPr>
          </a:p>
        </p:txBody>
      </p:sp>
      <p:sp>
        <p:nvSpPr>
          <p:cNvPr id="6" name="TextBox 5"/>
          <p:cNvSpPr txBox="1"/>
          <p:nvPr/>
        </p:nvSpPr>
        <p:spPr>
          <a:xfrm>
            <a:off x="4038600" y="2362200"/>
            <a:ext cx="1890261" cy="646331"/>
          </a:xfrm>
          <a:prstGeom prst="rect">
            <a:avLst/>
          </a:prstGeom>
          <a:noFill/>
        </p:spPr>
        <p:txBody>
          <a:bodyPr wrap="none" rtlCol="0">
            <a:spAutoFit/>
          </a:bodyPr>
          <a:lstStyle/>
          <a:p>
            <a:r>
              <a:rPr lang="en-US" sz="3600" b="1" dirty="0" smtClean="0">
                <a:solidFill>
                  <a:srgbClr val="FFC000"/>
                </a:solidFill>
              </a:rPr>
              <a:t>recycle</a:t>
            </a:r>
            <a:endParaRPr lang="en-US" sz="3600" b="1" dirty="0">
              <a:solidFill>
                <a:srgbClr val="FFC000"/>
              </a:solidFill>
            </a:endParaRPr>
          </a:p>
        </p:txBody>
      </p:sp>
      <p:sp>
        <p:nvSpPr>
          <p:cNvPr id="7" name="TextBox 6"/>
          <p:cNvSpPr txBox="1"/>
          <p:nvPr/>
        </p:nvSpPr>
        <p:spPr>
          <a:xfrm>
            <a:off x="3004530" y="3352800"/>
            <a:ext cx="1313180" cy="707886"/>
          </a:xfrm>
          <a:prstGeom prst="rect">
            <a:avLst/>
          </a:prstGeom>
          <a:noFill/>
        </p:spPr>
        <p:txBody>
          <a:bodyPr wrap="none" rtlCol="0">
            <a:spAutoFit/>
          </a:bodyPr>
          <a:lstStyle/>
          <a:p>
            <a:r>
              <a:rPr lang="en-US" sz="4000" b="1" dirty="0" smtClean="0">
                <a:solidFill>
                  <a:srgbClr val="FFC000"/>
                </a:solidFill>
              </a:rPr>
              <a:t>heat</a:t>
            </a:r>
            <a:endParaRPr lang="en-US" sz="4000" b="1" dirty="0">
              <a:solidFill>
                <a:srgbClr val="FFC000"/>
              </a:solidFill>
            </a:endParaRPr>
          </a:p>
        </p:txBody>
      </p:sp>
      <p:pic>
        <p:nvPicPr>
          <p:cNvPr id="8" name="Picture 7" descr="C:\tempie\Temporary Internet Files\Content.IE5\RI348Q9Z\MC900389354[1].wm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3023" y="4074133"/>
            <a:ext cx="2629601" cy="2690916"/>
          </a:xfrm>
          <a:prstGeom prst="rect">
            <a:avLst/>
          </a:prstGeom>
          <a:noFill/>
          <a:ln>
            <a:noFill/>
          </a:ln>
        </p:spPr>
      </p:pic>
    </p:spTree>
    <p:extLst>
      <p:ext uri="{BB962C8B-B14F-4D97-AF65-F5344CB8AC3E}">
        <p14:creationId xmlns:p14="http://schemas.microsoft.com/office/powerpoint/2010/main" val="368790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5" name="Explosion 2 4"/>
          <p:cNvSpPr/>
          <p:nvPr/>
        </p:nvSpPr>
        <p:spPr>
          <a:xfrm rot="564012">
            <a:off x="-228600" y="-457200"/>
            <a:ext cx="9753600" cy="7620000"/>
          </a:xfrm>
          <a:prstGeom prst="irregularSeal2">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4400">
              <a:solidFill>
                <a:schemeClr val="tx1"/>
              </a:solidFill>
            </a:endParaRPr>
          </a:p>
        </p:txBody>
      </p:sp>
      <p:sp>
        <p:nvSpPr>
          <p:cNvPr id="4" name="Text Box 2"/>
          <p:cNvSpPr txBox="1">
            <a:spLocks noChangeArrowheads="1"/>
          </p:cNvSpPr>
          <p:nvPr/>
        </p:nvSpPr>
        <p:spPr bwMode="auto">
          <a:xfrm rot="21165118">
            <a:off x="1217308" y="1952416"/>
            <a:ext cx="6550494" cy="2800767"/>
          </a:xfrm>
          <a:prstGeom prst="rect">
            <a:avLst/>
          </a:prstGeom>
          <a:noFill/>
          <a:ln w="9525">
            <a:no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4400" b="1" dirty="0">
                <a:effectLst>
                  <a:outerShdw blurRad="38100" dist="38100" dir="2700000" algn="tl">
                    <a:srgbClr val="000000">
                      <a:alpha val="43137"/>
                    </a:srgbClr>
                  </a:outerShdw>
                </a:effectLst>
                <a:latin typeface="Century Gothic"/>
                <a:ea typeface="Times New Roman"/>
              </a:rPr>
              <a:t>As you move up, each level only receives </a:t>
            </a:r>
            <a:r>
              <a:rPr lang="en-US" sz="4400" b="1" dirty="0" smtClean="0">
                <a:effectLst>
                  <a:outerShdw blurRad="38100" dist="38100" dir="2700000" algn="tl">
                    <a:srgbClr val="000000">
                      <a:alpha val="43137"/>
                    </a:srgbClr>
                  </a:outerShdw>
                </a:effectLst>
                <a:latin typeface="Century Gothic"/>
                <a:ea typeface="Times New Roman"/>
              </a:rPr>
              <a:t>_____% </a:t>
            </a:r>
            <a:r>
              <a:rPr lang="en-US" sz="4400" b="1" dirty="0">
                <a:effectLst>
                  <a:outerShdw blurRad="38100" dist="38100" dir="2700000" algn="tl">
                    <a:srgbClr val="000000">
                      <a:alpha val="43137"/>
                    </a:srgbClr>
                  </a:outerShdw>
                </a:effectLst>
                <a:latin typeface="Century Gothic"/>
                <a:ea typeface="Times New Roman"/>
              </a:rPr>
              <a:t>of the previous level’s energy!!</a:t>
            </a:r>
            <a:endParaRPr lang="en-US" sz="4400" dirty="0">
              <a:effectLst>
                <a:outerShdw blurRad="38100" dist="38100" dir="2700000" algn="tl">
                  <a:srgbClr val="000000">
                    <a:alpha val="43137"/>
                  </a:srgbClr>
                </a:outerShdw>
              </a:effectLst>
              <a:latin typeface="Times New Roman"/>
              <a:ea typeface="Times New Roman"/>
            </a:endParaRPr>
          </a:p>
        </p:txBody>
      </p:sp>
      <p:sp>
        <p:nvSpPr>
          <p:cNvPr id="6" name="TextBox 5"/>
          <p:cNvSpPr txBox="1"/>
          <p:nvPr/>
        </p:nvSpPr>
        <p:spPr>
          <a:xfrm rot="21227153">
            <a:off x="1490996" y="3320536"/>
            <a:ext cx="1220206" cy="1200329"/>
          </a:xfrm>
          <a:prstGeom prst="rect">
            <a:avLst/>
          </a:prstGeom>
          <a:noFill/>
        </p:spPr>
        <p:txBody>
          <a:bodyPr wrap="none" rtlCol="0">
            <a:spAutoFit/>
          </a:bodyPr>
          <a:lstStyle/>
          <a:p>
            <a:r>
              <a:rPr lang="en-US" sz="7200" b="1" dirty="0" smtClean="0">
                <a:solidFill>
                  <a:srgbClr val="FF0000"/>
                </a:solidFill>
                <a:effectLst>
                  <a:outerShdw blurRad="38100" dist="38100" dir="2700000" algn="tl">
                    <a:srgbClr val="000000">
                      <a:alpha val="43137"/>
                    </a:srgbClr>
                  </a:outerShdw>
                </a:effectLst>
              </a:rPr>
              <a:t>10</a:t>
            </a:r>
            <a:endParaRPr lang="en-US" sz="72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2112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graphicFrame>
        <p:nvGraphicFramePr>
          <p:cNvPr id="4" name="Diagram 3"/>
          <p:cNvGraphicFramePr>
            <a:graphicFrameLocks/>
          </p:cNvGraphicFramePr>
          <p:nvPr>
            <p:extLst>
              <p:ext uri="{D42A27DB-BD31-4B8C-83A1-F6EECF244321}">
                <p14:modId xmlns:p14="http://schemas.microsoft.com/office/powerpoint/2010/main" val="1587727641"/>
              </p:ext>
            </p:extLst>
          </p:nvPr>
        </p:nvGraphicFramePr>
        <p:xfrm>
          <a:off x="838200" y="381000"/>
          <a:ext cx="7239000" cy="632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5" descr="C:\tempie\Temporary Internet Files\Content.IE5\SU595YOG\MC90009940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7599" y="4959902"/>
            <a:ext cx="1459767" cy="1761528"/>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4" descr="C:\tempie\Temporary Internet Files\Content.IE5\1OQQNLIF\MC900013227[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28256" y="2813637"/>
            <a:ext cx="1969226" cy="2208981"/>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C:\tempie\Temporary Internet Files\Content.IE5\VEDFXX39\MC900088460[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86110" y="35859"/>
            <a:ext cx="2735733" cy="1939986"/>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descr="C:\tempie\Temporary Internet Files\Content.IE5\VEDFXX39\MC900324470[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38809" y="1676400"/>
            <a:ext cx="2326995" cy="16764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22412" y="5840666"/>
            <a:ext cx="2250937" cy="646331"/>
          </a:xfrm>
          <a:prstGeom prst="rect">
            <a:avLst/>
          </a:prstGeom>
          <a:noFill/>
        </p:spPr>
        <p:txBody>
          <a:bodyPr wrap="none" rtlCol="0">
            <a:spAutoFit/>
          </a:bodyPr>
          <a:lstStyle/>
          <a:p>
            <a:r>
              <a:rPr lang="en-US" sz="3600" b="1" dirty="0" smtClean="0">
                <a:solidFill>
                  <a:srgbClr val="FFC000"/>
                </a:solidFill>
                <a:effectLst>
                  <a:outerShdw blurRad="38100" dist="38100" dir="2700000" algn="tl">
                    <a:srgbClr val="000000">
                      <a:alpha val="43137"/>
                    </a:srgbClr>
                  </a:outerShdw>
                </a:effectLst>
              </a:rPr>
              <a:t>producer</a:t>
            </a:r>
            <a:endParaRPr lang="en-US" sz="3600" b="1" dirty="0">
              <a:solidFill>
                <a:srgbClr val="FFC000"/>
              </a:solidFill>
              <a:effectLst>
                <a:outerShdw blurRad="38100" dist="38100" dir="2700000" algn="tl">
                  <a:srgbClr val="000000">
                    <a:alpha val="43137"/>
                  </a:srgbClr>
                </a:outerShdw>
              </a:effectLst>
            </a:endParaRPr>
          </a:p>
        </p:txBody>
      </p:sp>
      <p:sp>
        <p:nvSpPr>
          <p:cNvPr id="12" name="TextBox 11"/>
          <p:cNvSpPr txBox="1"/>
          <p:nvPr/>
        </p:nvSpPr>
        <p:spPr>
          <a:xfrm>
            <a:off x="457200" y="2324272"/>
            <a:ext cx="2574744" cy="978729"/>
          </a:xfrm>
          <a:prstGeom prst="rect">
            <a:avLst/>
          </a:prstGeom>
          <a:noFill/>
        </p:spPr>
        <p:txBody>
          <a:bodyPr wrap="none" rtlCol="0">
            <a:spAutoFit/>
          </a:bodyPr>
          <a:lstStyle/>
          <a:p>
            <a:pPr>
              <a:lnSpc>
                <a:spcPct val="80000"/>
              </a:lnSpc>
            </a:pPr>
            <a:r>
              <a:rPr lang="en-US" sz="3600" b="1" dirty="0" smtClean="0">
                <a:solidFill>
                  <a:srgbClr val="FFC000"/>
                </a:solidFill>
                <a:effectLst>
                  <a:outerShdw blurRad="38100" dist="38100" dir="2700000" algn="tl">
                    <a:srgbClr val="000000">
                      <a:alpha val="43137"/>
                    </a:srgbClr>
                  </a:outerShdw>
                </a:effectLst>
              </a:rPr>
              <a:t>secondary</a:t>
            </a:r>
          </a:p>
          <a:p>
            <a:pPr>
              <a:lnSpc>
                <a:spcPct val="80000"/>
              </a:lnSpc>
            </a:pPr>
            <a:r>
              <a:rPr lang="en-US" sz="3600" b="1" dirty="0" smtClean="0">
                <a:solidFill>
                  <a:srgbClr val="FFC000"/>
                </a:solidFill>
                <a:effectLst>
                  <a:outerShdw blurRad="38100" dist="38100" dir="2700000" algn="tl">
                    <a:srgbClr val="000000">
                      <a:alpha val="43137"/>
                    </a:srgbClr>
                  </a:outerShdw>
                </a:effectLst>
              </a:rPr>
              <a:t>consumer</a:t>
            </a:r>
            <a:endParaRPr lang="en-US" sz="3600" b="1" dirty="0">
              <a:solidFill>
                <a:srgbClr val="FFC000"/>
              </a:solidFill>
              <a:effectLst>
                <a:outerShdw blurRad="38100" dist="38100" dir="2700000" algn="tl">
                  <a:srgbClr val="000000">
                    <a:alpha val="43137"/>
                  </a:srgbClr>
                </a:outerShdw>
              </a:effectLst>
            </a:endParaRPr>
          </a:p>
        </p:txBody>
      </p:sp>
      <p:sp>
        <p:nvSpPr>
          <p:cNvPr id="13" name="TextBox 12"/>
          <p:cNvSpPr txBox="1"/>
          <p:nvPr/>
        </p:nvSpPr>
        <p:spPr>
          <a:xfrm>
            <a:off x="-22412" y="4070527"/>
            <a:ext cx="2409634" cy="978729"/>
          </a:xfrm>
          <a:prstGeom prst="rect">
            <a:avLst/>
          </a:prstGeom>
          <a:noFill/>
        </p:spPr>
        <p:txBody>
          <a:bodyPr wrap="none" rtlCol="0">
            <a:spAutoFit/>
          </a:bodyPr>
          <a:lstStyle/>
          <a:p>
            <a:pPr>
              <a:lnSpc>
                <a:spcPct val="80000"/>
              </a:lnSpc>
            </a:pPr>
            <a:r>
              <a:rPr lang="en-US" sz="3600" b="1" dirty="0" smtClean="0">
                <a:solidFill>
                  <a:srgbClr val="FFC000"/>
                </a:solidFill>
                <a:effectLst>
                  <a:outerShdw blurRad="38100" dist="38100" dir="2700000" algn="tl">
                    <a:srgbClr val="000000">
                      <a:alpha val="43137"/>
                    </a:srgbClr>
                  </a:outerShdw>
                </a:effectLst>
              </a:rPr>
              <a:t>Primary </a:t>
            </a:r>
          </a:p>
          <a:p>
            <a:pPr>
              <a:lnSpc>
                <a:spcPct val="80000"/>
              </a:lnSpc>
            </a:pPr>
            <a:r>
              <a:rPr lang="en-US" sz="3600" b="1" dirty="0" smtClean="0">
                <a:solidFill>
                  <a:srgbClr val="FFC000"/>
                </a:solidFill>
                <a:effectLst>
                  <a:outerShdw blurRad="38100" dist="38100" dir="2700000" algn="tl">
                    <a:srgbClr val="000000">
                      <a:alpha val="43137"/>
                    </a:srgbClr>
                  </a:outerShdw>
                </a:effectLst>
              </a:rPr>
              <a:t>consumer</a:t>
            </a:r>
            <a:endParaRPr lang="en-US" sz="3600" b="1" dirty="0">
              <a:solidFill>
                <a:srgbClr val="FFC000"/>
              </a:solidFill>
              <a:effectLst>
                <a:outerShdw blurRad="38100" dist="38100" dir="2700000" algn="tl">
                  <a:srgbClr val="000000">
                    <a:alpha val="43137"/>
                  </a:srgbClr>
                </a:outerShdw>
              </a:effectLst>
            </a:endParaRPr>
          </a:p>
        </p:txBody>
      </p:sp>
      <p:sp>
        <p:nvSpPr>
          <p:cNvPr id="14" name="TextBox 13"/>
          <p:cNvSpPr txBox="1"/>
          <p:nvPr/>
        </p:nvSpPr>
        <p:spPr>
          <a:xfrm>
            <a:off x="1744572" y="671327"/>
            <a:ext cx="2409634" cy="978729"/>
          </a:xfrm>
          <a:prstGeom prst="rect">
            <a:avLst/>
          </a:prstGeom>
          <a:noFill/>
        </p:spPr>
        <p:txBody>
          <a:bodyPr wrap="none" rtlCol="0">
            <a:spAutoFit/>
          </a:bodyPr>
          <a:lstStyle/>
          <a:p>
            <a:pPr>
              <a:lnSpc>
                <a:spcPct val="80000"/>
              </a:lnSpc>
            </a:pPr>
            <a:r>
              <a:rPr lang="en-US" sz="3600" b="1" dirty="0" smtClean="0">
                <a:solidFill>
                  <a:srgbClr val="FFC000"/>
                </a:solidFill>
                <a:effectLst>
                  <a:outerShdw blurRad="38100" dist="38100" dir="2700000" algn="tl">
                    <a:srgbClr val="000000">
                      <a:alpha val="43137"/>
                    </a:srgbClr>
                  </a:outerShdw>
                </a:effectLst>
              </a:rPr>
              <a:t>tertiary </a:t>
            </a:r>
          </a:p>
          <a:p>
            <a:pPr>
              <a:lnSpc>
                <a:spcPct val="80000"/>
              </a:lnSpc>
            </a:pPr>
            <a:r>
              <a:rPr lang="en-US" sz="3600" b="1" dirty="0" smtClean="0">
                <a:solidFill>
                  <a:srgbClr val="FFC000"/>
                </a:solidFill>
                <a:effectLst>
                  <a:outerShdw blurRad="38100" dist="38100" dir="2700000" algn="tl">
                    <a:srgbClr val="000000">
                      <a:alpha val="43137"/>
                    </a:srgbClr>
                  </a:outerShdw>
                </a:effectLst>
              </a:rPr>
              <a:t>consumer</a:t>
            </a:r>
            <a:endParaRPr lang="en-US" sz="3600" b="1" dirty="0">
              <a:solidFill>
                <a:srgbClr val="FFC000"/>
              </a:solidFill>
              <a:effectLst>
                <a:outerShdw blurRad="38100" dist="38100" dir="2700000" algn="tl">
                  <a:srgbClr val="000000">
                    <a:alpha val="43137"/>
                  </a:srgbClr>
                </a:outerShdw>
              </a:effectLst>
            </a:endParaRPr>
          </a:p>
        </p:txBody>
      </p:sp>
      <p:sp>
        <p:nvSpPr>
          <p:cNvPr id="15" name="TextBox 14"/>
          <p:cNvSpPr txBox="1"/>
          <p:nvPr/>
        </p:nvSpPr>
        <p:spPr>
          <a:xfrm>
            <a:off x="3031943" y="5199417"/>
            <a:ext cx="2804587" cy="1323439"/>
          </a:xfrm>
          <a:prstGeom prst="rect">
            <a:avLst/>
          </a:prstGeom>
          <a:noFill/>
        </p:spPr>
        <p:txBody>
          <a:bodyPr wrap="square" rtlCol="0">
            <a:spAutoFit/>
          </a:bodyPr>
          <a:lstStyle/>
          <a:p>
            <a:pPr algn="ctr"/>
            <a:r>
              <a:rPr lang="en-US" sz="8000" b="1" dirty="0" smtClean="0">
                <a:solidFill>
                  <a:schemeClr val="bg1"/>
                </a:solidFill>
                <a:effectLst>
                  <a:outerShdw blurRad="38100" dist="38100" dir="2700000" algn="tl">
                    <a:srgbClr val="000000">
                      <a:alpha val="43137"/>
                    </a:srgbClr>
                  </a:outerShdw>
                </a:effectLst>
              </a:rPr>
              <a:t>100%</a:t>
            </a:r>
            <a:endParaRPr lang="en-US" sz="8000" b="1" dirty="0">
              <a:solidFill>
                <a:schemeClr val="bg1"/>
              </a:solidFill>
              <a:effectLst>
                <a:outerShdw blurRad="38100" dist="38100" dir="2700000" algn="tl">
                  <a:srgbClr val="000000">
                    <a:alpha val="43137"/>
                  </a:srgbClr>
                </a:outerShdw>
              </a:effectLst>
            </a:endParaRPr>
          </a:p>
        </p:txBody>
      </p:sp>
      <p:sp>
        <p:nvSpPr>
          <p:cNvPr id="16" name="TextBox 15"/>
          <p:cNvSpPr txBox="1"/>
          <p:nvPr/>
        </p:nvSpPr>
        <p:spPr>
          <a:xfrm>
            <a:off x="3031944" y="3851906"/>
            <a:ext cx="2804587" cy="1107996"/>
          </a:xfrm>
          <a:prstGeom prst="rect">
            <a:avLst/>
          </a:prstGeom>
          <a:noFill/>
        </p:spPr>
        <p:txBody>
          <a:bodyPr wrap="square" rtlCol="0">
            <a:spAutoFit/>
          </a:bodyPr>
          <a:lstStyle/>
          <a:p>
            <a:pPr algn="ctr"/>
            <a:r>
              <a:rPr lang="en-US" sz="6600" b="1" dirty="0" smtClean="0">
                <a:solidFill>
                  <a:schemeClr val="bg1"/>
                </a:solidFill>
                <a:effectLst>
                  <a:outerShdw blurRad="38100" dist="38100" dir="2700000" algn="tl">
                    <a:srgbClr val="000000">
                      <a:alpha val="43137"/>
                    </a:srgbClr>
                  </a:outerShdw>
                </a:effectLst>
              </a:rPr>
              <a:t>10%</a:t>
            </a:r>
            <a:endParaRPr lang="en-US" sz="6600" b="1" dirty="0">
              <a:solidFill>
                <a:schemeClr val="bg1"/>
              </a:solidFill>
              <a:effectLst>
                <a:outerShdw blurRad="38100" dist="38100" dir="2700000" algn="tl">
                  <a:srgbClr val="000000">
                    <a:alpha val="43137"/>
                  </a:srgbClr>
                </a:outerShdw>
              </a:effectLst>
            </a:endParaRPr>
          </a:p>
        </p:txBody>
      </p:sp>
      <p:sp>
        <p:nvSpPr>
          <p:cNvPr id="17" name="TextBox 16"/>
          <p:cNvSpPr txBox="1"/>
          <p:nvPr/>
        </p:nvSpPr>
        <p:spPr>
          <a:xfrm>
            <a:off x="3081250" y="2328261"/>
            <a:ext cx="2804587" cy="923330"/>
          </a:xfrm>
          <a:prstGeom prst="rect">
            <a:avLst/>
          </a:prstGeom>
          <a:noFill/>
        </p:spPr>
        <p:txBody>
          <a:bodyPr wrap="square" rtlCol="0">
            <a:spAutoFit/>
          </a:bodyPr>
          <a:lstStyle/>
          <a:p>
            <a:pPr algn="ctr"/>
            <a:r>
              <a:rPr lang="en-US" sz="5400" b="1" dirty="0" smtClean="0">
                <a:solidFill>
                  <a:schemeClr val="bg1"/>
                </a:solidFill>
                <a:effectLst>
                  <a:outerShdw blurRad="38100" dist="38100" dir="2700000" algn="tl">
                    <a:srgbClr val="000000">
                      <a:alpha val="43137"/>
                    </a:srgbClr>
                  </a:outerShdw>
                </a:effectLst>
              </a:rPr>
              <a:t>1%</a:t>
            </a:r>
            <a:endParaRPr lang="en-US" sz="5400" b="1" dirty="0">
              <a:solidFill>
                <a:schemeClr val="bg1"/>
              </a:solidFill>
              <a:effectLst>
                <a:outerShdw blurRad="38100" dist="38100" dir="2700000" algn="tl">
                  <a:srgbClr val="000000">
                    <a:alpha val="43137"/>
                  </a:srgbClr>
                </a:outerShdw>
              </a:effectLst>
            </a:endParaRPr>
          </a:p>
        </p:txBody>
      </p:sp>
      <p:sp>
        <p:nvSpPr>
          <p:cNvPr id="18" name="TextBox 17"/>
          <p:cNvSpPr txBox="1"/>
          <p:nvPr/>
        </p:nvSpPr>
        <p:spPr>
          <a:xfrm>
            <a:off x="3184343" y="1349514"/>
            <a:ext cx="2804587" cy="707886"/>
          </a:xfrm>
          <a:prstGeom prst="rect">
            <a:avLst/>
          </a:prstGeom>
          <a:noFill/>
        </p:spPr>
        <p:txBody>
          <a:bodyPr wrap="square" rtlCol="0">
            <a:spAutoFit/>
          </a:bodyPr>
          <a:lstStyle/>
          <a:p>
            <a:pPr algn="ctr"/>
            <a:r>
              <a:rPr lang="en-US" sz="4000" b="1" dirty="0" smtClean="0">
                <a:solidFill>
                  <a:schemeClr val="bg1"/>
                </a:solidFill>
                <a:effectLst>
                  <a:outerShdw blurRad="38100" dist="38100" dir="2700000" algn="tl">
                    <a:srgbClr val="000000">
                      <a:alpha val="43137"/>
                    </a:srgbClr>
                  </a:outerShdw>
                </a:effectLst>
              </a:rPr>
              <a:t>0.1%</a:t>
            </a:r>
            <a:endParaRPr lang="en-US" sz="4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7972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4" grpId="0"/>
      <p:bldP spid="15" grpId="0"/>
      <p:bldP spid="16" grpId="0"/>
      <p:bldP spid="17" grpId="0"/>
      <p:bldP spid="18"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0"/>
            <a:ext cx="9144000" cy="5334000"/>
          </a:xfrm>
        </p:spPr>
        <p:txBody>
          <a:bodyPr>
            <a:normAutofit/>
          </a:bodyPr>
          <a:lstStyle/>
          <a:p>
            <a:r>
              <a:rPr lang="en-US" dirty="0" smtClean="0">
                <a:sym typeface="Wingdings" pitchFamily="2" charset="2"/>
              </a:rPr>
              <a:t>Shows </a:t>
            </a:r>
            <a:r>
              <a:rPr lang="en-US" dirty="0">
                <a:sym typeface="Wingdings" pitchFamily="2" charset="2"/>
              </a:rPr>
              <a:t>the relationship between </a:t>
            </a:r>
            <a:r>
              <a:rPr lang="en-US" sz="4000" b="1" u="sng" dirty="0">
                <a:solidFill>
                  <a:srgbClr val="FFC000"/>
                </a:solidFill>
                <a:sym typeface="Wingdings" pitchFamily="2" charset="2"/>
              </a:rPr>
              <a:t>respiration</a:t>
            </a:r>
            <a:r>
              <a:rPr lang="en-US" sz="4000" dirty="0">
                <a:solidFill>
                  <a:srgbClr val="FFC000"/>
                </a:solidFill>
                <a:sym typeface="Wingdings" pitchFamily="2" charset="2"/>
              </a:rPr>
              <a:t> </a:t>
            </a:r>
            <a:r>
              <a:rPr lang="en-US" dirty="0">
                <a:sym typeface="Wingdings" pitchFamily="2" charset="2"/>
              </a:rPr>
              <a:t>&amp; </a:t>
            </a:r>
            <a:r>
              <a:rPr lang="en-US" dirty="0" smtClean="0">
                <a:sym typeface="Wingdings" pitchFamily="2" charset="2"/>
              </a:rPr>
              <a:t>_____________</a:t>
            </a:r>
          </a:p>
          <a:p>
            <a:pPr lvl="0"/>
            <a:r>
              <a:rPr lang="en-US" dirty="0"/>
              <a:t>Carbon comes in __________ and _____________</a:t>
            </a:r>
          </a:p>
          <a:p>
            <a:pPr marL="0" lvl="0" indent="0">
              <a:buNone/>
            </a:pPr>
            <a:endParaRPr lang="en-US" dirty="0" smtClean="0"/>
          </a:p>
          <a:p>
            <a:pPr lvl="0"/>
            <a:r>
              <a:rPr lang="en-US" dirty="0" smtClean="0"/>
              <a:t>Matter is _____________________!</a:t>
            </a:r>
          </a:p>
          <a:p>
            <a:pPr lvl="0"/>
            <a:r>
              <a:rPr lang="en-US" dirty="0" smtClean="0"/>
              <a:t>Carbon </a:t>
            </a:r>
            <a:r>
              <a:rPr lang="en-US" dirty="0"/>
              <a:t>dioxide (CO</a:t>
            </a:r>
            <a:r>
              <a:rPr lang="en-US" baseline="-25000" dirty="0"/>
              <a:t>2</a:t>
            </a:r>
            <a:r>
              <a:rPr lang="en-US" dirty="0"/>
              <a:t>)is released </a:t>
            </a:r>
            <a:r>
              <a:rPr lang="en-US" dirty="0" smtClean="0"/>
              <a:t>in </a:t>
            </a:r>
            <a:r>
              <a:rPr lang="en-US" b="1" u="sng" dirty="0" smtClean="0">
                <a:solidFill>
                  <a:srgbClr val="FFC000"/>
                </a:solidFill>
              </a:rPr>
              <a:t>cellular</a:t>
            </a:r>
            <a:r>
              <a:rPr lang="en-US" b="1" u="sng" dirty="0" smtClean="0"/>
              <a:t> </a:t>
            </a:r>
            <a:r>
              <a:rPr lang="en-US" b="1" u="sng" dirty="0" smtClean="0">
                <a:solidFill>
                  <a:srgbClr val="FFC000"/>
                </a:solidFill>
              </a:rPr>
              <a:t>respiration</a:t>
            </a:r>
            <a:r>
              <a:rPr lang="en-US" dirty="0" smtClean="0"/>
              <a:t> </a:t>
            </a:r>
            <a:r>
              <a:rPr lang="en-US" dirty="0"/>
              <a:t>and used </a:t>
            </a:r>
            <a:r>
              <a:rPr lang="en-US" dirty="0" smtClean="0"/>
              <a:t>by producers </a:t>
            </a:r>
            <a:r>
              <a:rPr lang="en-US" dirty="0"/>
              <a:t>In photosynthesis. </a:t>
            </a:r>
          </a:p>
          <a:p>
            <a:pPr lvl="0"/>
            <a:endParaRPr lang="en-US" dirty="0" smtClean="0"/>
          </a:p>
          <a:p>
            <a:pPr marL="0" indent="0">
              <a:buNone/>
            </a:pPr>
            <a:endParaRPr lang="en-US" dirty="0"/>
          </a:p>
        </p:txBody>
      </p:sp>
      <p:sp>
        <p:nvSpPr>
          <p:cNvPr id="4" name="TextBox 3"/>
          <p:cNvSpPr txBox="1"/>
          <p:nvPr/>
        </p:nvSpPr>
        <p:spPr>
          <a:xfrm>
            <a:off x="3558412" y="2661447"/>
            <a:ext cx="3147188" cy="954107"/>
          </a:xfrm>
          <a:prstGeom prst="rect">
            <a:avLst/>
          </a:prstGeom>
          <a:noFill/>
        </p:spPr>
        <p:txBody>
          <a:bodyPr wrap="square" rtlCol="0">
            <a:spAutoFit/>
          </a:bodyPr>
          <a:lstStyle/>
          <a:p>
            <a:pPr algn="ctr"/>
            <a:r>
              <a:rPr lang="en-US" sz="2800" b="1" dirty="0" smtClean="0">
                <a:solidFill>
                  <a:srgbClr val="FFC000"/>
                </a:solidFill>
              </a:rPr>
              <a:t>Solids </a:t>
            </a:r>
          </a:p>
          <a:p>
            <a:pPr algn="ctr"/>
            <a:r>
              <a:rPr lang="en-US" sz="2800" b="1" u="sng" dirty="0" smtClean="0">
                <a:solidFill>
                  <a:srgbClr val="FFC000"/>
                </a:solidFill>
              </a:rPr>
              <a:t>C</a:t>
            </a:r>
            <a:r>
              <a:rPr lang="en-US" sz="2800" b="1" baseline="-25000" dirty="0" smtClean="0">
                <a:solidFill>
                  <a:srgbClr val="FFC000"/>
                </a:solidFill>
              </a:rPr>
              <a:t>6</a:t>
            </a:r>
            <a:r>
              <a:rPr lang="en-US" sz="2800" b="1" dirty="0" smtClean="0">
                <a:solidFill>
                  <a:srgbClr val="FFC000"/>
                </a:solidFill>
              </a:rPr>
              <a:t>H</a:t>
            </a:r>
            <a:r>
              <a:rPr lang="en-US" sz="2800" b="1" baseline="-25000" dirty="0" smtClean="0">
                <a:solidFill>
                  <a:srgbClr val="FFC000"/>
                </a:solidFill>
              </a:rPr>
              <a:t>12</a:t>
            </a:r>
            <a:r>
              <a:rPr lang="en-US" sz="2800" b="1" dirty="0" smtClean="0">
                <a:solidFill>
                  <a:srgbClr val="FFC000"/>
                </a:solidFill>
              </a:rPr>
              <a:t>O</a:t>
            </a:r>
            <a:r>
              <a:rPr lang="en-US" sz="2800" b="1" baseline="-25000" dirty="0" smtClean="0">
                <a:solidFill>
                  <a:srgbClr val="FFC000"/>
                </a:solidFill>
              </a:rPr>
              <a:t>6</a:t>
            </a:r>
            <a:r>
              <a:rPr lang="en-US" sz="2800" b="1" dirty="0" smtClean="0">
                <a:solidFill>
                  <a:srgbClr val="FFC000"/>
                </a:solidFill>
              </a:rPr>
              <a:t>: glucose       </a:t>
            </a:r>
            <a:endParaRPr lang="en-US" sz="2800" b="1" dirty="0">
              <a:solidFill>
                <a:srgbClr val="FFC000"/>
              </a:solidFill>
            </a:endParaRPr>
          </a:p>
        </p:txBody>
      </p:sp>
      <p:sp>
        <p:nvSpPr>
          <p:cNvPr id="5" name="TextBox 4"/>
          <p:cNvSpPr txBox="1"/>
          <p:nvPr/>
        </p:nvSpPr>
        <p:spPr>
          <a:xfrm>
            <a:off x="108061" y="3076227"/>
            <a:ext cx="3773790" cy="1015663"/>
          </a:xfrm>
          <a:prstGeom prst="rect">
            <a:avLst/>
          </a:prstGeom>
          <a:noFill/>
        </p:spPr>
        <p:txBody>
          <a:bodyPr wrap="none" rtlCol="0">
            <a:spAutoFit/>
          </a:bodyPr>
          <a:lstStyle/>
          <a:p>
            <a:pPr algn="ctr"/>
            <a:r>
              <a:rPr lang="en-US" sz="3200" b="1" dirty="0" smtClean="0">
                <a:solidFill>
                  <a:srgbClr val="FFC000"/>
                </a:solidFill>
              </a:rPr>
              <a:t>Gases </a:t>
            </a:r>
          </a:p>
          <a:p>
            <a:r>
              <a:rPr lang="en-US" sz="2800" b="1" u="sng" dirty="0" smtClean="0">
                <a:solidFill>
                  <a:srgbClr val="FFC000"/>
                </a:solidFill>
              </a:rPr>
              <a:t>C</a:t>
            </a:r>
            <a:r>
              <a:rPr lang="en-US" sz="2800" b="1" dirty="0" smtClean="0">
                <a:solidFill>
                  <a:srgbClr val="FFC000"/>
                </a:solidFill>
              </a:rPr>
              <a:t>O</a:t>
            </a:r>
            <a:r>
              <a:rPr lang="en-US" sz="2800" b="1" baseline="-25000" dirty="0" smtClean="0">
                <a:solidFill>
                  <a:srgbClr val="FFC000"/>
                </a:solidFill>
              </a:rPr>
              <a:t>2</a:t>
            </a:r>
            <a:r>
              <a:rPr lang="en-US" sz="2800" b="1" dirty="0" smtClean="0">
                <a:solidFill>
                  <a:srgbClr val="FFC000"/>
                </a:solidFill>
              </a:rPr>
              <a:t>: carbon dioxide</a:t>
            </a:r>
            <a:endParaRPr lang="en-US" sz="2800" b="1" baseline="-25000" dirty="0">
              <a:solidFill>
                <a:srgbClr val="FFC000"/>
              </a:solidFill>
            </a:endParaRPr>
          </a:p>
        </p:txBody>
      </p:sp>
      <p:sp>
        <p:nvSpPr>
          <p:cNvPr id="13" name="TextBox 12"/>
          <p:cNvSpPr txBox="1"/>
          <p:nvPr/>
        </p:nvSpPr>
        <p:spPr>
          <a:xfrm>
            <a:off x="2810091" y="4200527"/>
            <a:ext cx="2719014" cy="707886"/>
          </a:xfrm>
          <a:prstGeom prst="rect">
            <a:avLst/>
          </a:prstGeom>
          <a:noFill/>
        </p:spPr>
        <p:txBody>
          <a:bodyPr wrap="none" rtlCol="0">
            <a:spAutoFit/>
          </a:bodyPr>
          <a:lstStyle/>
          <a:p>
            <a:r>
              <a:rPr lang="en-US" sz="4000" b="1" dirty="0" smtClean="0">
                <a:solidFill>
                  <a:srgbClr val="FFC000"/>
                </a:solidFill>
              </a:rPr>
              <a:t>RECYCLED</a:t>
            </a:r>
            <a:endParaRPr lang="en-US" sz="4000" b="1" baseline="-25000" dirty="0">
              <a:solidFill>
                <a:srgbClr val="FFC000"/>
              </a:solidFill>
            </a:endParaRPr>
          </a:p>
        </p:txBody>
      </p:sp>
      <p:sp>
        <p:nvSpPr>
          <p:cNvPr id="14" name="Title 1"/>
          <p:cNvSpPr txBox="1">
            <a:spLocks/>
          </p:cNvSpPr>
          <p:nvPr/>
        </p:nvSpPr>
        <p:spPr>
          <a:xfrm>
            <a:off x="0" y="274638"/>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u="sng" dirty="0" smtClean="0">
                <a:latin typeface="+mn-lt"/>
              </a:rPr>
              <a:t>Carbon Cycle</a:t>
            </a:r>
            <a:r>
              <a:rPr lang="en-US" sz="4800" b="1" dirty="0" smtClean="0">
                <a:latin typeface="+mn-lt"/>
              </a:rPr>
              <a:t>: </a:t>
            </a:r>
            <a:r>
              <a:rPr lang="en-US" sz="3600" b="1" dirty="0" smtClean="0">
                <a:latin typeface="+mn-lt"/>
              </a:rPr>
              <a:t>movement of </a:t>
            </a:r>
            <a:r>
              <a:rPr lang="en-US" sz="3600" b="1" dirty="0" smtClean="0">
                <a:solidFill>
                  <a:srgbClr val="FFC000"/>
                </a:solidFill>
                <a:latin typeface="+mn-lt"/>
              </a:rPr>
              <a:t>matter</a:t>
            </a:r>
            <a:endParaRPr lang="en-US" sz="3600" b="1" dirty="0">
              <a:solidFill>
                <a:srgbClr val="FFC000"/>
              </a:solidFill>
              <a:latin typeface="+mn-lt"/>
            </a:endParaRPr>
          </a:p>
        </p:txBody>
      </p:sp>
      <p:sp>
        <p:nvSpPr>
          <p:cNvPr id="8" name="TextBox 7"/>
          <p:cNvSpPr txBox="1"/>
          <p:nvPr/>
        </p:nvSpPr>
        <p:spPr>
          <a:xfrm>
            <a:off x="3558412" y="1919375"/>
            <a:ext cx="3839513" cy="707886"/>
          </a:xfrm>
          <a:prstGeom prst="rect">
            <a:avLst/>
          </a:prstGeom>
          <a:noFill/>
        </p:spPr>
        <p:txBody>
          <a:bodyPr wrap="none" rtlCol="0">
            <a:spAutoFit/>
          </a:bodyPr>
          <a:lstStyle/>
          <a:p>
            <a:r>
              <a:rPr lang="en-US" sz="4000" b="1" dirty="0" smtClean="0">
                <a:solidFill>
                  <a:srgbClr val="FFC000"/>
                </a:solidFill>
              </a:rPr>
              <a:t>photosynthesis</a:t>
            </a:r>
            <a:endParaRPr lang="en-US" sz="4000" b="1" baseline="-25000" dirty="0">
              <a:solidFill>
                <a:srgbClr val="FFC000"/>
              </a:solidFill>
            </a:endParaRPr>
          </a:p>
        </p:txBody>
      </p:sp>
    </p:spTree>
    <p:extLst>
      <p:ext uri="{BB962C8B-B14F-4D97-AF65-F5344CB8AC3E}">
        <p14:creationId xmlns:p14="http://schemas.microsoft.com/office/powerpoint/2010/main" val="64103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3" grpId="0"/>
      <p:bldP spid="8"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tempie\Temporary Internet Files\Content.IE5\RI348Q9Z\MC900338008[1].wmf"/>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326679" y="1343660"/>
            <a:ext cx="3853180" cy="3923677"/>
          </a:xfrm>
          <a:prstGeom prst="rect">
            <a:avLst/>
          </a:prstGeom>
          <a:noFill/>
          <a:ln>
            <a:noFill/>
          </a:ln>
        </p:spPr>
      </p:pic>
      <p:pic>
        <p:nvPicPr>
          <p:cNvPr id="5" name="Picture 4" descr="C:\tempie\Temporary Internet Files\Content.IE5\1OQQNLIF\MC900435576[1].wm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210" y="1732908"/>
            <a:ext cx="3234862" cy="3494169"/>
          </a:xfrm>
          <a:prstGeom prst="rect">
            <a:avLst/>
          </a:prstGeom>
          <a:noFill/>
          <a:ln>
            <a:noFill/>
          </a:ln>
        </p:spPr>
      </p:pic>
      <p:sp>
        <p:nvSpPr>
          <p:cNvPr id="6" name="Text Box 2"/>
          <p:cNvSpPr txBox="1">
            <a:spLocks noChangeArrowheads="1"/>
          </p:cNvSpPr>
          <p:nvPr/>
        </p:nvSpPr>
        <p:spPr bwMode="auto">
          <a:xfrm>
            <a:off x="3049287" y="-34479"/>
            <a:ext cx="2676867" cy="1273363"/>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6000" b="1" dirty="0">
                <a:effectLst/>
                <a:latin typeface="Century Gothic"/>
                <a:ea typeface="Times New Roman"/>
              </a:rPr>
              <a:t>CO</a:t>
            </a:r>
            <a:r>
              <a:rPr lang="en-US" sz="6000" b="1" baseline="-25000" dirty="0">
                <a:effectLst/>
                <a:latin typeface="Century Gothic"/>
                <a:ea typeface="Times New Roman"/>
              </a:rPr>
              <a:t>2</a:t>
            </a:r>
            <a:endParaRPr lang="en-US" sz="4800" dirty="0">
              <a:effectLst/>
              <a:latin typeface="Times New Roman"/>
              <a:ea typeface="Times New Roman"/>
            </a:endParaRPr>
          </a:p>
        </p:txBody>
      </p:sp>
      <p:sp>
        <p:nvSpPr>
          <p:cNvPr id="7" name="Text Box 2"/>
          <p:cNvSpPr txBox="1">
            <a:spLocks noChangeArrowheads="1"/>
          </p:cNvSpPr>
          <p:nvPr/>
        </p:nvSpPr>
        <p:spPr bwMode="auto">
          <a:xfrm>
            <a:off x="2042090" y="5088028"/>
            <a:ext cx="5218006" cy="2455772"/>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6000" b="1" dirty="0">
                <a:effectLst/>
                <a:latin typeface="Century Gothic"/>
                <a:ea typeface="Times New Roman"/>
              </a:rPr>
              <a:t>Glucose</a:t>
            </a:r>
            <a:endParaRPr lang="en-US" sz="4800" dirty="0">
              <a:effectLst/>
              <a:latin typeface="Times New Roman"/>
              <a:ea typeface="Times New Roman"/>
            </a:endParaRPr>
          </a:p>
          <a:p>
            <a:pPr marL="0" marR="0" algn="ctr">
              <a:spcBef>
                <a:spcPts val="0"/>
              </a:spcBef>
              <a:spcAft>
                <a:spcPts val="0"/>
              </a:spcAft>
            </a:pPr>
            <a:r>
              <a:rPr lang="en-US" sz="4800" b="1" dirty="0">
                <a:effectLst/>
                <a:latin typeface="Century Gothic"/>
                <a:ea typeface="Times New Roman"/>
              </a:rPr>
              <a:t>(C</a:t>
            </a:r>
            <a:r>
              <a:rPr lang="en-US" sz="4800" b="1" baseline="-25000" dirty="0">
                <a:effectLst/>
                <a:latin typeface="Century Gothic"/>
                <a:ea typeface="Times New Roman"/>
              </a:rPr>
              <a:t>6</a:t>
            </a:r>
            <a:r>
              <a:rPr lang="en-US" sz="4800" b="1" dirty="0">
                <a:effectLst/>
                <a:latin typeface="Century Gothic"/>
                <a:ea typeface="Times New Roman"/>
              </a:rPr>
              <a:t>H</a:t>
            </a:r>
            <a:r>
              <a:rPr lang="en-US" sz="4800" b="1" baseline="-25000" dirty="0">
                <a:effectLst/>
                <a:latin typeface="Century Gothic"/>
                <a:ea typeface="Times New Roman"/>
              </a:rPr>
              <a:t>12</a:t>
            </a:r>
            <a:r>
              <a:rPr lang="en-US" sz="4800" b="1" dirty="0">
                <a:effectLst/>
                <a:latin typeface="Century Gothic"/>
                <a:ea typeface="Times New Roman"/>
              </a:rPr>
              <a:t>O</a:t>
            </a:r>
            <a:r>
              <a:rPr lang="en-US" sz="4800" b="1" baseline="-25000" dirty="0">
                <a:effectLst/>
                <a:latin typeface="Century Gothic"/>
                <a:ea typeface="Times New Roman"/>
              </a:rPr>
              <a:t>6</a:t>
            </a:r>
            <a:r>
              <a:rPr lang="en-US" sz="4800" b="1" dirty="0">
                <a:effectLst/>
                <a:latin typeface="Century Gothic"/>
                <a:ea typeface="Times New Roman"/>
              </a:rPr>
              <a:t>)</a:t>
            </a:r>
            <a:endParaRPr lang="en-US" sz="4800" dirty="0">
              <a:effectLst/>
              <a:latin typeface="Times New Roman"/>
              <a:ea typeface="Times New Roman"/>
            </a:endParaRPr>
          </a:p>
        </p:txBody>
      </p:sp>
      <p:cxnSp>
        <p:nvCxnSpPr>
          <p:cNvPr id="8" name="Straight Arrow Connector 7"/>
          <p:cNvCxnSpPr/>
          <p:nvPr/>
        </p:nvCxnSpPr>
        <p:spPr>
          <a:xfrm>
            <a:off x="1820383" y="4728019"/>
            <a:ext cx="1092204" cy="1291781"/>
          </a:xfrm>
          <a:prstGeom prst="straightConnector1">
            <a:avLst/>
          </a:prstGeom>
          <a:ln w="123825">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5105400" y="457200"/>
            <a:ext cx="1586652" cy="886460"/>
          </a:xfrm>
          <a:prstGeom prst="straightConnector1">
            <a:avLst/>
          </a:prstGeom>
          <a:ln w="123825">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2319975" y="762000"/>
            <a:ext cx="1185225" cy="970908"/>
          </a:xfrm>
          <a:prstGeom prst="straightConnector1">
            <a:avLst/>
          </a:prstGeom>
          <a:ln w="123825">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172200" y="5209904"/>
            <a:ext cx="1374987" cy="1115627"/>
          </a:xfrm>
          <a:prstGeom prst="straightConnector1">
            <a:avLst/>
          </a:prstGeom>
          <a:ln w="123825">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751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tempie\Temporary Internet Files\Content.IE5\SU595YOG\MC90043557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55690" y="1630624"/>
            <a:ext cx="4038600" cy="4345533"/>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http://www.clker.com/cliparts/b/8/1/6/12279729011274662317rg1024_Set_of_water_drops.svg.hi.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402" t="50000"/>
          <a:stretch/>
        </p:blipFill>
        <p:spPr bwMode="auto">
          <a:xfrm>
            <a:off x="912497" y="5046442"/>
            <a:ext cx="1471205" cy="172427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Cloud 3"/>
          <p:cNvSpPr/>
          <p:nvPr/>
        </p:nvSpPr>
        <p:spPr>
          <a:xfrm>
            <a:off x="23648" y="1271752"/>
            <a:ext cx="2209800" cy="1447800"/>
          </a:xfrm>
          <a:prstGeom prst="cloud">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5" name="Picture 7" descr="C:\tempie\Temporary Internet Files\Content.IE5\SU595YOG\MC900440405[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48" y="3276600"/>
            <a:ext cx="1994091" cy="199409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304800" y="1515070"/>
            <a:ext cx="1559226" cy="923330"/>
          </a:xfrm>
          <a:prstGeom prst="rect">
            <a:avLst/>
          </a:prstGeom>
          <a:noFill/>
        </p:spPr>
        <p:txBody>
          <a:bodyPr wrap="square" rtlCol="0">
            <a:spAutoFit/>
          </a:bodyPr>
          <a:lstStyle/>
          <a:p>
            <a:r>
              <a:rPr lang="en-US" sz="5400" b="1" dirty="0" smtClean="0">
                <a:solidFill>
                  <a:schemeClr val="bg1"/>
                </a:solidFill>
                <a:effectLst>
                  <a:outerShdw blurRad="38100" dist="38100" dir="2700000" algn="tl">
                    <a:srgbClr val="000000">
                      <a:alpha val="43137"/>
                    </a:srgbClr>
                  </a:outerShdw>
                </a:effectLst>
              </a:rPr>
              <a:t>CO</a:t>
            </a:r>
            <a:r>
              <a:rPr lang="en-US" sz="5400" b="1" baseline="-25000" dirty="0" smtClean="0">
                <a:solidFill>
                  <a:schemeClr val="bg1"/>
                </a:solidFill>
                <a:effectLst>
                  <a:outerShdw blurRad="38100" dist="38100" dir="2700000" algn="tl">
                    <a:srgbClr val="000000">
                      <a:alpha val="43137"/>
                    </a:srgbClr>
                  </a:outerShdw>
                </a:effectLst>
              </a:rPr>
              <a:t>2</a:t>
            </a:r>
            <a:endParaRPr lang="en-US" sz="5400" b="1" baseline="-25000" dirty="0">
              <a:solidFill>
                <a:schemeClr val="bg1"/>
              </a:solidFill>
              <a:effectLst>
                <a:outerShdw blurRad="38100" dist="38100" dir="2700000" algn="tl">
                  <a:srgbClr val="000000">
                    <a:alpha val="43137"/>
                  </a:srgbClr>
                </a:outerShdw>
              </a:effectLst>
            </a:endParaRPr>
          </a:p>
        </p:txBody>
      </p:sp>
      <p:cxnSp>
        <p:nvCxnSpPr>
          <p:cNvPr id="7" name="Straight Arrow Connector 6"/>
          <p:cNvCxnSpPr/>
          <p:nvPr/>
        </p:nvCxnSpPr>
        <p:spPr>
          <a:xfrm flipV="1">
            <a:off x="2302039" y="4895724"/>
            <a:ext cx="1156630" cy="749933"/>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042331" y="3651566"/>
            <a:ext cx="1113154" cy="37496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042331" y="2438400"/>
            <a:ext cx="839639" cy="374967"/>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356130" y="4556932"/>
            <a:ext cx="1959112" cy="472964"/>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6122687" y="2391370"/>
            <a:ext cx="1116313" cy="421997"/>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Cloud 21"/>
          <p:cNvSpPr/>
          <p:nvPr/>
        </p:nvSpPr>
        <p:spPr>
          <a:xfrm>
            <a:off x="6920570" y="943570"/>
            <a:ext cx="2209800" cy="1447800"/>
          </a:xfrm>
          <a:prstGeom prst="cloud">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201722" y="1186888"/>
            <a:ext cx="1559226" cy="923330"/>
          </a:xfrm>
          <a:prstGeom prst="rect">
            <a:avLst/>
          </a:prstGeom>
          <a:noFill/>
        </p:spPr>
        <p:txBody>
          <a:bodyPr wrap="square" rtlCol="0">
            <a:spAutoFit/>
          </a:bodyPr>
          <a:lstStyle/>
          <a:p>
            <a:pPr algn="ctr"/>
            <a:r>
              <a:rPr lang="en-US" sz="5400" b="1" dirty="0" smtClean="0">
                <a:solidFill>
                  <a:schemeClr val="bg1"/>
                </a:solidFill>
                <a:effectLst>
                  <a:outerShdw blurRad="38100" dist="38100" dir="2700000" algn="tl">
                    <a:srgbClr val="000000">
                      <a:alpha val="43137"/>
                    </a:srgbClr>
                  </a:outerShdw>
                </a:effectLst>
              </a:rPr>
              <a:t>O</a:t>
            </a:r>
            <a:r>
              <a:rPr lang="en-US" sz="5400" b="1" baseline="-25000" dirty="0" smtClean="0">
                <a:solidFill>
                  <a:schemeClr val="bg1"/>
                </a:solidFill>
                <a:effectLst>
                  <a:outerShdw blurRad="38100" dist="38100" dir="2700000" algn="tl">
                    <a:srgbClr val="000000">
                      <a:alpha val="43137"/>
                    </a:srgbClr>
                  </a:outerShdw>
                </a:effectLst>
              </a:rPr>
              <a:t>2</a:t>
            </a:r>
            <a:endParaRPr lang="en-US" sz="5400" b="1" baseline="-25000" dirty="0">
              <a:solidFill>
                <a:schemeClr val="bg1"/>
              </a:solidFill>
              <a:effectLst>
                <a:outerShdw blurRad="38100" dist="38100" dir="2700000" algn="tl">
                  <a:srgbClr val="000000">
                    <a:alpha val="43137"/>
                  </a:srgbClr>
                </a:outerShdw>
              </a:effectLst>
            </a:endParaRPr>
          </a:p>
        </p:txBody>
      </p:sp>
      <p:pic>
        <p:nvPicPr>
          <p:cNvPr id="2057" name="Picture 9" descr="http://www.chemicalformula.org/images/glucos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35972" y="4260056"/>
            <a:ext cx="1808028" cy="187651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402719151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5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2" grpId="0" animBg="1"/>
      <p:bldP spid="2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5122" name="Picture 2" descr="http://www.skepticalscience.com/graphics/Respiration_Cycle_5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06250136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0"/>
            <a:ext cx="9144000" cy="5334000"/>
          </a:xfrm>
        </p:spPr>
        <p:txBody>
          <a:bodyPr>
            <a:normAutofit/>
          </a:bodyPr>
          <a:lstStyle/>
          <a:p>
            <a:pPr lvl="0"/>
            <a:r>
              <a:rPr lang="en-US" dirty="0"/>
              <a:t>Carbon comes in __________ and _____________</a:t>
            </a:r>
          </a:p>
          <a:p>
            <a:pPr lvl="0"/>
            <a:r>
              <a:rPr lang="en-US" dirty="0" smtClean="0"/>
              <a:t>Matter </a:t>
            </a:r>
            <a:r>
              <a:rPr lang="en-US" dirty="0"/>
              <a:t>is _____________________!</a:t>
            </a:r>
          </a:p>
          <a:p>
            <a:pPr marL="0" indent="0">
              <a:buNone/>
            </a:pPr>
            <a:endParaRPr lang="en-US" dirty="0"/>
          </a:p>
        </p:txBody>
      </p:sp>
      <p:sp>
        <p:nvSpPr>
          <p:cNvPr id="4" name="TextBox 3"/>
          <p:cNvSpPr txBox="1"/>
          <p:nvPr/>
        </p:nvSpPr>
        <p:spPr>
          <a:xfrm>
            <a:off x="4118662" y="1411069"/>
            <a:ext cx="2560316" cy="707886"/>
          </a:xfrm>
          <a:prstGeom prst="rect">
            <a:avLst/>
          </a:prstGeom>
          <a:noFill/>
        </p:spPr>
        <p:txBody>
          <a:bodyPr wrap="none" rtlCol="0">
            <a:spAutoFit/>
          </a:bodyPr>
          <a:lstStyle/>
          <a:p>
            <a:r>
              <a:rPr lang="en-US" sz="4000" b="1" dirty="0">
                <a:solidFill>
                  <a:srgbClr val="FFC000"/>
                </a:solidFill>
              </a:rPr>
              <a:t>s</a:t>
            </a:r>
            <a:r>
              <a:rPr lang="en-US" sz="4000" b="1" dirty="0" smtClean="0">
                <a:solidFill>
                  <a:srgbClr val="FFC000"/>
                </a:solidFill>
              </a:rPr>
              <a:t>olids       </a:t>
            </a:r>
            <a:endParaRPr lang="en-US" sz="4000" b="1" dirty="0">
              <a:solidFill>
                <a:srgbClr val="FFC000"/>
              </a:solidFill>
            </a:endParaRPr>
          </a:p>
        </p:txBody>
      </p:sp>
      <p:sp>
        <p:nvSpPr>
          <p:cNvPr id="5" name="TextBox 4"/>
          <p:cNvSpPr txBox="1"/>
          <p:nvPr/>
        </p:nvSpPr>
        <p:spPr>
          <a:xfrm>
            <a:off x="838200" y="1882914"/>
            <a:ext cx="1641796" cy="707886"/>
          </a:xfrm>
          <a:prstGeom prst="rect">
            <a:avLst/>
          </a:prstGeom>
          <a:noFill/>
        </p:spPr>
        <p:txBody>
          <a:bodyPr wrap="none" rtlCol="0">
            <a:spAutoFit/>
          </a:bodyPr>
          <a:lstStyle/>
          <a:p>
            <a:r>
              <a:rPr lang="en-US" sz="4000" b="1" dirty="0" smtClean="0">
                <a:solidFill>
                  <a:srgbClr val="FFC000"/>
                </a:solidFill>
              </a:rPr>
              <a:t>gases</a:t>
            </a:r>
            <a:endParaRPr lang="en-US" sz="4000" b="1" dirty="0">
              <a:solidFill>
                <a:srgbClr val="FFC000"/>
              </a:solidFill>
            </a:endParaRPr>
          </a:p>
        </p:txBody>
      </p:sp>
      <p:sp>
        <p:nvSpPr>
          <p:cNvPr id="13" name="TextBox 12"/>
          <p:cNvSpPr txBox="1"/>
          <p:nvPr/>
        </p:nvSpPr>
        <p:spPr>
          <a:xfrm>
            <a:off x="2895600" y="2438400"/>
            <a:ext cx="2719014" cy="707886"/>
          </a:xfrm>
          <a:prstGeom prst="rect">
            <a:avLst/>
          </a:prstGeom>
          <a:noFill/>
        </p:spPr>
        <p:txBody>
          <a:bodyPr wrap="none" rtlCol="0">
            <a:spAutoFit/>
          </a:bodyPr>
          <a:lstStyle/>
          <a:p>
            <a:r>
              <a:rPr lang="en-US" sz="4000" b="1" dirty="0" smtClean="0">
                <a:solidFill>
                  <a:srgbClr val="FFC000"/>
                </a:solidFill>
              </a:rPr>
              <a:t>RECYCLED</a:t>
            </a:r>
            <a:endParaRPr lang="en-US" sz="4000" b="1" baseline="-25000" dirty="0">
              <a:solidFill>
                <a:srgbClr val="FFC000"/>
              </a:solidFill>
            </a:endParaRPr>
          </a:p>
        </p:txBody>
      </p:sp>
      <p:sp>
        <p:nvSpPr>
          <p:cNvPr id="10" name="Title 9"/>
          <p:cNvSpPr>
            <a:spLocks noGrp="1"/>
          </p:cNvSpPr>
          <p:nvPr>
            <p:ph type="title"/>
          </p:nvPr>
        </p:nvSpPr>
        <p:spPr/>
        <p:txBody>
          <a:bodyPr/>
          <a:lstStyle/>
          <a:p>
            <a:endParaRPr lang="en-US"/>
          </a:p>
        </p:txBody>
      </p:sp>
      <p:sp>
        <p:nvSpPr>
          <p:cNvPr id="14" name="Title 1"/>
          <p:cNvSpPr txBox="1">
            <a:spLocks/>
          </p:cNvSpPr>
          <p:nvPr/>
        </p:nvSpPr>
        <p:spPr>
          <a:xfrm>
            <a:off x="0" y="274638"/>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u="sng" smtClean="0">
                <a:latin typeface="+mn-lt"/>
              </a:rPr>
              <a:t>Carbon Cycle</a:t>
            </a:r>
            <a:r>
              <a:rPr lang="en-US" sz="4800" b="1" smtClean="0">
                <a:latin typeface="+mn-lt"/>
              </a:rPr>
              <a:t>: </a:t>
            </a:r>
            <a:r>
              <a:rPr lang="en-US" sz="3600" b="1" smtClean="0">
                <a:latin typeface="+mn-lt"/>
              </a:rPr>
              <a:t>movement of </a:t>
            </a:r>
            <a:r>
              <a:rPr lang="en-US" sz="3600" b="1" smtClean="0">
                <a:solidFill>
                  <a:srgbClr val="FFC000"/>
                </a:solidFill>
                <a:latin typeface="+mn-lt"/>
              </a:rPr>
              <a:t>matter</a:t>
            </a:r>
            <a:endParaRPr lang="en-US" sz="3600" b="1" dirty="0">
              <a:solidFill>
                <a:srgbClr val="FFC000"/>
              </a:solidFill>
              <a:latin typeface="+mn-lt"/>
            </a:endParaRPr>
          </a:p>
        </p:txBody>
      </p:sp>
      <p:pic>
        <p:nvPicPr>
          <p:cNvPr id="9" name="Picture 5" descr="Carbon%20Cyc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04800"/>
            <a:ext cx="9144000" cy="603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4103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3"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iobook_eco_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8305800" cy="615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872932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Nitrogen Cycle: cycling of </a:t>
            </a:r>
            <a:r>
              <a:rPr lang="en-US" u="sng" dirty="0" smtClean="0">
                <a:solidFill>
                  <a:srgbClr val="FFC000"/>
                </a:solidFill>
              </a:rPr>
              <a:t>nitrogen</a:t>
            </a:r>
            <a:endParaRPr lang="en-US" dirty="0">
              <a:solidFill>
                <a:srgbClr val="FFC000"/>
              </a:solidFill>
            </a:endParaRPr>
          </a:p>
        </p:txBody>
      </p:sp>
      <p:sp>
        <p:nvSpPr>
          <p:cNvPr id="3" name="Content Placeholder 2"/>
          <p:cNvSpPr>
            <a:spLocks noGrp="1"/>
          </p:cNvSpPr>
          <p:nvPr>
            <p:ph idx="1"/>
          </p:nvPr>
        </p:nvSpPr>
        <p:spPr>
          <a:xfrm>
            <a:off x="457200" y="1417638"/>
            <a:ext cx="8229600" cy="5440362"/>
          </a:xfrm>
        </p:spPr>
        <p:txBody>
          <a:bodyPr>
            <a:normAutofit fontScale="62500" lnSpcReduction="20000"/>
          </a:bodyPr>
          <a:lstStyle/>
          <a:p>
            <a:pPr lvl="0"/>
            <a:r>
              <a:rPr lang="en-US" sz="4000" dirty="0"/>
              <a:t>All organisms require </a:t>
            </a:r>
            <a:r>
              <a:rPr lang="en-US" sz="4000" b="1" u="sng" dirty="0" smtClean="0">
                <a:solidFill>
                  <a:srgbClr val="FFC000"/>
                </a:solidFill>
              </a:rPr>
              <a:t>nitrogen </a:t>
            </a:r>
            <a:r>
              <a:rPr lang="en-US" sz="4000" dirty="0" smtClean="0"/>
              <a:t>to </a:t>
            </a:r>
            <a:r>
              <a:rPr lang="en-US" sz="4000" dirty="0"/>
              <a:t>make </a:t>
            </a:r>
            <a:r>
              <a:rPr lang="en-US" sz="4000" b="1" u="sng" dirty="0" smtClean="0">
                <a:solidFill>
                  <a:srgbClr val="FFC000"/>
                </a:solidFill>
              </a:rPr>
              <a:t>amino acids </a:t>
            </a:r>
            <a:r>
              <a:rPr lang="en-US" sz="4000" dirty="0" smtClean="0"/>
              <a:t>which </a:t>
            </a:r>
            <a:r>
              <a:rPr lang="en-US" sz="4000" dirty="0"/>
              <a:t>are used to build proteins. (Think back to Unit 2, organic molecules)</a:t>
            </a:r>
          </a:p>
          <a:p>
            <a:pPr lvl="0"/>
            <a:r>
              <a:rPr lang="en-US" sz="4000" dirty="0"/>
              <a:t>Involves </a:t>
            </a:r>
            <a:r>
              <a:rPr lang="en-US" sz="4000" b="1" u="sng" dirty="0" smtClean="0">
                <a:solidFill>
                  <a:srgbClr val="FFC000"/>
                </a:solidFill>
              </a:rPr>
              <a:t>bacteria</a:t>
            </a:r>
            <a:r>
              <a:rPr lang="en-US" sz="4000" b="1" u="sng" dirty="0" smtClean="0"/>
              <a:t> </a:t>
            </a:r>
            <a:r>
              <a:rPr lang="en-US" sz="4000" dirty="0" smtClean="0"/>
              <a:t>converting </a:t>
            </a:r>
            <a:r>
              <a:rPr lang="en-US" sz="4000" dirty="0"/>
              <a:t>atmospheric </a:t>
            </a:r>
            <a:r>
              <a:rPr lang="en-US" sz="4000" b="1" u="sng" dirty="0" smtClean="0">
                <a:solidFill>
                  <a:srgbClr val="FFC000"/>
                </a:solidFill>
              </a:rPr>
              <a:t>nitrogen</a:t>
            </a:r>
            <a:r>
              <a:rPr lang="en-US" sz="4000" dirty="0" smtClean="0"/>
              <a:t> </a:t>
            </a:r>
            <a:r>
              <a:rPr lang="en-US" sz="4000" dirty="0"/>
              <a:t>into ammonia</a:t>
            </a:r>
          </a:p>
          <a:p>
            <a:pPr lvl="0"/>
            <a:r>
              <a:rPr lang="en-US" sz="4000" dirty="0"/>
              <a:t>The ammonia is then turned </a:t>
            </a:r>
            <a:r>
              <a:rPr lang="en-US" sz="4000" dirty="0" smtClean="0"/>
              <a:t>into</a:t>
            </a:r>
            <a:r>
              <a:rPr lang="en-US" sz="4000" b="1" u="sng" dirty="0"/>
              <a:t> </a:t>
            </a:r>
            <a:r>
              <a:rPr lang="en-US" sz="4000" b="1" u="sng" dirty="0" smtClean="0">
                <a:solidFill>
                  <a:srgbClr val="FFC000"/>
                </a:solidFill>
              </a:rPr>
              <a:t>nitrates</a:t>
            </a:r>
            <a:r>
              <a:rPr lang="en-US" sz="4000" dirty="0" smtClean="0"/>
              <a:t>&amp; </a:t>
            </a:r>
            <a:r>
              <a:rPr lang="en-US" sz="4000" dirty="0"/>
              <a:t>nitrites which producers can used to make </a:t>
            </a:r>
            <a:r>
              <a:rPr lang="en-US" sz="4000" b="1" u="sng" dirty="0" smtClean="0">
                <a:solidFill>
                  <a:srgbClr val="FFC000"/>
                </a:solidFill>
              </a:rPr>
              <a:t>proteins</a:t>
            </a:r>
            <a:r>
              <a:rPr lang="en-US" sz="4000" dirty="0" smtClean="0"/>
              <a:t>. </a:t>
            </a:r>
            <a:endParaRPr lang="en-US" sz="4000" dirty="0"/>
          </a:p>
          <a:p>
            <a:pPr lvl="0"/>
            <a:r>
              <a:rPr lang="en-US" sz="4000" dirty="0"/>
              <a:t>When organisms </a:t>
            </a:r>
            <a:r>
              <a:rPr lang="en-US" sz="4000" b="1" u="sng" dirty="0" smtClean="0">
                <a:solidFill>
                  <a:srgbClr val="FFC000"/>
                </a:solidFill>
              </a:rPr>
              <a:t>die</a:t>
            </a:r>
            <a:r>
              <a:rPr lang="en-US" sz="4000" dirty="0" smtClean="0"/>
              <a:t>, </a:t>
            </a:r>
            <a:r>
              <a:rPr lang="en-US" sz="4000" dirty="0"/>
              <a:t>decomposers return the nitrogen back to the soil as </a:t>
            </a:r>
            <a:r>
              <a:rPr lang="en-US" sz="4000" b="1" u="sng" dirty="0" smtClean="0">
                <a:solidFill>
                  <a:srgbClr val="FFC000"/>
                </a:solidFill>
              </a:rPr>
              <a:t>nitrates</a:t>
            </a:r>
            <a:r>
              <a:rPr lang="en-US" sz="4000" dirty="0" smtClean="0"/>
              <a:t>. </a:t>
            </a:r>
            <a:r>
              <a:rPr lang="en-US" sz="4000" dirty="0"/>
              <a:t>(Think CYCLE)</a:t>
            </a:r>
          </a:p>
          <a:p>
            <a:pPr lvl="0"/>
            <a:r>
              <a:rPr lang="en-US" sz="4000" dirty="0"/>
              <a:t>The ammonia can be used again by producers or returned back into the atmosphere </a:t>
            </a:r>
            <a:r>
              <a:rPr lang="en-US" sz="4000" dirty="0" smtClean="0"/>
              <a:t>(</a:t>
            </a:r>
            <a:r>
              <a:rPr lang="en-US" sz="4000" b="1" u="sng" dirty="0" smtClean="0">
                <a:solidFill>
                  <a:srgbClr val="FFC000"/>
                </a:solidFill>
              </a:rPr>
              <a:t>denitrification</a:t>
            </a:r>
            <a:r>
              <a:rPr lang="en-US" sz="4000" dirty="0" smtClean="0"/>
              <a:t>)</a:t>
            </a:r>
            <a:endParaRPr lang="en-US" sz="4000" dirty="0"/>
          </a:p>
          <a:p>
            <a:endParaRPr lang="en-US" dirty="0"/>
          </a:p>
        </p:txBody>
      </p:sp>
    </p:spTree>
    <p:extLst>
      <p:ext uri="{BB962C8B-B14F-4D97-AF65-F5344CB8AC3E}">
        <p14:creationId xmlns:p14="http://schemas.microsoft.com/office/powerpoint/2010/main" val="26193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5400" dirty="0" smtClean="0">
                <a:solidFill>
                  <a:srgbClr val="FFC000"/>
                </a:solidFill>
                <a:latin typeface="Mufferaw" pitchFamily="66" charset="0"/>
              </a:rPr>
              <a:t>Notes 1: Ecosystems &amp; Limiting Factors</a:t>
            </a:r>
            <a:endParaRPr lang="en-US" sz="5400" dirty="0">
              <a:solidFill>
                <a:srgbClr val="FFC000"/>
              </a:solidFill>
              <a:latin typeface="Mufferaw" pitchFamily="66" charset="0"/>
            </a:endParaRPr>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176017635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itrogen_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866831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664774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nitr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97301074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Water Cycle: movement of </a:t>
            </a:r>
            <a:r>
              <a:rPr lang="en-US" b="1" u="sng" dirty="0" smtClean="0">
                <a:solidFill>
                  <a:srgbClr val="FFC000"/>
                </a:solidFill>
              </a:rPr>
              <a:t>water</a:t>
            </a:r>
            <a:endParaRPr lang="en-US" b="1" dirty="0">
              <a:solidFill>
                <a:srgbClr val="FFC000"/>
              </a:solidFill>
            </a:endParaRPr>
          </a:p>
        </p:txBody>
      </p:sp>
      <p:sp>
        <p:nvSpPr>
          <p:cNvPr id="3" name="Content Placeholder 2"/>
          <p:cNvSpPr>
            <a:spLocks noGrp="1"/>
          </p:cNvSpPr>
          <p:nvPr>
            <p:ph idx="1"/>
          </p:nvPr>
        </p:nvSpPr>
        <p:spPr>
          <a:xfrm>
            <a:off x="228600" y="1600200"/>
            <a:ext cx="8458200" cy="4876800"/>
          </a:xfrm>
        </p:spPr>
        <p:txBody>
          <a:bodyPr>
            <a:normAutofit fontScale="92500" lnSpcReduction="20000"/>
          </a:bodyPr>
          <a:lstStyle/>
          <a:p>
            <a:pPr lvl="0"/>
            <a:r>
              <a:rPr lang="en-US" dirty="0"/>
              <a:t>All living things required water to survive</a:t>
            </a:r>
          </a:p>
          <a:p>
            <a:pPr lvl="0"/>
            <a:r>
              <a:rPr lang="en-US" dirty="0"/>
              <a:t>Water moves between </a:t>
            </a:r>
            <a:r>
              <a:rPr lang="en-US" dirty="0" smtClean="0"/>
              <a:t>the </a:t>
            </a:r>
            <a:r>
              <a:rPr lang="en-US" b="1" u="sng" dirty="0" smtClean="0">
                <a:solidFill>
                  <a:srgbClr val="FFC000"/>
                </a:solidFill>
              </a:rPr>
              <a:t>oceans</a:t>
            </a:r>
            <a:r>
              <a:rPr lang="en-US" dirty="0" smtClean="0"/>
              <a:t>, </a:t>
            </a:r>
            <a:r>
              <a:rPr lang="en-US" dirty="0"/>
              <a:t>atmosphere, </a:t>
            </a:r>
            <a:r>
              <a:rPr lang="en-US" dirty="0" smtClean="0"/>
              <a:t>&amp; </a:t>
            </a:r>
            <a:r>
              <a:rPr lang="en-US" b="1" u="sng" dirty="0" smtClean="0">
                <a:solidFill>
                  <a:srgbClr val="FFC000"/>
                </a:solidFill>
              </a:rPr>
              <a:t>land</a:t>
            </a:r>
            <a:endParaRPr lang="en-US" b="1" u="sng" dirty="0">
              <a:solidFill>
                <a:srgbClr val="FFC000"/>
              </a:solidFill>
            </a:endParaRPr>
          </a:p>
          <a:p>
            <a:pPr lvl="0"/>
            <a:r>
              <a:rPr lang="en-US" b="1" u="sng" dirty="0" smtClean="0">
                <a:solidFill>
                  <a:srgbClr val="FFC000"/>
                </a:solidFill>
              </a:rPr>
              <a:t>Evaporation</a:t>
            </a:r>
            <a:r>
              <a:rPr lang="en-US" dirty="0" smtClean="0"/>
              <a:t> </a:t>
            </a:r>
            <a:r>
              <a:rPr lang="en-US" dirty="0"/>
              <a:t>is when water changes from liquid form to gas/water vapor</a:t>
            </a:r>
          </a:p>
          <a:p>
            <a:pPr lvl="0"/>
            <a:r>
              <a:rPr lang="en-US" dirty="0"/>
              <a:t>Evaporation from leaves of plants is known as </a:t>
            </a:r>
            <a:r>
              <a:rPr lang="en-US" b="1" u="sng" dirty="0" smtClean="0">
                <a:solidFill>
                  <a:srgbClr val="FFC000"/>
                </a:solidFill>
              </a:rPr>
              <a:t>transpiration</a:t>
            </a:r>
            <a:endParaRPr lang="en-US" b="1" u="sng" dirty="0">
              <a:solidFill>
                <a:srgbClr val="FFC000"/>
              </a:solidFill>
            </a:endParaRPr>
          </a:p>
          <a:p>
            <a:pPr lvl="0"/>
            <a:r>
              <a:rPr lang="en-US" dirty="0"/>
              <a:t>Water returns to Earth in the form of rain or </a:t>
            </a:r>
            <a:r>
              <a:rPr lang="en-US" b="1" u="sng" dirty="0" smtClean="0">
                <a:solidFill>
                  <a:srgbClr val="FFC000"/>
                </a:solidFill>
              </a:rPr>
              <a:t>precipitation</a:t>
            </a:r>
            <a:endParaRPr lang="en-US" b="1" u="sng" dirty="0">
              <a:solidFill>
                <a:srgbClr val="FFC000"/>
              </a:solidFill>
            </a:endParaRPr>
          </a:p>
          <a:p>
            <a:pPr lvl="0"/>
            <a:r>
              <a:rPr lang="en-US" dirty="0"/>
              <a:t>Some rain may seep into the soil which will become groundwater</a:t>
            </a:r>
          </a:p>
          <a:p>
            <a:endParaRPr lang="en-US" dirty="0"/>
          </a:p>
        </p:txBody>
      </p:sp>
    </p:spTree>
    <p:extLst>
      <p:ext uri="{BB962C8B-B14F-4D97-AF65-F5344CB8AC3E}">
        <p14:creationId xmlns:p14="http://schemas.microsoft.com/office/powerpoint/2010/main" val="1999992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ater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8382000" cy="644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931286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FFC000"/>
                </a:solidFill>
              </a:rPr>
              <a:t>PRACTICE</a:t>
            </a:r>
            <a:endParaRPr lang="en-US" sz="6000" dirty="0">
              <a:solidFill>
                <a:srgbClr val="FFC000"/>
              </a:solidFill>
            </a:endParaRPr>
          </a:p>
        </p:txBody>
      </p:sp>
      <p:sp>
        <p:nvSpPr>
          <p:cNvPr id="3" name="Content Placeholder 2"/>
          <p:cNvSpPr>
            <a:spLocks noGrp="1"/>
          </p:cNvSpPr>
          <p:nvPr>
            <p:ph idx="1"/>
          </p:nvPr>
        </p:nvSpPr>
        <p:spPr>
          <a:xfrm>
            <a:off x="228600" y="1295400"/>
            <a:ext cx="8610600" cy="4525963"/>
          </a:xfrm>
        </p:spPr>
        <p:txBody>
          <a:bodyPr/>
          <a:lstStyle/>
          <a:p>
            <a:pPr marL="0" indent="0" algn="ctr">
              <a:buNone/>
            </a:pPr>
            <a:r>
              <a:rPr lang="en-US" b="1" dirty="0" smtClean="0"/>
              <a:t>Pg. U7-4 through U7-6 &amp; Food Chain Gizmo</a:t>
            </a:r>
            <a:endParaRPr lang="en-US" b="1" dirty="0"/>
          </a:p>
        </p:txBody>
      </p:sp>
      <p:pic>
        <p:nvPicPr>
          <p:cNvPr id="4" name="Picture 3" descr="http://www.cals.ncsu.edu/course/ent425/tutorial/foodweb.gif"/>
          <p:cNvPicPr/>
          <p:nvPr/>
        </p:nvPicPr>
        <p:blipFill rotWithShape="1">
          <a:blip r:embed="rId2" cstate="print">
            <a:extLst>
              <a:ext uri="{28A0092B-C50C-407E-A947-70E740481C1C}">
                <a14:useLocalDpi xmlns:a14="http://schemas.microsoft.com/office/drawing/2010/main" val="0"/>
              </a:ext>
            </a:extLst>
          </a:blip>
          <a:srcRect l="11406" r="3228"/>
          <a:stretch/>
        </p:blipFill>
        <p:spPr bwMode="auto">
          <a:xfrm>
            <a:off x="2133600" y="2133600"/>
            <a:ext cx="5029200" cy="4495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412214529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6406" t="19792" r="16406" b="9375"/>
          <a:stretch/>
        </p:blipFill>
        <p:spPr>
          <a:xfrm>
            <a:off x="457200" y="228600"/>
            <a:ext cx="8222876" cy="6501809"/>
          </a:xfrm>
          <a:prstGeom prst="rect">
            <a:avLst/>
          </a:prstGeom>
        </p:spPr>
      </p:pic>
    </p:spTree>
    <p:extLst>
      <p:ext uri="{BB962C8B-B14F-4D97-AF65-F5344CB8AC3E}">
        <p14:creationId xmlns:p14="http://schemas.microsoft.com/office/powerpoint/2010/main" val="357406257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solidFill>
                  <a:srgbClr val="FFC000"/>
                </a:solidFill>
              </a:rPr>
              <a:t>Group Project</a:t>
            </a:r>
            <a:endParaRPr lang="en-US" sz="6600" dirty="0">
              <a:solidFill>
                <a:srgbClr val="FFC000"/>
              </a:solidFill>
            </a:endParaRPr>
          </a:p>
        </p:txBody>
      </p:sp>
      <p:sp>
        <p:nvSpPr>
          <p:cNvPr id="3" name="Content Placeholder 2"/>
          <p:cNvSpPr>
            <a:spLocks noGrp="1"/>
          </p:cNvSpPr>
          <p:nvPr>
            <p:ph idx="1"/>
          </p:nvPr>
        </p:nvSpPr>
        <p:spPr/>
        <p:txBody>
          <a:bodyPr>
            <a:normAutofit/>
          </a:bodyPr>
          <a:lstStyle/>
          <a:p>
            <a:pPr marL="0" indent="0" algn="ctr">
              <a:buNone/>
            </a:pPr>
            <a:r>
              <a:rPr lang="en-US" sz="4800" dirty="0" smtClean="0"/>
              <a:t>DRAW THE ARROWS</a:t>
            </a:r>
            <a:endParaRPr lang="en-US" sz="4800" dirty="0"/>
          </a:p>
        </p:txBody>
      </p:sp>
    </p:spTree>
    <p:extLst>
      <p:ext uri="{BB962C8B-B14F-4D97-AF65-F5344CB8AC3E}">
        <p14:creationId xmlns:p14="http://schemas.microsoft.com/office/powerpoint/2010/main" val="238648409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8197"/>
            <a:ext cx="8229600" cy="1143000"/>
          </a:xfrm>
        </p:spPr>
        <p:txBody>
          <a:bodyPr/>
          <a:lstStyle/>
          <a:p>
            <a:r>
              <a:rPr lang="en-US" dirty="0" smtClean="0"/>
              <a:t>Do Now</a:t>
            </a:r>
            <a:endParaRPr lang="en-US" dirty="0"/>
          </a:p>
        </p:txBody>
      </p:sp>
      <p:sp>
        <p:nvSpPr>
          <p:cNvPr id="3" name="Content Placeholder 2"/>
          <p:cNvSpPr>
            <a:spLocks noGrp="1"/>
          </p:cNvSpPr>
          <p:nvPr>
            <p:ph idx="1"/>
          </p:nvPr>
        </p:nvSpPr>
        <p:spPr>
          <a:xfrm>
            <a:off x="304800" y="838200"/>
            <a:ext cx="8610600" cy="5486400"/>
          </a:xfrm>
        </p:spPr>
        <p:txBody>
          <a:bodyPr>
            <a:normAutofit/>
          </a:bodyPr>
          <a:lstStyle/>
          <a:p>
            <a:pPr marL="514350" indent="-514350">
              <a:buFont typeface="+mj-lt"/>
              <a:buAutoNum type="arabicPeriod"/>
            </a:pPr>
            <a:r>
              <a:rPr lang="en-US" dirty="0" smtClean="0"/>
              <a:t>What is the </a:t>
            </a:r>
            <a:r>
              <a:rPr lang="en-US" b="1" dirty="0" smtClean="0"/>
              <a:t>purpose</a:t>
            </a:r>
            <a:r>
              <a:rPr lang="en-US" dirty="0" smtClean="0"/>
              <a:t> of a </a:t>
            </a:r>
            <a:r>
              <a:rPr lang="en-US" b="1" dirty="0" smtClean="0"/>
              <a:t>food chain</a:t>
            </a:r>
            <a:r>
              <a:rPr lang="en-US" dirty="0" smtClean="0"/>
              <a:t>?</a:t>
            </a:r>
          </a:p>
          <a:p>
            <a:pPr marL="514350" indent="-514350">
              <a:buFont typeface="+mj-lt"/>
              <a:buAutoNum type="arabicPeriod"/>
            </a:pPr>
            <a:r>
              <a:rPr lang="en-US" dirty="0" smtClean="0"/>
              <a:t>Grass obtains 9500 kcal of energy from the sun. Rabbits eat the grass and wolves eat the rabbits. </a:t>
            </a:r>
          </a:p>
          <a:p>
            <a:pPr lvl="1"/>
            <a:r>
              <a:rPr lang="en-US" dirty="0" smtClean="0"/>
              <a:t>How much </a:t>
            </a:r>
            <a:r>
              <a:rPr lang="en-US" b="1" dirty="0" smtClean="0"/>
              <a:t>energy</a:t>
            </a:r>
            <a:r>
              <a:rPr lang="en-US" dirty="0" smtClean="0"/>
              <a:t> are the </a:t>
            </a:r>
            <a:r>
              <a:rPr lang="en-US" b="1" dirty="0" smtClean="0"/>
              <a:t>rabbits</a:t>
            </a:r>
            <a:r>
              <a:rPr lang="en-US" dirty="0" smtClean="0"/>
              <a:t> getting?</a:t>
            </a:r>
          </a:p>
          <a:p>
            <a:pPr lvl="1"/>
            <a:r>
              <a:rPr lang="en-US" dirty="0" smtClean="0"/>
              <a:t>How much </a:t>
            </a:r>
            <a:r>
              <a:rPr lang="en-US" b="1" dirty="0" smtClean="0"/>
              <a:t>energy</a:t>
            </a:r>
            <a:r>
              <a:rPr lang="en-US" dirty="0" smtClean="0"/>
              <a:t> are the </a:t>
            </a:r>
            <a:r>
              <a:rPr lang="en-US" b="1" dirty="0" smtClean="0"/>
              <a:t>wolves</a:t>
            </a:r>
            <a:r>
              <a:rPr lang="en-US" dirty="0" smtClean="0"/>
              <a:t> getting?</a:t>
            </a:r>
          </a:p>
          <a:p>
            <a:pPr lvl="1"/>
            <a:r>
              <a:rPr lang="en-US" dirty="0" smtClean="0"/>
              <a:t>Which </a:t>
            </a:r>
            <a:r>
              <a:rPr lang="en-US" b="1" dirty="0" err="1" smtClean="0"/>
              <a:t>trophic</a:t>
            </a:r>
            <a:r>
              <a:rPr lang="en-US" b="1" dirty="0" smtClean="0"/>
              <a:t> level </a:t>
            </a:r>
            <a:r>
              <a:rPr lang="en-US" dirty="0" smtClean="0"/>
              <a:t>contains the </a:t>
            </a:r>
            <a:r>
              <a:rPr lang="en-US" b="1" dirty="0" smtClean="0"/>
              <a:t>GREATEST </a:t>
            </a:r>
            <a:r>
              <a:rPr lang="en-US" dirty="0" smtClean="0"/>
              <a:t>amount of available </a:t>
            </a:r>
            <a:r>
              <a:rPr lang="en-US" b="1" dirty="0" smtClean="0"/>
              <a:t>energy</a:t>
            </a:r>
            <a:r>
              <a:rPr lang="en-US" dirty="0" smtClean="0"/>
              <a:t>? Why?</a:t>
            </a:r>
          </a:p>
          <a:p>
            <a:pPr lvl="1"/>
            <a:r>
              <a:rPr lang="en-US" dirty="0" smtClean="0"/>
              <a:t>What are the </a:t>
            </a:r>
            <a:r>
              <a:rPr lang="en-US" b="1" dirty="0" smtClean="0"/>
              <a:t>primary consumers</a:t>
            </a:r>
            <a:r>
              <a:rPr lang="en-US" dirty="0" smtClean="0"/>
              <a:t>?</a:t>
            </a:r>
          </a:p>
          <a:p>
            <a:pPr lvl="1"/>
            <a:r>
              <a:rPr lang="en-US" dirty="0" smtClean="0"/>
              <a:t>What are the </a:t>
            </a:r>
            <a:r>
              <a:rPr lang="en-US" b="1" dirty="0" smtClean="0"/>
              <a:t>secondary </a:t>
            </a:r>
            <a:r>
              <a:rPr lang="en-US" b="1" smtClean="0"/>
              <a:t>consumers</a:t>
            </a:r>
            <a:r>
              <a:rPr lang="en-US" smtClean="0"/>
              <a:t>?</a:t>
            </a:r>
            <a:endParaRPr lang="en-US" dirty="0" smtClean="0"/>
          </a:p>
          <a:p>
            <a:pPr lvl="1">
              <a:buNone/>
            </a:pPr>
            <a:endParaRPr lang="en-US" dirty="0"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Notes 5: Population Growth </a:t>
            </a:r>
            <a:br>
              <a:rPr lang="en-US" dirty="0" smtClean="0"/>
            </a:br>
            <a:r>
              <a:rPr lang="en-US" dirty="0" smtClean="0"/>
              <a:t>(U7-7) </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1026" name="Picture 2" descr="http://1.bp.blogspot.com/-wa4kmwozUwA/Tos4KeFeAoI/AAAAAAAAB2U/vDGiIka_kqw/s400/overpopula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1676400"/>
            <a:ext cx="4724400" cy="508517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25966228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6600" dirty="0" smtClean="0"/>
              <a:t>Population Growth</a:t>
            </a:r>
            <a:endParaRPr lang="en-US" sz="6600" dirty="0"/>
          </a:p>
        </p:txBody>
      </p:sp>
      <p:sp>
        <p:nvSpPr>
          <p:cNvPr id="3" name="Content Placeholder 2"/>
          <p:cNvSpPr>
            <a:spLocks noGrp="1"/>
          </p:cNvSpPr>
          <p:nvPr>
            <p:ph idx="1"/>
          </p:nvPr>
        </p:nvSpPr>
        <p:spPr>
          <a:xfrm>
            <a:off x="0" y="990600"/>
            <a:ext cx="9144000" cy="5867400"/>
          </a:xfrm>
        </p:spPr>
        <p:txBody>
          <a:bodyPr>
            <a:normAutofit/>
          </a:bodyPr>
          <a:lstStyle/>
          <a:p>
            <a:pPr marL="0" indent="0" algn="ctr">
              <a:buNone/>
            </a:pPr>
            <a:r>
              <a:rPr lang="en-US" sz="3600" b="1" dirty="0" smtClean="0">
                <a:solidFill>
                  <a:srgbClr val="92D050"/>
                </a:solidFill>
              </a:rPr>
              <a:t>Exponential Growth </a:t>
            </a:r>
            <a:r>
              <a:rPr lang="en-US" sz="3600" b="1" dirty="0" smtClean="0"/>
              <a:t>= ____ Curve</a:t>
            </a:r>
          </a:p>
          <a:p>
            <a:pPr marL="0" indent="0" algn="ctr">
              <a:buNone/>
            </a:pPr>
            <a:r>
              <a:rPr lang="en-US" sz="3600" dirty="0" smtClean="0"/>
              <a:t>Grows at a fast, ___________ rate</a:t>
            </a:r>
            <a:br>
              <a:rPr lang="en-US" sz="3600" dirty="0" smtClean="0"/>
            </a:br>
            <a:endParaRPr lang="en-US" sz="3600" dirty="0" smtClean="0"/>
          </a:p>
          <a:p>
            <a:pPr marL="0" indent="0">
              <a:buNone/>
            </a:pPr>
            <a:r>
              <a:rPr lang="en-US" sz="3600" dirty="0" smtClean="0">
                <a:sym typeface="Wingdings" pitchFamily="2" charset="2"/>
              </a:rPr>
              <a:t> No limiting factor!</a:t>
            </a:r>
            <a:endParaRPr lang="en-US" sz="3600" dirty="0"/>
          </a:p>
        </p:txBody>
      </p:sp>
      <p:sp>
        <p:nvSpPr>
          <p:cNvPr id="4" name="TextBox 3"/>
          <p:cNvSpPr txBox="1"/>
          <p:nvPr/>
        </p:nvSpPr>
        <p:spPr>
          <a:xfrm>
            <a:off x="4800600" y="476071"/>
            <a:ext cx="2987390" cy="1200329"/>
          </a:xfrm>
          <a:prstGeom prst="rect">
            <a:avLst/>
          </a:prstGeom>
          <a:noFill/>
        </p:spPr>
        <p:txBody>
          <a:bodyPr wrap="square" rtlCol="0">
            <a:spAutoFit/>
          </a:bodyPr>
          <a:lstStyle/>
          <a:p>
            <a:pPr algn="ctr"/>
            <a:r>
              <a:rPr lang="en-US" sz="7200" b="1" dirty="0" smtClean="0">
                <a:solidFill>
                  <a:srgbClr val="FFC000"/>
                </a:solidFill>
              </a:rPr>
              <a:t>J</a:t>
            </a:r>
            <a:endParaRPr lang="en-US" sz="6600" b="1" dirty="0">
              <a:solidFill>
                <a:srgbClr val="FFC000"/>
              </a:solidFill>
            </a:endParaRPr>
          </a:p>
        </p:txBody>
      </p:sp>
      <p:sp>
        <p:nvSpPr>
          <p:cNvPr id="5" name="TextBox 4"/>
          <p:cNvSpPr txBox="1"/>
          <p:nvPr/>
        </p:nvSpPr>
        <p:spPr>
          <a:xfrm>
            <a:off x="4343400" y="1578114"/>
            <a:ext cx="2987390" cy="707886"/>
          </a:xfrm>
          <a:prstGeom prst="rect">
            <a:avLst/>
          </a:prstGeom>
          <a:noFill/>
        </p:spPr>
        <p:txBody>
          <a:bodyPr wrap="square" rtlCol="0">
            <a:spAutoFit/>
          </a:bodyPr>
          <a:lstStyle/>
          <a:p>
            <a:pPr algn="ctr"/>
            <a:r>
              <a:rPr lang="en-US" sz="4000" b="1" dirty="0" smtClean="0">
                <a:solidFill>
                  <a:srgbClr val="FFC000"/>
                </a:solidFill>
              </a:rPr>
              <a:t>increasing</a:t>
            </a:r>
            <a:endParaRPr lang="en-US" sz="6000" b="1" dirty="0">
              <a:solidFill>
                <a:srgbClr val="FFC000"/>
              </a:solidFill>
            </a:endParaRPr>
          </a:p>
        </p:txBody>
      </p:sp>
      <p:pic>
        <p:nvPicPr>
          <p:cNvPr id="4098" name="Picture 2" descr="http://image.tutorvista.com/content/feed/tvcs/39_05.g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790" t="4849" r="18527"/>
          <a:stretch/>
        </p:blipFill>
        <p:spPr bwMode="auto">
          <a:xfrm>
            <a:off x="5486400" y="2338611"/>
            <a:ext cx="3564949" cy="44847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21630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670" y="-11430"/>
            <a:ext cx="8229600" cy="1143000"/>
          </a:xfrm>
        </p:spPr>
        <p:txBody>
          <a:bodyPr>
            <a:normAutofit/>
          </a:bodyPr>
          <a:lstStyle/>
          <a:p>
            <a:r>
              <a:rPr lang="en-US" sz="6000" dirty="0" smtClean="0">
                <a:solidFill>
                  <a:srgbClr val="FFC000"/>
                </a:solidFill>
              </a:rPr>
              <a:t>Abiotic &amp; Biotic factors</a:t>
            </a:r>
            <a:endParaRPr lang="en-US" sz="6000" dirty="0">
              <a:solidFill>
                <a:srgbClr val="FFC000"/>
              </a:solidFill>
            </a:endParaRPr>
          </a:p>
        </p:txBody>
      </p:sp>
      <p:sp>
        <p:nvSpPr>
          <p:cNvPr id="3" name="Content Placeholder 2"/>
          <p:cNvSpPr>
            <a:spLocks noGrp="1"/>
          </p:cNvSpPr>
          <p:nvPr>
            <p:ph idx="1"/>
          </p:nvPr>
        </p:nvSpPr>
        <p:spPr>
          <a:xfrm>
            <a:off x="0" y="1295400"/>
            <a:ext cx="9144000" cy="5562600"/>
          </a:xfrm>
        </p:spPr>
        <p:txBody>
          <a:bodyPr/>
          <a:lstStyle/>
          <a:p>
            <a:pPr marL="0" indent="0">
              <a:buNone/>
            </a:pPr>
            <a:r>
              <a:rPr lang="en-US" sz="7200" b="1" u="sng" dirty="0"/>
              <a:t>BIO</a:t>
            </a:r>
            <a:r>
              <a:rPr lang="en-US" sz="7200" b="1" dirty="0"/>
              <a:t>TIC:  </a:t>
            </a:r>
            <a:endParaRPr lang="en-US" sz="7200" b="1" dirty="0" smtClean="0"/>
          </a:p>
          <a:p>
            <a:pPr marL="0" indent="0">
              <a:buNone/>
            </a:pPr>
            <a:endParaRPr lang="en-US" sz="7200" b="1" dirty="0"/>
          </a:p>
          <a:p>
            <a:pPr marL="0" indent="0">
              <a:buNone/>
            </a:pPr>
            <a:r>
              <a:rPr lang="en-US" sz="7200" b="1" dirty="0" smtClean="0"/>
              <a:t>A</a:t>
            </a:r>
            <a:r>
              <a:rPr lang="en-US" sz="7200" b="1" u="sng" dirty="0" smtClean="0"/>
              <a:t>BIO</a:t>
            </a:r>
            <a:r>
              <a:rPr lang="en-US" sz="7200" b="1" dirty="0" smtClean="0"/>
              <a:t>TIC</a:t>
            </a:r>
            <a:r>
              <a:rPr lang="en-US" sz="7200" b="1" dirty="0"/>
              <a:t>:</a:t>
            </a:r>
            <a:endParaRPr lang="en-US" sz="7200" dirty="0"/>
          </a:p>
          <a:p>
            <a:pPr marL="0" indent="0">
              <a:buNone/>
            </a:pPr>
            <a:endParaRPr lang="en-US" dirty="0"/>
          </a:p>
        </p:txBody>
      </p:sp>
      <p:sp>
        <p:nvSpPr>
          <p:cNvPr id="4" name="Oval 3"/>
          <p:cNvSpPr/>
          <p:nvPr/>
        </p:nvSpPr>
        <p:spPr>
          <a:xfrm>
            <a:off x="0" y="3886200"/>
            <a:ext cx="762000" cy="1447800"/>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429000" y="1447800"/>
            <a:ext cx="5715000" cy="1015663"/>
          </a:xfrm>
          <a:prstGeom prst="rect">
            <a:avLst/>
          </a:prstGeom>
          <a:noFill/>
        </p:spPr>
        <p:txBody>
          <a:bodyPr wrap="square" rtlCol="0">
            <a:spAutoFit/>
          </a:bodyPr>
          <a:lstStyle/>
          <a:p>
            <a:r>
              <a:rPr lang="en-US" sz="6000" b="1" dirty="0" smtClean="0">
                <a:solidFill>
                  <a:srgbClr val="92D050"/>
                </a:solidFill>
              </a:rPr>
              <a:t>Living things</a:t>
            </a:r>
            <a:endParaRPr lang="en-US" sz="6000" b="1" dirty="0">
              <a:solidFill>
                <a:srgbClr val="92D050"/>
              </a:solidFill>
            </a:endParaRPr>
          </a:p>
        </p:txBody>
      </p:sp>
      <p:sp>
        <p:nvSpPr>
          <p:cNvPr id="6" name="TextBox 5"/>
          <p:cNvSpPr txBox="1"/>
          <p:nvPr/>
        </p:nvSpPr>
        <p:spPr>
          <a:xfrm>
            <a:off x="3048000" y="3810000"/>
            <a:ext cx="5715000" cy="1938992"/>
          </a:xfrm>
          <a:prstGeom prst="rect">
            <a:avLst/>
          </a:prstGeom>
          <a:noFill/>
        </p:spPr>
        <p:txBody>
          <a:bodyPr wrap="square" rtlCol="0">
            <a:spAutoFit/>
          </a:bodyPr>
          <a:lstStyle/>
          <a:p>
            <a:pPr algn="ctr"/>
            <a:r>
              <a:rPr lang="en-US" sz="6000" b="1" dirty="0" err="1" smtClean="0">
                <a:solidFill>
                  <a:srgbClr val="92D050"/>
                </a:solidFill>
              </a:rPr>
              <a:t>NON-living</a:t>
            </a:r>
            <a:r>
              <a:rPr lang="en-US" sz="6000" b="1" dirty="0" smtClean="0">
                <a:solidFill>
                  <a:srgbClr val="92D050"/>
                </a:solidFill>
              </a:rPr>
              <a:t> things</a:t>
            </a:r>
            <a:endParaRPr lang="en-US" sz="6000" b="1" dirty="0">
              <a:solidFill>
                <a:srgbClr val="92D050"/>
              </a:solidFill>
            </a:endParaRPr>
          </a:p>
        </p:txBody>
      </p:sp>
    </p:spTree>
    <p:extLst>
      <p:ext uri="{BB962C8B-B14F-4D97-AF65-F5344CB8AC3E}">
        <p14:creationId xmlns:p14="http://schemas.microsoft.com/office/powerpoint/2010/main" val="20541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6600" dirty="0" smtClean="0"/>
              <a:t>Population Growth</a:t>
            </a:r>
            <a:endParaRPr lang="en-US" sz="6600" dirty="0"/>
          </a:p>
        </p:txBody>
      </p:sp>
      <p:sp>
        <p:nvSpPr>
          <p:cNvPr id="3" name="Content Placeholder 2"/>
          <p:cNvSpPr>
            <a:spLocks noGrp="1"/>
          </p:cNvSpPr>
          <p:nvPr>
            <p:ph idx="1"/>
          </p:nvPr>
        </p:nvSpPr>
        <p:spPr>
          <a:xfrm>
            <a:off x="0" y="990600"/>
            <a:ext cx="9144000" cy="5867400"/>
          </a:xfrm>
        </p:spPr>
        <p:txBody>
          <a:bodyPr>
            <a:normAutofit/>
          </a:bodyPr>
          <a:lstStyle/>
          <a:p>
            <a:pPr marL="0" indent="0" algn="ctr">
              <a:buNone/>
            </a:pPr>
            <a:r>
              <a:rPr lang="en-US" sz="3600" b="1" dirty="0" smtClean="0">
                <a:solidFill>
                  <a:srgbClr val="92D050"/>
                </a:solidFill>
              </a:rPr>
              <a:t>Logistic Growth </a:t>
            </a:r>
            <a:r>
              <a:rPr lang="en-US" sz="3600" b="1" dirty="0" smtClean="0"/>
              <a:t>= ____ Curve</a:t>
            </a:r>
          </a:p>
          <a:p>
            <a:pPr marL="0" indent="0" algn="ctr">
              <a:buNone/>
            </a:pPr>
            <a:r>
              <a:rPr lang="en-US" sz="3600" dirty="0" smtClean="0"/>
              <a:t>Levels off due to ___________ factors</a:t>
            </a:r>
            <a:br>
              <a:rPr lang="en-US" sz="3600" dirty="0" smtClean="0"/>
            </a:br>
            <a:endParaRPr lang="en-US" sz="3600" dirty="0" smtClean="0"/>
          </a:p>
          <a:p>
            <a:pPr>
              <a:buFont typeface="Wingdings" pitchFamily="2" charset="2"/>
              <a:buChar char="à"/>
            </a:pPr>
            <a:r>
              <a:rPr lang="en-US" sz="3600" dirty="0" smtClean="0">
                <a:sym typeface="Wingdings" pitchFamily="2" charset="2"/>
              </a:rPr>
              <a:t>Reaches ___________ capacity = largest # of organisms the ecosystem can support</a:t>
            </a:r>
            <a:endParaRPr lang="en-US" sz="3600" dirty="0"/>
          </a:p>
        </p:txBody>
      </p:sp>
      <p:sp>
        <p:nvSpPr>
          <p:cNvPr id="4" name="TextBox 3"/>
          <p:cNvSpPr txBox="1"/>
          <p:nvPr/>
        </p:nvSpPr>
        <p:spPr>
          <a:xfrm>
            <a:off x="4343400" y="476071"/>
            <a:ext cx="2987390" cy="1200329"/>
          </a:xfrm>
          <a:prstGeom prst="rect">
            <a:avLst/>
          </a:prstGeom>
          <a:noFill/>
        </p:spPr>
        <p:txBody>
          <a:bodyPr wrap="square" rtlCol="0">
            <a:spAutoFit/>
          </a:bodyPr>
          <a:lstStyle/>
          <a:p>
            <a:pPr algn="ctr"/>
            <a:r>
              <a:rPr lang="en-US" sz="7200" b="1" dirty="0">
                <a:solidFill>
                  <a:srgbClr val="FFC000"/>
                </a:solidFill>
              </a:rPr>
              <a:t>s</a:t>
            </a:r>
            <a:endParaRPr lang="en-US" sz="6600" b="1" dirty="0">
              <a:solidFill>
                <a:srgbClr val="FFC000"/>
              </a:solidFill>
            </a:endParaRPr>
          </a:p>
        </p:txBody>
      </p:sp>
      <p:sp>
        <p:nvSpPr>
          <p:cNvPr id="5" name="TextBox 4"/>
          <p:cNvSpPr txBox="1"/>
          <p:nvPr/>
        </p:nvSpPr>
        <p:spPr>
          <a:xfrm>
            <a:off x="3855895" y="1603016"/>
            <a:ext cx="2987390" cy="707886"/>
          </a:xfrm>
          <a:prstGeom prst="rect">
            <a:avLst/>
          </a:prstGeom>
          <a:noFill/>
        </p:spPr>
        <p:txBody>
          <a:bodyPr wrap="square" rtlCol="0">
            <a:spAutoFit/>
          </a:bodyPr>
          <a:lstStyle/>
          <a:p>
            <a:pPr algn="ctr"/>
            <a:r>
              <a:rPr lang="en-US" sz="4000" b="1" dirty="0" smtClean="0">
                <a:solidFill>
                  <a:srgbClr val="FFC000"/>
                </a:solidFill>
              </a:rPr>
              <a:t>limiting</a:t>
            </a:r>
            <a:endParaRPr lang="en-US" sz="6000" b="1" dirty="0">
              <a:solidFill>
                <a:srgbClr val="FFC000"/>
              </a:solidFill>
            </a:endParaRPr>
          </a:p>
        </p:txBody>
      </p:sp>
      <p:sp>
        <p:nvSpPr>
          <p:cNvPr id="7" name="TextBox 6"/>
          <p:cNvSpPr txBox="1"/>
          <p:nvPr/>
        </p:nvSpPr>
        <p:spPr>
          <a:xfrm>
            <a:off x="2514600" y="2743200"/>
            <a:ext cx="2987390" cy="707886"/>
          </a:xfrm>
          <a:prstGeom prst="rect">
            <a:avLst/>
          </a:prstGeom>
          <a:noFill/>
        </p:spPr>
        <p:txBody>
          <a:bodyPr wrap="square" rtlCol="0">
            <a:spAutoFit/>
          </a:bodyPr>
          <a:lstStyle/>
          <a:p>
            <a:pPr algn="ctr"/>
            <a:r>
              <a:rPr lang="en-US" sz="4000" b="1" dirty="0" smtClean="0">
                <a:solidFill>
                  <a:srgbClr val="FFC000"/>
                </a:solidFill>
              </a:rPr>
              <a:t>carrying</a:t>
            </a:r>
            <a:endParaRPr lang="en-US" sz="6000" b="1" dirty="0">
              <a:solidFill>
                <a:srgbClr val="FFC000"/>
              </a:solidFill>
            </a:endParaRPr>
          </a:p>
        </p:txBody>
      </p:sp>
      <p:pic>
        <p:nvPicPr>
          <p:cNvPr id="8" name="Picture 2" descr="http://web.pdx.edu/~rueterj/courses/casestudies/fisheries/casestudy3-fig1a.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82764" y="4191000"/>
            <a:ext cx="3080035" cy="24640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69417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http://web.pdx.edu/~rueterj/courses/casestudies/fisheries/casestudy3-fig1a.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990600"/>
            <a:ext cx="6191250" cy="495300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5" name="Straight Arrow Connector 4"/>
          <p:cNvCxnSpPr/>
          <p:nvPr/>
        </p:nvCxnSpPr>
        <p:spPr>
          <a:xfrm>
            <a:off x="5334000" y="1524000"/>
            <a:ext cx="1447800"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275597" y="1076980"/>
            <a:ext cx="3353803" cy="523220"/>
          </a:xfrm>
          <a:prstGeom prst="rect">
            <a:avLst/>
          </a:prstGeom>
          <a:noFill/>
        </p:spPr>
        <p:txBody>
          <a:bodyPr wrap="none" rtlCol="0">
            <a:spAutoFit/>
          </a:bodyPr>
          <a:lstStyle/>
          <a:p>
            <a:r>
              <a:rPr lang="en-US" sz="2800" b="1" dirty="0" smtClean="0">
                <a:solidFill>
                  <a:srgbClr val="002060"/>
                </a:solidFill>
                <a:effectLst>
                  <a:outerShdw blurRad="38100" dist="38100" dir="2700000" algn="tl">
                    <a:srgbClr val="000000">
                      <a:alpha val="43137"/>
                    </a:srgbClr>
                  </a:outerShdw>
                </a:effectLst>
              </a:rPr>
              <a:t>Carrying capacity</a:t>
            </a:r>
            <a:endParaRPr lang="en-US" sz="28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8217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56457176"/>
              </p:ext>
            </p:extLst>
          </p:nvPr>
        </p:nvGraphicFramePr>
        <p:xfrm>
          <a:off x="1" y="35859"/>
          <a:ext cx="5715000" cy="4602163"/>
        </p:xfrm>
        <a:graphic>
          <a:graphicData uri="http://schemas.openxmlformats.org/drawingml/2006/table">
            <a:tbl>
              <a:tblPr/>
              <a:tblGrid>
                <a:gridCol w="5715000"/>
              </a:tblGrid>
              <a:tr h="4602163">
                <a:tc>
                  <a:txBody>
                    <a:bodyPr/>
                    <a:lstStyle/>
                    <a:p>
                      <a:pPr marL="742950" indent="-742950">
                        <a:buAutoNum type="arabicPeriod"/>
                      </a:pPr>
                      <a:r>
                        <a:rPr lang="en-US" sz="2800" dirty="0" smtClean="0">
                          <a:solidFill>
                            <a:schemeClr val="tx1"/>
                          </a:solidFill>
                          <a:effectLst/>
                          <a:latin typeface="+mn-lt"/>
                        </a:rPr>
                        <a:t>What </a:t>
                      </a:r>
                      <a:r>
                        <a:rPr lang="en-US" sz="2800" dirty="0">
                          <a:solidFill>
                            <a:schemeClr val="tx1"/>
                          </a:solidFill>
                          <a:effectLst/>
                          <a:latin typeface="+mn-lt"/>
                        </a:rPr>
                        <a:t>is the species name for Darwin's finches? What is the genus name</a:t>
                      </a:r>
                      <a:r>
                        <a:rPr lang="en-US" sz="2800" dirty="0" smtClean="0">
                          <a:solidFill>
                            <a:schemeClr val="tx1"/>
                          </a:solidFill>
                          <a:effectLst/>
                          <a:latin typeface="+mn-lt"/>
                        </a:rPr>
                        <a:t>?</a:t>
                      </a:r>
                    </a:p>
                    <a:p>
                      <a:pPr marL="0" indent="0">
                        <a:buNone/>
                      </a:pPr>
                      <a:endParaRPr lang="en-US" sz="1200" dirty="0">
                        <a:solidFill>
                          <a:schemeClr val="tx1"/>
                        </a:solidFill>
                        <a:effectLst/>
                        <a:latin typeface="+mn-lt"/>
                      </a:endParaRPr>
                    </a:p>
                    <a:p>
                      <a:pPr marL="466725" indent="-466725"/>
                      <a:r>
                        <a:rPr lang="en-US" sz="2800" dirty="0" smtClean="0">
                          <a:solidFill>
                            <a:schemeClr val="tx1"/>
                          </a:solidFill>
                          <a:effectLst/>
                          <a:latin typeface="+mn-lt"/>
                        </a:rPr>
                        <a:t>2. What </a:t>
                      </a:r>
                      <a:r>
                        <a:rPr lang="en-US" sz="2800" dirty="0">
                          <a:solidFill>
                            <a:schemeClr val="tx1"/>
                          </a:solidFill>
                          <a:effectLst/>
                          <a:latin typeface="+mn-lt"/>
                        </a:rPr>
                        <a:t>limiting factor affected the carrying capacity of the island for Darwin's </a:t>
                      </a:r>
                      <a:r>
                        <a:rPr lang="en-US" sz="2800" dirty="0" smtClean="0">
                          <a:solidFill>
                            <a:schemeClr val="tx1"/>
                          </a:solidFill>
                          <a:effectLst/>
                          <a:latin typeface="+mn-lt"/>
                        </a:rPr>
                        <a:t>finches?</a:t>
                      </a:r>
                      <a:endParaRPr lang="en-US" sz="1200" strike="sngStrike" baseline="0" dirty="0">
                        <a:solidFill>
                          <a:schemeClr val="tx1"/>
                        </a:solidFill>
                        <a:effectLst/>
                        <a:latin typeface="+mn-lt"/>
                      </a:endParaRPr>
                    </a:p>
                  </a:txBody>
                  <a:tcPr marL="83300" marR="83300" marT="41650" marB="41650" anchor="ctr">
                    <a:lnL>
                      <a:noFill/>
                    </a:lnL>
                    <a:lnR>
                      <a:noFill/>
                    </a:lnR>
                    <a:lnT>
                      <a:noFill/>
                    </a:lnT>
                    <a:lnB>
                      <a:noFill/>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799456650"/>
              </p:ext>
            </p:extLst>
          </p:nvPr>
        </p:nvGraphicFramePr>
        <p:xfrm>
          <a:off x="0" y="4724400"/>
          <a:ext cx="8229600" cy="1554480"/>
        </p:xfrm>
        <a:graphic>
          <a:graphicData uri="http://schemas.openxmlformats.org/drawingml/2006/table">
            <a:tbl>
              <a:tblPr/>
              <a:tblGrid>
                <a:gridCol w="8229600"/>
              </a:tblGrid>
              <a:tr h="0">
                <a:tc>
                  <a:txBody>
                    <a:bodyPr/>
                    <a:lstStyle/>
                    <a:p>
                      <a:pPr marL="466725" indent="-466725"/>
                      <a:r>
                        <a:rPr lang="en-US" sz="3200" dirty="0" smtClean="0">
                          <a:solidFill>
                            <a:schemeClr val="tx1"/>
                          </a:solidFill>
                          <a:effectLst/>
                        </a:rPr>
                        <a:t>3. What </a:t>
                      </a:r>
                      <a:r>
                        <a:rPr lang="en-US" sz="3200" dirty="0">
                          <a:solidFill>
                            <a:schemeClr val="tx1"/>
                          </a:solidFill>
                          <a:effectLst/>
                        </a:rPr>
                        <a:t>was the initial carrying capacity before the </a:t>
                      </a:r>
                      <a:r>
                        <a:rPr lang="en-US" sz="3200" dirty="0" smtClean="0">
                          <a:solidFill>
                            <a:schemeClr val="tx1"/>
                          </a:solidFill>
                          <a:effectLst/>
                        </a:rPr>
                        <a:t>drought? After </a:t>
                      </a:r>
                      <a:r>
                        <a:rPr lang="en-US" sz="3200" dirty="0">
                          <a:solidFill>
                            <a:schemeClr val="tx1"/>
                          </a:solidFill>
                          <a:effectLst/>
                        </a:rPr>
                        <a:t>the drought? Make this on the graph</a:t>
                      </a:r>
                    </a:p>
                  </a:txBody>
                  <a:tcPr anchor="ctr">
                    <a:lnL>
                      <a:noFill/>
                    </a:lnL>
                    <a:lnR>
                      <a:noFill/>
                    </a:lnR>
                    <a:lnT>
                      <a:noFill/>
                    </a:lnT>
                    <a:lnB>
                      <a:noFill/>
                    </a:lnB>
                  </a:tcPr>
                </a:tc>
              </a:tr>
            </a:tbl>
          </a:graphicData>
        </a:graphic>
      </p:graphicFrame>
      <p:pic>
        <p:nvPicPr>
          <p:cNvPr id="8" name="Picture 7" descr="http://users.rcn.com/jkimball.ma.ultranet/BiologyPages/G/Geo.fortis.gif"/>
          <p:cNvPicPr/>
          <p:nvPr/>
        </p:nvPicPr>
        <p:blipFill>
          <a:blip r:embed="rId2" cstate="print"/>
          <a:srcRect/>
          <a:stretch>
            <a:fillRect/>
          </a:stretch>
        </p:blipFill>
        <p:spPr bwMode="auto">
          <a:xfrm>
            <a:off x="5715000" y="23980"/>
            <a:ext cx="3622040" cy="30240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7206834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users.rcn.com/jkimball.ma.ultranet/BiologyPages/S/StPaul.gif"/>
          <p:cNvPicPr/>
          <p:nvPr/>
        </p:nvPicPr>
        <p:blipFill>
          <a:blip r:embed="rId2" cstate="print"/>
          <a:srcRect/>
          <a:stretch>
            <a:fillRect/>
          </a:stretch>
        </p:blipFill>
        <p:spPr bwMode="auto">
          <a:xfrm>
            <a:off x="5562601" y="0"/>
            <a:ext cx="3581400" cy="3124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4" name="Table 3"/>
          <p:cNvGraphicFramePr>
            <a:graphicFrameLocks noGrp="1"/>
          </p:cNvGraphicFramePr>
          <p:nvPr>
            <p:extLst>
              <p:ext uri="{D42A27DB-BD31-4B8C-83A1-F6EECF244321}">
                <p14:modId xmlns:p14="http://schemas.microsoft.com/office/powerpoint/2010/main" val="2967817993"/>
              </p:ext>
            </p:extLst>
          </p:nvPr>
        </p:nvGraphicFramePr>
        <p:xfrm>
          <a:off x="0" y="838200"/>
          <a:ext cx="5562601" cy="1767840"/>
        </p:xfrm>
        <a:graphic>
          <a:graphicData uri="http://schemas.openxmlformats.org/drawingml/2006/table">
            <a:tbl>
              <a:tblPr/>
              <a:tblGrid>
                <a:gridCol w="5562601"/>
              </a:tblGrid>
              <a:tr h="0">
                <a:tc>
                  <a:txBody>
                    <a:bodyPr/>
                    <a:lstStyle/>
                    <a:p>
                      <a:pPr marL="393700" indent="-393700"/>
                      <a:endParaRPr lang="en-US" sz="1400" dirty="0">
                        <a:solidFill>
                          <a:schemeClr val="tx1"/>
                        </a:solidFill>
                        <a:effectLst/>
                        <a:latin typeface="+mn-lt"/>
                      </a:endParaRPr>
                    </a:p>
                    <a:p>
                      <a:pPr marL="393700" indent="-393700"/>
                      <a:r>
                        <a:rPr lang="en-US" sz="3200" dirty="0" smtClean="0">
                          <a:solidFill>
                            <a:schemeClr val="tx1"/>
                          </a:solidFill>
                          <a:effectLst/>
                          <a:latin typeface="+mn-lt"/>
                        </a:rPr>
                        <a:t>4. </a:t>
                      </a:r>
                      <a:r>
                        <a:rPr lang="en-US" sz="3200" dirty="0">
                          <a:solidFill>
                            <a:schemeClr val="tx1"/>
                          </a:solidFill>
                          <a:effectLst/>
                          <a:latin typeface="+mn-lt"/>
                        </a:rPr>
                        <a:t>What was the limiting </a:t>
                      </a:r>
                      <a:r>
                        <a:rPr lang="en-US" sz="3200" dirty="0" smtClean="0">
                          <a:solidFill>
                            <a:schemeClr val="tx1"/>
                          </a:solidFill>
                          <a:effectLst/>
                          <a:latin typeface="+mn-lt"/>
                        </a:rPr>
                        <a:t>factor for the gypsy moth</a:t>
                      </a:r>
                      <a:endParaRPr lang="en-US" sz="1400" dirty="0">
                        <a:solidFill>
                          <a:schemeClr val="tx1"/>
                        </a:solidFill>
                        <a:effectLst/>
                        <a:latin typeface="+mn-lt"/>
                      </a:endParaRPr>
                    </a:p>
                  </a:txBody>
                  <a:tcPr anchor="ctr">
                    <a:lnL>
                      <a:noFill/>
                    </a:lnL>
                    <a:lnR>
                      <a:noFill/>
                    </a:lnR>
                    <a:lnT>
                      <a:noFill/>
                    </a:lnT>
                    <a:lnB>
                      <a:noFill/>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099824170"/>
              </p:ext>
            </p:extLst>
          </p:nvPr>
        </p:nvGraphicFramePr>
        <p:xfrm>
          <a:off x="4482" y="3124200"/>
          <a:ext cx="9139518" cy="3733800"/>
        </p:xfrm>
        <a:graphic>
          <a:graphicData uri="http://schemas.openxmlformats.org/drawingml/2006/table">
            <a:tbl>
              <a:tblPr/>
              <a:tblGrid>
                <a:gridCol w="9139518"/>
              </a:tblGrid>
              <a:tr h="3733800">
                <a:tc>
                  <a:txBody>
                    <a:bodyPr/>
                    <a:lstStyle/>
                    <a:p>
                      <a:pPr marL="466725" indent="-466725"/>
                      <a:r>
                        <a:rPr lang="en-US" sz="2800" dirty="0" smtClean="0">
                          <a:solidFill>
                            <a:schemeClr val="tx1"/>
                          </a:solidFill>
                          <a:effectLst/>
                          <a:latin typeface="+mn-lt"/>
                        </a:rPr>
                        <a:t>5. </a:t>
                      </a:r>
                      <a:r>
                        <a:rPr lang="en-US" sz="2800" dirty="0">
                          <a:solidFill>
                            <a:schemeClr val="tx1"/>
                          </a:solidFill>
                          <a:effectLst/>
                          <a:latin typeface="+mn-lt"/>
                        </a:rPr>
                        <a:t>What happened when the population of caterpillars </a:t>
                      </a:r>
                      <a:r>
                        <a:rPr lang="en-US" sz="2800" dirty="0" smtClean="0">
                          <a:solidFill>
                            <a:schemeClr val="tx1"/>
                          </a:solidFill>
                          <a:effectLst/>
                          <a:latin typeface="+mn-lt"/>
                        </a:rPr>
                        <a:t>exceeded </a:t>
                      </a:r>
                      <a:r>
                        <a:rPr lang="en-US" sz="2800" dirty="0">
                          <a:solidFill>
                            <a:schemeClr val="tx1"/>
                          </a:solidFill>
                          <a:effectLst/>
                          <a:latin typeface="+mn-lt"/>
                        </a:rPr>
                        <a:t>the carrying capacity of the islands</a:t>
                      </a:r>
                      <a:r>
                        <a:rPr lang="en-US" sz="2800" dirty="0" smtClean="0">
                          <a:solidFill>
                            <a:schemeClr val="tx1"/>
                          </a:solidFill>
                          <a:effectLst/>
                          <a:latin typeface="+mn-lt"/>
                        </a:rPr>
                        <a:t>?</a:t>
                      </a:r>
                    </a:p>
                    <a:p>
                      <a:pPr marL="466725" indent="-466725"/>
                      <a:endParaRPr lang="en-US" sz="1400" dirty="0">
                        <a:solidFill>
                          <a:schemeClr val="tx1"/>
                        </a:solidFill>
                        <a:effectLst/>
                        <a:latin typeface="+mn-lt"/>
                      </a:endParaRPr>
                    </a:p>
                    <a:p>
                      <a:pPr marL="466725" indent="-466725"/>
                      <a:r>
                        <a:rPr lang="en-US" sz="2800" dirty="0">
                          <a:solidFill>
                            <a:schemeClr val="tx1"/>
                          </a:solidFill>
                          <a:effectLst/>
                          <a:latin typeface="+mn-lt"/>
                        </a:rPr>
                        <a:t>6</a:t>
                      </a:r>
                      <a:r>
                        <a:rPr lang="en-US" sz="2800" dirty="0" smtClean="0">
                          <a:solidFill>
                            <a:schemeClr val="tx1"/>
                          </a:solidFill>
                          <a:effectLst/>
                          <a:latin typeface="+mn-lt"/>
                        </a:rPr>
                        <a:t>. </a:t>
                      </a:r>
                      <a:r>
                        <a:rPr lang="en-US" sz="2800" dirty="0">
                          <a:solidFill>
                            <a:schemeClr val="tx1"/>
                          </a:solidFill>
                          <a:effectLst/>
                          <a:latin typeface="+mn-lt"/>
                        </a:rPr>
                        <a:t>Before 1938, was the population growth exponential or logistic? J or S curved</a:t>
                      </a:r>
                      <a:r>
                        <a:rPr lang="en-US" sz="2800" dirty="0" smtClean="0">
                          <a:solidFill>
                            <a:schemeClr val="tx1"/>
                          </a:solidFill>
                          <a:effectLst/>
                          <a:latin typeface="+mn-lt"/>
                        </a:rPr>
                        <a:t>?</a:t>
                      </a:r>
                    </a:p>
                    <a:p>
                      <a:pPr marL="466725" indent="-466725"/>
                      <a:r>
                        <a:rPr lang="en-US" sz="2800" dirty="0" smtClean="0">
                          <a:solidFill>
                            <a:schemeClr val="tx1"/>
                          </a:solidFill>
                          <a:effectLst/>
                          <a:latin typeface="+mn-lt"/>
                        </a:rPr>
                        <a:t>7. Which</a:t>
                      </a:r>
                      <a:r>
                        <a:rPr lang="en-US" sz="2800" baseline="0" dirty="0" smtClean="0">
                          <a:solidFill>
                            <a:schemeClr val="tx1"/>
                          </a:solidFill>
                          <a:effectLst/>
                          <a:latin typeface="+mn-lt"/>
                        </a:rPr>
                        <a:t> island had a larger infestation of the gypsy moth?</a:t>
                      </a:r>
                      <a:endParaRPr lang="en-US" sz="2800" dirty="0" smtClean="0">
                        <a:solidFill>
                          <a:schemeClr val="tx1"/>
                        </a:solidFill>
                        <a:effectLst/>
                        <a:latin typeface="+mn-lt"/>
                      </a:endParaRPr>
                    </a:p>
                    <a:p>
                      <a:pPr marL="466725" indent="-466725"/>
                      <a:endParaRPr lang="en-US" sz="1400" dirty="0">
                        <a:solidFill>
                          <a:schemeClr val="tx1"/>
                        </a:solidFill>
                        <a:effectLst/>
                        <a:latin typeface="+mn-lt"/>
                      </a:endParaRPr>
                    </a:p>
                    <a:p>
                      <a:pPr marL="466725" indent="-466725"/>
                      <a:endParaRPr lang="en-US" sz="1400" dirty="0">
                        <a:solidFill>
                          <a:schemeClr val="tx1"/>
                        </a:solidFill>
                        <a:effectLst/>
                        <a:latin typeface="+mn-lt"/>
                      </a:endParaRPr>
                    </a:p>
                  </a:txBody>
                  <a:tcPr marL="74196" marR="74196" marT="37098" marB="37098" anchor="ctr">
                    <a:lnL>
                      <a:noFill/>
                    </a:lnL>
                    <a:lnR>
                      <a:noFill/>
                    </a:lnR>
                    <a:lnT>
                      <a:noFill/>
                    </a:lnT>
                    <a:lnB>
                      <a:noFill/>
                    </a:lnB>
                  </a:tcPr>
                </a:tc>
              </a:tr>
            </a:tbl>
          </a:graphicData>
        </a:graphic>
      </p:graphicFrame>
    </p:spTree>
    <p:extLst>
      <p:ext uri="{BB962C8B-B14F-4D97-AF65-F5344CB8AC3E}">
        <p14:creationId xmlns:p14="http://schemas.microsoft.com/office/powerpoint/2010/main" val="216688147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5400" b="1" dirty="0" smtClean="0"/>
              <a:t>Independent work</a:t>
            </a:r>
            <a:endParaRPr lang="en-US" sz="5400" b="1" dirty="0"/>
          </a:p>
        </p:txBody>
      </p:sp>
      <p:sp>
        <p:nvSpPr>
          <p:cNvPr id="3" name="Content Placeholder 2"/>
          <p:cNvSpPr>
            <a:spLocks noGrp="1"/>
          </p:cNvSpPr>
          <p:nvPr>
            <p:ph idx="1"/>
          </p:nvPr>
        </p:nvSpPr>
        <p:spPr>
          <a:xfrm>
            <a:off x="76200" y="762000"/>
            <a:ext cx="8991600" cy="5410200"/>
          </a:xfrm>
        </p:spPr>
        <p:txBody>
          <a:bodyPr>
            <a:normAutofit lnSpcReduction="10000"/>
          </a:bodyPr>
          <a:lstStyle/>
          <a:p>
            <a:pPr marL="0" indent="0" algn="ctr">
              <a:buNone/>
            </a:pPr>
            <a:r>
              <a:rPr lang="en-US" sz="3600" b="1" dirty="0" smtClean="0"/>
              <a:t>Pg. U7-8</a:t>
            </a:r>
          </a:p>
          <a:p>
            <a:pPr marL="514350" indent="-514350">
              <a:buAutoNum type="arabicPeriod"/>
            </a:pPr>
            <a:r>
              <a:rPr lang="en-US" dirty="0" smtClean="0"/>
              <a:t>Graph data sets 1 and 2</a:t>
            </a:r>
          </a:p>
          <a:p>
            <a:pPr marL="514350" indent="-514350">
              <a:buAutoNum type="arabicPeriod"/>
            </a:pPr>
            <a:r>
              <a:rPr lang="en-US" dirty="0" smtClean="0"/>
              <a:t>Analyze the data</a:t>
            </a:r>
          </a:p>
          <a:p>
            <a:pPr marL="514350" indent="-514350">
              <a:buAutoNum type="arabicPeriod"/>
            </a:pPr>
            <a:r>
              <a:rPr lang="en-US" dirty="0" smtClean="0"/>
              <a:t>Answer analysis questions on pages </a:t>
            </a:r>
          </a:p>
          <a:p>
            <a:pPr marL="514350" indent="-514350">
              <a:buNone/>
            </a:pPr>
            <a:r>
              <a:rPr lang="en-US" dirty="0" smtClean="0"/>
              <a:t>	U7-8 and U7-9</a:t>
            </a:r>
          </a:p>
          <a:p>
            <a:pPr marL="514350" indent="-514350" algn="ctr">
              <a:buNone/>
            </a:pPr>
            <a:r>
              <a:rPr lang="en-US" sz="3600" b="1" dirty="0" smtClean="0">
                <a:solidFill>
                  <a:srgbClr val="FFC000"/>
                </a:solidFill>
              </a:rPr>
              <a:t>YOUR GRAPHS WILL BE ON PAGE U7-10</a:t>
            </a:r>
          </a:p>
          <a:p>
            <a:pPr marL="514350" indent="-514350" algn="ctr">
              <a:buNone/>
            </a:pPr>
            <a:endParaRPr lang="en-US" sz="3600" b="1" dirty="0" smtClean="0">
              <a:solidFill>
                <a:srgbClr val="FFC000"/>
              </a:solidFill>
            </a:endParaRPr>
          </a:p>
          <a:p>
            <a:pPr marL="514350" indent="-514350" algn="ctr">
              <a:buNone/>
            </a:pPr>
            <a:r>
              <a:rPr lang="en-US" sz="3600" b="1" dirty="0" smtClean="0">
                <a:solidFill>
                  <a:srgbClr val="FFC000"/>
                </a:solidFill>
              </a:rPr>
              <a:t>20 minutes!</a:t>
            </a:r>
            <a:r>
              <a:rPr lang="en-US" b="1" dirty="0" smtClean="0">
                <a:solidFill>
                  <a:srgbClr val="FFC000"/>
                </a:solidFill>
              </a:rPr>
              <a:t/>
            </a:r>
            <a:br>
              <a:rPr lang="en-US" b="1" dirty="0" smtClean="0">
                <a:solidFill>
                  <a:srgbClr val="FFC000"/>
                </a:solidFill>
              </a:rPr>
            </a:br>
            <a:endParaRPr lang="en-US" b="1" dirty="0" smtClean="0">
              <a:solidFill>
                <a:srgbClr val="FFC000"/>
              </a:solidFill>
            </a:endParaRPr>
          </a:p>
          <a:p>
            <a:pPr lvl="1" indent="0">
              <a:buNone/>
            </a:pPr>
            <a:endParaRPr lang="en-US" b="1" dirty="0" smtClean="0">
              <a:solidFill>
                <a:srgbClr val="FFC000"/>
              </a:solidFill>
            </a:endParaRPr>
          </a:p>
          <a:p>
            <a:pPr marL="0" indent="0">
              <a:buNone/>
            </a:pPr>
            <a:endParaRPr lang="en-US" b="1" dirty="0" smtClean="0">
              <a:solidFill>
                <a:srgbClr val="FFC000"/>
              </a:solidFill>
            </a:endParaRPr>
          </a:p>
        </p:txBody>
      </p:sp>
    </p:spTree>
    <p:extLst>
      <p:ext uri="{BB962C8B-B14F-4D97-AF65-F5344CB8AC3E}">
        <p14:creationId xmlns:p14="http://schemas.microsoft.com/office/powerpoint/2010/main" val="56048975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l="5469" t="18750" r="19531" b="12500"/>
          <a:stretch>
            <a:fillRect/>
          </a:stretch>
        </p:blipFill>
        <p:spPr bwMode="auto">
          <a:xfrm>
            <a:off x="-166254" y="228600"/>
            <a:ext cx="9310254"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l="5469" t="20833" r="19531" b="6250"/>
          <a:stretch>
            <a:fillRect/>
          </a:stretch>
        </p:blipFill>
        <p:spPr bwMode="auto">
          <a:xfrm>
            <a:off x="365760" y="228600"/>
            <a:ext cx="8778240"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Projects</a:t>
            </a:r>
            <a:endParaRPr lang="en-US" dirty="0"/>
          </a:p>
        </p:txBody>
      </p:sp>
      <p:sp>
        <p:nvSpPr>
          <p:cNvPr id="3" name="Content Placeholder 2"/>
          <p:cNvSpPr>
            <a:spLocks noGrp="1"/>
          </p:cNvSpPr>
          <p:nvPr>
            <p:ph idx="1"/>
          </p:nvPr>
        </p:nvSpPr>
        <p:spPr/>
        <p:txBody>
          <a:bodyPr/>
          <a:lstStyle/>
          <a:p>
            <a:pPr algn="ctr">
              <a:buNone/>
            </a:pPr>
            <a:r>
              <a:rPr lang="en-US" dirty="0" smtClean="0"/>
              <a:t>Day 4</a:t>
            </a:r>
          </a:p>
          <a:p>
            <a:pPr algn="ctr">
              <a:buNone/>
            </a:pPr>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6000" dirty="0" smtClean="0">
                <a:solidFill>
                  <a:srgbClr val="FFC000"/>
                </a:solidFill>
              </a:rPr>
              <a:t>PRACTICE!! (6 min)</a:t>
            </a:r>
            <a:endParaRPr lang="en-US" sz="6000" dirty="0">
              <a:solidFill>
                <a:srgbClr val="FFC000"/>
              </a:solidFill>
            </a:endParaRPr>
          </a:p>
        </p:txBody>
      </p:sp>
      <p:sp>
        <p:nvSpPr>
          <p:cNvPr id="3" name="Content Placeholder 2"/>
          <p:cNvSpPr>
            <a:spLocks noGrp="1"/>
          </p:cNvSpPr>
          <p:nvPr>
            <p:ph idx="1"/>
          </p:nvPr>
        </p:nvSpPr>
        <p:spPr>
          <a:xfrm>
            <a:off x="457200" y="1295400"/>
            <a:ext cx="8229600" cy="4525963"/>
          </a:xfrm>
        </p:spPr>
        <p:txBody>
          <a:bodyPr/>
          <a:lstStyle/>
          <a:p>
            <a:pPr marL="0" indent="0" algn="ctr">
              <a:buNone/>
            </a:pPr>
            <a:r>
              <a:rPr lang="en-US" b="1" dirty="0" smtClean="0"/>
              <a:t>Pg. U7-5 (#1-10) </a:t>
            </a:r>
            <a:endParaRPr lang="en-US" b="1" dirty="0"/>
          </a:p>
        </p:txBody>
      </p:sp>
      <p:pic>
        <p:nvPicPr>
          <p:cNvPr id="4" name="Picture 3" descr="http://www.cals.ncsu.edu/course/ent425/tutorial/foodweb.gif"/>
          <p:cNvPicPr/>
          <p:nvPr/>
        </p:nvPicPr>
        <p:blipFill rotWithShape="1">
          <a:blip r:embed="rId2" cstate="print">
            <a:extLst>
              <a:ext uri="{28A0092B-C50C-407E-A947-70E740481C1C}">
                <a14:useLocalDpi xmlns:a14="http://schemas.microsoft.com/office/drawing/2010/main" val="0"/>
              </a:ext>
            </a:extLst>
          </a:blip>
          <a:srcRect l="11406" r="3228"/>
          <a:stretch/>
        </p:blipFill>
        <p:spPr bwMode="auto">
          <a:xfrm>
            <a:off x="3886200" y="2209800"/>
            <a:ext cx="5029200" cy="4572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53640926-AAD7-44d8-BBD7-CCE9431645EC}">
              <a14:shadowObscured xmlns:a14="http://schemas.microsoft.com/office/drawing/2010/main" xmlns=""/>
            </a:ext>
          </a:extLst>
        </p:spPr>
      </p:pic>
      <p:sp>
        <p:nvSpPr>
          <p:cNvPr id="5" name="Explosion 1 4"/>
          <p:cNvSpPr/>
          <p:nvPr/>
        </p:nvSpPr>
        <p:spPr>
          <a:xfrm>
            <a:off x="381000" y="2438400"/>
            <a:ext cx="3124200" cy="3200400"/>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When finished: Work on your project!</a:t>
            </a:r>
            <a:endParaRPr lang="en-US" dirty="0"/>
          </a:p>
        </p:txBody>
      </p:sp>
    </p:spTree>
    <p:extLst>
      <p:ext uri="{BB962C8B-B14F-4D97-AF65-F5344CB8AC3E}">
        <p14:creationId xmlns:p14="http://schemas.microsoft.com/office/powerpoint/2010/main" val="412214529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Mastery Quiz  #11</a:t>
            </a:r>
            <a:endParaRPr lang="en-US" dirty="0"/>
          </a:p>
        </p:txBody>
      </p:sp>
      <p:sp>
        <p:nvSpPr>
          <p:cNvPr id="3" name="Content Placeholder 2"/>
          <p:cNvSpPr>
            <a:spLocks noGrp="1"/>
          </p:cNvSpPr>
          <p:nvPr>
            <p:ph idx="1"/>
          </p:nvPr>
        </p:nvSpPr>
        <p:spPr/>
        <p:txBody>
          <a:bodyPr>
            <a:normAutofit/>
          </a:bodyPr>
          <a:lstStyle/>
          <a:p>
            <a:pPr marL="0" indent="0" algn="ctr">
              <a:buNone/>
            </a:pPr>
            <a:r>
              <a:rPr lang="en-US" sz="4800" smtClean="0"/>
              <a:t>Evolution</a:t>
            </a:r>
            <a:endParaRPr lang="en-US" sz="4800" dirty="0"/>
          </a:p>
        </p:txBody>
      </p:sp>
    </p:spTree>
    <p:extLst>
      <p:ext uri="{BB962C8B-B14F-4D97-AF65-F5344CB8AC3E}">
        <p14:creationId xmlns:p14="http://schemas.microsoft.com/office/powerpoint/2010/main" val="22106583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8">
      <a:majorFont>
        <a:latin typeface="Mufferaw"/>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12413</TotalTime>
  <Words>3711</Words>
  <Application>Microsoft Office PowerPoint</Application>
  <PresentationFormat>On-screen Show (4:3)</PresentationFormat>
  <Paragraphs>649</Paragraphs>
  <Slides>141</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141</vt:i4>
      </vt:variant>
    </vt:vector>
  </HeadingPairs>
  <TitlesOfParts>
    <vt:vector size="152" baseType="lpstr">
      <vt:lpstr>ＭＳ Ｐゴシック</vt:lpstr>
      <vt:lpstr>Arial</vt:lpstr>
      <vt:lpstr>Calibri</vt:lpstr>
      <vt:lpstr>Cambria</vt:lpstr>
      <vt:lpstr>Century Gothic</vt:lpstr>
      <vt:lpstr>Light up the World</vt:lpstr>
      <vt:lpstr>MAIANDRA GD</vt:lpstr>
      <vt:lpstr>Mufferaw</vt:lpstr>
      <vt:lpstr>Times New Roman</vt:lpstr>
      <vt:lpstr>Wingdings</vt:lpstr>
      <vt:lpstr>Office Theme</vt:lpstr>
      <vt:lpstr>Do Now</vt:lpstr>
      <vt:lpstr>Sticker Time: Mastery Quizzes ONLY</vt:lpstr>
      <vt:lpstr>Tracking Data</vt:lpstr>
      <vt:lpstr>PowerPoint Presentation</vt:lpstr>
      <vt:lpstr>Tracking Data</vt:lpstr>
      <vt:lpstr>PowerPoint Presentation</vt:lpstr>
      <vt:lpstr>PowerPoint Presentation</vt:lpstr>
      <vt:lpstr>Notes 1: Ecosystems &amp; Limiting Factors</vt:lpstr>
      <vt:lpstr>Abiotic &amp; Biotic factors</vt:lpstr>
      <vt:lpstr>Chesapeake Bay Reading</vt:lpstr>
      <vt:lpstr>PowerPoint Presentation</vt:lpstr>
      <vt:lpstr>Do Now</vt:lpstr>
      <vt:lpstr>Levels of ecological organization</vt:lpstr>
      <vt:lpstr>PowerPoint Presentation</vt:lpstr>
      <vt:lpstr>PowerPoint Presentation</vt:lpstr>
      <vt:lpstr>PowerPoint Presentation</vt:lpstr>
      <vt:lpstr>PowerPoint Presentation</vt:lpstr>
      <vt:lpstr>What is a limiting factor?!</vt:lpstr>
      <vt:lpstr>Limiting factor example</vt:lpstr>
      <vt:lpstr>Limiting factor example</vt:lpstr>
      <vt:lpstr>Apply your knowledge!!</vt:lpstr>
      <vt:lpstr>Group ecosystem project</vt:lpstr>
      <vt:lpstr>Groups</vt:lpstr>
      <vt:lpstr>Day 1: Group Project</vt:lpstr>
      <vt:lpstr>Notes 2: Relationships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Relationship Practice</vt:lpstr>
      <vt:lpstr>Unit 7 Group Project</vt:lpstr>
      <vt:lpstr>Mastery Quiz #8</vt:lpstr>
      <vt:lpstr>Do Now</vt:lpstr>
      <vt:lpstr>Notes 3: Adaptations &amp; Animal behavior</vt:lpstr>
      <vt:lpstr>Adaptations</vt:lpstr>
      <vt:lpstr>PowerPoint Presentation</vt:lpstr>
      <vt:lpstr>Animal Behavior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Animal Behavior Videos</vt:lpstr>
      <vt:lpstr>Innate Behavior</vt:lpstr>
      <vt:lpstr>Innate behaviors</vt:lpstr>
      <vt:lpstr>Innate behaviors</vt:lpstr>
      <vt:lpstr>Innate behaviors</vt:lpstr>
      <vt:lpstr>Learned behaviors</vt:lpstr>
      <vt:lpstr>Learned behaviors</vt:lpstr>
      <vt:lpstr>Learned behaviors</vt:lpstr>
      <vt:lpstr>Do Now</vt:lpstr>
      <vt:lpstr>Do Now</vt:lpstr>
      <vt:lpstr>Notes 3: Food chains, webs, energy pyramids, &amp; cycles of matter </vt:lpstr>
      <vt:lpstr>Give it a shot! Who eats whom?!</vt:lpstr>
      <vt:lpstr>PowerPoint Presentation</vt:lpstr>
      <vt:lpstr>PowerPoint Presentation</vt:lpstr>
      <vt:lpstr>Food Webs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Nitrogen Cycle: cycling of nitrogen</vt:lpstr>
      <vt:lpstr>PowerPoint Presentation</vt:lpstr>
      <vt:lpstr>PowerPoint Presentation</vt:lpstr>
      <vt:lpstr>Water Cycle: movement of water</vt:lpstr>
      <vt:lpstr>PowerPoint Presentation</vt:lpstr>
      <vt:lpstr>PRACTICE</vt:lpstr>
      <vt:lpstr>PowerPoint Presentation</vt:lpstr>
      <vt:lpstr>Group Project</vt:lpstr>
      <vt:lpstr>Do Now</vt:lpstr>
      <vt:lpstr>Notes 5: Population Growth  (U7-7) </vt:lpstr>
      <vt:lpstr>Population Growth</vt:lpstr>
      <vt:lpstr>Population Growth</vt:lpstr>
      <vt:lpstr>PowerPoint Presentation</vt:lpstr>
      <vt:lpstr>PowerPoint Presentation</vt:lpstr>
      <vt:lpstr>PowerPoint Presentation</vt:lpstr>
      <vt:lpstr>Independent work</vt:lpstr>
      <vt:lpstr>PowerPoint Presentation</vt:lpstr>
      <vt:lpstr>PowerPoint Presentation</vt:lpstr>
      <vt:lpstr>Group Projects</vt:lpstr>
      <vt:lpstr>PRACTICE!! (6 min)</vt:lpstr>
      <vt:lpstr>Mastery Quiz  #11</vt:lpstr>
      <vt:lpstr>Do Now</vt:lpstr>
      <vt:lpstr>Do Now</vt:lpstr>
      <vt:lpstr>Human Population Growth U7-11</vt:lpstr>
      <vt:lpstr>PowerPoint Presentation</vt:lpstr>
      <vt:lpstr>Human Population Growth</vt:lpstr>
      <vt:lpstr>Human Population Video</vt:lpstr>
      <vt:lpstr>The earth’s carrying capacity</vt:lpstr>
      <vt:lpstr>You’re the expert!</vt:lpstr>
      <vt:lpstr>Do Now</vt:lpstr>
      <vt:lpstr>Human Impact</vt:lpstr>
      <vt:lpstr>Gallery Walk</vt:lpstr>
      <vt:lpstr>Study!</vt:lpstr>
      <vt:lpstr>PowerPoint Presentation</vt:lpstr>
      <vt:lpstr>Human Overpopulation </vt:lpstr>
      <vt:lpstr>Pollution</vt:lpstr>
      <vt:lpstr>Habitat Destruction</vt:lpstr>
      <vt:lpstr>Invasive species</vt:lpstr>
      <vt:lpstr>Burning Fossil Fuels</vt:lpstr>
      <vt:lpstr>Global Warming</vt:lpstr>
      <vt:lpstr>Bioaccumulation</vt:lpstr>
      <vt:lpstr>New Re-Test/Test Correction Policy</vt:lpstr>
      <vt:lpstr>Frayer Model</vt:lpstr>
      <vt:lpstr>Frayer Model</vt:lpstr>
      <vt:lpstr>Classwork/Homework</vt:lpstr>
      <vt:lpstr>How can we help!?</vt:lpstr>
      <vt:lpstr>Bonus Questions</vt:lpstr>
      <vt:lpstr>MASTERY QUIZ #13</vt:lpstr>
      <vt:lpstr>Mastery Quiz Stickers </vt:lpstr>
      <vt:lpstr>PowerPoint Presentation</vt:lpstr>
      <vt:lpstr>The Lorax</vt:lpstr>
      <vt:lpstr>Key Vocabulary</vt:lpstr>
      <vt:lpstr>Unit 7 Group Project</vt:lpstr>
      <vt:lpstr>Do Now</vt:lpstr>
      <vt:lpstr>Do Now</vt:lpstr>
      <vt:lpstr>Unit 7 Review</vt:lpstr>
      <vt:lpstr>Do Now</vt:lpstr>
      <vt:lpstr>Reproductive Adaptations</vt:lpstr>
      <vt:lpstr>Reproductive Adaptation</vt:lpstr>
      <vt:lpstr>Reproductive Adaptation</vt:lpstr>
      <vt:lpstr>Reproductive Adaptation</vt:lpstr>
      <vt:lpstr>Reproductive Adaptation</vt:lpstr>
      <vt:lpstr>Reproductive Adaptation</vt:lpstr>
    </vt:vector>
  </TitlesOfParts>
  <Company>Wake Forest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catalyst</dc:title>
  <dc:creator>Angie Phillips</dc:creator>
  <cp:lastModifiedBy>Simmons, Brooke</cp:lastModifiedBy>
  <cp:revision>496</cp:revision>
  <dcterms:created xsi:type="dcterms:W3CDTF">2011-12-04T21:40:10Z</dcterms:created>
  <dcterms:modified xsi:type="dcterms:W3CDTF">2017-03-02T18:58:41Z</dcterms:modified>
</cp:coreProperties>
</file>