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2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B78D3-A39B-45A5-A1DC-C82C1375BAC4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1E58-0116-4CCF-8510-9E05D7AEA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E75F5-90E3-469F-98E6-2D0DA861E5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F2A2-C227-4498-B704-7C65514D7B97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43CB-4D56-4A13-ADC0-F07EA71B4DD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CoEiLOV8j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../SS%20Unit%207%20-%20Evolution%20&amp;%20Clasification/Evolving%20Ideas-%20Why%20Does%20Evolution%20Matter%20Now-%20from%20pbs.mp4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sharky-jones.com/Sharkyjones/Artwork/taxonomy%20artwork/kingdom1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://www.colegiosagradafamilia.net/assignatures/science/science1_2/SCIENCE%201/T3/T3.%20classification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>
                <a:solidFill>
                  <a:srgbClr val="FFC000"/>
                </a:solidFill>
                <a:latin typeface="Trajan Pro" charset="0"/>
                <a:ea typeface="ＭＳ Ｐゴシック" charset="0"/>
                <a:cs typeface="ＭＳ Ｐゴシック" charset="0"/>
              </a:rPr>
              <a:t>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4300" b="1" dirty="0">
                <a:latin typeface="Century Gothic" charset="0"/>
                <a:ea typeface="ＭＳ Ｐゴシック" charset="0"/>
                <a:cs typeface="ＭＳ Ｐゴシック" charset="0"/>
              </a:rPr>
              <a:t>Changes in </a:t>
            </a:r>
            <a:r>
              <a:rPr lang="en-US" sz="4300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gene</a:t>
            </a:r>
            <a:r>
              <a:rPr lang="en-US" sz="4300" b="1" u="sng" dirty="0"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300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pool</a:t>
            </a:r>
            <a:r>
              <a:rPr lang="en-US" sz="4300" b="1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300" b="1" dirty="0">
                <a:latin typeface="Century Gothic" charset="0"/>
                <a:ea typeface="ＭＳ Ｐゴシック" charset="0"/>
                <a:cs typeface="ＭＳ Ｐゴシック" charset="0"/>
              </a:rPr>
              <a:t>(types of genes) cause </a:t>
            </a:r>
            <a:r>
              <a:rPr lang="en-US" sz="4300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evolution</a:t>
            </a:r>
            <a:r>
              <a:rPr lang="en-US" sz="4300" b="1" dirty="0">
                <a:latin typeface="Century Gothic" charset="0"/>
                <a:ea typeface="ＭＳ Ｐゴシック" charset="0"/>
                <a:cs typeface="ＭＳ Ｐゴシック" charset="0"/>
              </a:rPr>
              <a:t>!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3700" u="sng" dirty="0">
              <a:solidFill>
                <a:srgbClr val="92D050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3700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Mutation</a:t>
            </a:r>
            <a:r>
              <a:rPr lang="en-US" sz="3700" dirty="0">
                <a:latin typeface="Century Gothic" charset="0"/>
                <a:ea typeface="ＭＳ Ｐゴシック" charset="0"/>
                <a:cs typeface="ＭＳ Ｐゴシック" charset="0"/>
              </a:rPr>
              <a:t>: can cause changes to a gene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3700" dirty="0">
                <a:latin typeface="Century Gothic" charset="0"/>
                <a:ea typeface="ＭＳ Ｐゴシック" charset="0"/>
                <a:cs typeface="ＭＳ Ｐゴシック" charset="0"/>
              </a:rPr>
              <a:t>	- </a:t>
            </a:r>
            <a:r>
              <a:rPr lang="en-US" sz="3700" dirty="0">
                <a:solidFill>
                  <a:srgbClr val="FF000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IMPORTANT</a:t>
            </a:r>
            <a:r>
              <a:rPr lang="en-US" sz="3700" dirty="0">
                <a:latin typeface="Century Gothic" charset="0"/>
                <a:ea typeface="ＭＳ Ｐゴシック" charset="0"/>
                <a:cs typeface="ＭＳ Ｐゴシック" charset="0"/>
              </a:rPr>
              <a:t>: has to affect </a:t>
            </a:r>
            <a:r>
              <a:rPr lang="en-US" sz="3700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sex</a:t>
            </a:r>
            <a:r>
              <a:rPr lang="en-US" sz="3700" u="sng" dirty="0"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700" dirty="0">
                <a:latin typeface="Century Gothic" charset="0"/>
                <a:ea typeface="ＭＳ Ｐゴシック" charset="0"/>
                <a:cs typeface="ＭＳ Ｐゴシック" charset="0"/>
              </a:rPr>
              <a:t>cells so the mutations are passed on!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37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3700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Variation</a:t>
            </a:r>
            <a:r>
              <a:rPr lang="en-US" sz="3700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700" dirty="0">
                <a:latin typeface="Century Gothic" charset="0"/>
                <a:ea typeface="ＭＳ Ｐゴシック" charset="0"/>
                <a:cs typeface="ＭＳ Ｐゴシック" charset="0"/>
              </a:rPr>
              <a:t>provides the material for natural selection to work on!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37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5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9250"/>
            <a:ext cx="62214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33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ajan Pro" charset="0"/>
                <a:ea typeface="ＭＳ Ｐゴシック" charset="0"/>
                <a:cs typeface="ＭＳ Ｐゴシック" charset="0"/>
              </a:rPr>
              <a:t>mimicry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83" t="19231" r="2863" b="22411"/>
          <a:stretch>
            <a:fillRect/>
          </a:stretch>
        </p:blipFill>
        <p:spPr bwMode="auto">
          <a:xfrm>
            <a:off x="0" y="1524000"/>
            <a:ext cx="9237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46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ajan Pro" charset="0"/>
                <a:ea typeface="ＭＳ Ｐゴシック" charset="0"/>
                <a:cs typeface="ＭＳ Ｐゴシック" charset="0"/>
              </a:rPr>
              <a:t>mimicry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570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11625"/>
            <a:ext cx="3657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1295400"/>
            <a:ext cx="37480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67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ajan Pro" charset="0"/>
                <a:ea typeface="ＭＳ Ｐゴシック" charset="0"/>
                <a:cs typeface="ＭＳ Ｐゴシック" charset="0"/>
              </a:rPr>
              <a:t>Mimicry – walking stick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588"/>
            <a:ext cx="4856163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1398588"/>
            <a:ext cx="3136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2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60388" y="381000"/>
            <a:ext cx="8050212" cy="1143000"/>
          </a:xfrm>
        </p:spPr>
        <p:txBody>
          <a:bodyPr/>
          <a:lstStyle/>
          <a:p>
            <a:pPr eaLnBrk="1" hangingPunct="1"/>
            <a:r>
              <a:rPr lang="en-US">
                <a:latin typeface="Trajan Pro" charset="0"/>
                <a:ea typeface="ＭＳ Ｐゴシック" charset="0"/>
                <a:cs typeface="ＭＳ Ｐゴシック" charset="0"/>
              </a:rPr>
              <a:t>Praying mantis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958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306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ajan Pro" charset="0"/>
                <a:ea typeface="ＭＳ Ｐゴシック" charset="0"/>
                <a:cs typeface="ＭＳ Ｐゴシック" charset="0"/>
              </a:rPr>
              <a:t>Chameleon playing dead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8900"/>
            <a:ext cx="73279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22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33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46288"/>
            <a:ext cx="6383338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838948">
            <a:off x="5029200" y="2971800"/>
            <a:ext cx="1371600" cy="2743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9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ajan Pro" charset="0"/>
                <a:ea typeface="ＭＳ Ｐゴシック" charset="0"/>
                <a:cs typeface="ＭＳ Ｐゴシック" charset="0"/>
              </a:rPr>
              <a:t>The environment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The environment </a:t>
            </a:r>
            <a:r>
              <a:rPr lang="en-US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decides</a:t>
            </a:r>
            <a:r>
              <a:rPr lang="en-US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which adaptations are favorable and which are not. An </a:t>
            </a:r>
            <a:r>
              <a:rPr lang="en-US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organism</a:t>
            </a:r>
            <a:r>
              <a:rPr lang="en-US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cannot determine if it will be more fit; it's all up to the environment! </a:t>
            </a:r>
          </a:p>
          <a:p>
            <a:pPr marL="0" indent="0" eaLnBrk="1" hangingPunct="1">
              <a:buFont typeface="Arial" charset="0"/>
              <a:buNone/>
            </a:pP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6" name="Picture 2" descr="C:\tempie\Temporary Internet Files\Content.IE5\1OQQNLIF\MC9001316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0019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45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U6-12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1875" r="10938" b="41667"/>
          <a:stretch>
            <a:fillRect/>
          </a:stretch>
        </p:blipFill>
        <p:spPr bwMode="auto">
          <a:xfrm>
            <a:off x="-123245" y="1752600"/>
            <a:ext cx="926724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6513" y="152400"/>
          <a:ext cx="9144001" cy="6230938"/>
        </p:xfrm>
        <a:graphic>
          <a:graphicData uri="http://schemas.openxmlformats.org/drawingml/2006/table">
            <a:tbl>
              <a:tblPr/>
              <a:tblGrid>
                <a:gridCol w="9144001"/>
              </a:tblGrid>
              <a:tr h="623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rry Up" charset="0"/>
                          <a:ea typeface="ＭＳ Ｐゴシック" charset="0"/>
                          <a:cs typeface="ＭＳ Ｐゴシック" charset="0"/>
                        </a:rPr>
                        <a:t>Examples of Evolution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urry Up" charset="0"/>
                          <a:ea typeface="ＭＳ Ｐゴシック" charset="0"/>
                          <a:cs typeface="ＭＳ Ｐゴシック" charset="0"/>
                        </a:rPr>
                        <a:t>Antibiotic 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urry Up" charset="0"/>
                          <a:ea typeface="ＭＳ Ｐゴシック" charset="0"/>
                          <a:cs typeface="ＭＳ Ｐゴシック" charset="0"/>
                        </a:rPr>
                        <a:t>Resistance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Hurry Up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* 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Bacterial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infections are treated with drugs known as 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ntibiotics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* Some bacteria may have 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mutations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that make them resistant (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don't</a:t>
                      </a:r>
                      <a:r>
                        <a:rPr kumimoji="0" lang="en-US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die</a:t>
                      </a:r>
                      <a:r>
                        <a:rPr kumimoji="0" lang="en-US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to the antibiotic</a:t>
                      </a:r>
                      <a:b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* These bacteria survive, and will go on to 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reproduce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, so over time, the bacteria population will no longer </a:t>
                      </a:r>
                      <a:r>
                        <a:rPr kumimoji="0" 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die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if treated with an antibiotic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87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b="1">
                <a:solidFill>
                  <a:srgbClr val="FFC000"/>
                </a:solidFill>
                <a:latin typeface="Trajan Pro" charset="0"/>
                <a:ea typeface="ＭＳ Ｐゴシック" charset="0"/>
                <a:cs typeface="ＭＳ Ｐゴシック" charset="0"/>
              </a:rPr>
              <a:t>Speciation</a:t>
            </a:r>
            <a:br>
              <a:rPr lang="en-US" sz="7200" b="1">
                <a:solidFill>
                  <a:srgbClr val="FFC000"/>
                </a:solidFill>
                <a:latin typeface="Trajan Pro" charset="0"/>
                <a:ea typeface="ＭＳ Ｐゴシック" charset="0"/>
                <a:cs typeface="ＭＳ Ｐゴシック" charset="0"/>
              </a:rPr>
            </a:br>
            <a:r>
              <a:rPr lang="en-US" sz="5400" b="1">
                <a:solidFill>
                  <a:srgbClr val="FFC000"/>
                </a:solidFill>
                <a:latin typeface="Trajan Pro" charset="0"/>
                <a:ea typeface="ＭＳ Ｐゴシック" charset="0"/>
                <a:cs typeface="ＭＳ Ｐゴシック" charset="0"/>
              </a:rPr>
              <a:t>(new species)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98679840"/>
              </p:ext>
            </p:extLst>
          </p:nvPr>
        </p:nvGraphicFramePr>
        <p:xfrm>
          <a:off x="0" y="304800"/>
          <a:ext cx="9144000" cy="429768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26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when 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small populations become </a:t>
                      </a:r>
                      <a:r>
                        <a:rPr kumimoji="0" lang="en-US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isolated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  <a:hlinkClick r:id="rId2"/>
                        </a:rPr>
                        <a:t>http://www.youtube.com/watch?v=YCoEiLOV8jc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304800" y="3995738"/>
            <a:ext cx="8839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 dirty="0">
                <a:solidFill>
                  <a:srgbClr val="92D050"/>
                </a:solidFill>
                <a:latin typeface="Century Gothic" charset="0"/>
              </a:rPr>
              <a:t>Geographic</a:t>
            </a:r>
            <a:r>
              <a:rPr lang="en-US" sz="3600" b="1" dirty="0">
                <a:solidFill>
                  <a:srgbClr val="92D050"/>
                </a:solidFill>
                <a:latin typeface="Century Gothic" charset="0"/>
              </a:rPr>
              <a:t> </a:t>
            </a:r>
            <a:r>
              <a:rPr lang="en-US" sz="3600" b="1" dirty="0">
                <a:latin typeface="Century Gothic" charset="0"/>
              </a:rPr>
              <a:t>isolation</a:t>
            </a:r>
            <a:r>
              <a:rPr lang="en-US" sz="3600" dirty="0">
                <a:latin typeface="Century Gothic" charset="0"/>
              </a:rPr>
              <a:t>: two populations of the same species become separated by a </a:t>
            </a:r>
            <a:r>
              <a:rPr lang="en-US" sz="3600" b="1" u="sng" dirty="0">
                <a:solidFill>
                  <a:srgbClr val="92D050"/>
                </a:solidFill>
                <a:latin typeface="Century Gothic" charset="0"/>
              </a:rPr>
              <a:t>physical</a:t>
            </a:r>
            <a:r>
              <a:rPr lang="en-US" sz="3600" dirty="0">
                <a:solidFill>
                  <a:srgbClr val="92D050"/>
                </a:solidFill>
                <a:latin typeface="Century Gothic" charset="0"/>
              </a:rPr>
              <a:t> </a:t>
            </a:r>
            <a:r>
              <a:rPr lang="en-US" sz="3600" dirty="0">
                <a:latin typeface="Century Gothic" charset="0"/>
              </a:rPr>
              <a:t>barrier. Over time, they become two </a:t>
            </a:r>
            <a:r>
              <a:rPr lang="en-US" sz="3600" b="1" u="sng" dirty="0">
                <a:solidFill>
                  <a:srgbClr val="92D050"/>
                </a:solidFill>
                <a:latin typeface="Century Gothic" charset="0"/>
              </a:rPr>
              <a:t>different</a:t>
            </a:r>
            <a:r>
              <a:rPr lang="en-US" sz="3600" b="1" dirty="0">
                <a:solidFill>
                  <a:srgbClr val="92D050"/>
                </a:solidFill>
                <a:latin typeface="Century Gothic" charset="0"/>
              </a:rPr>
              <a:t> </a:t>
            </a:r>
            <a:r>
              <a:rPr lang="en-US" sz="3600" dirty="0">
                <a:latin typeface="Century Gothic" charset="0"/>
              </a:rPr>
              <a:t>species and can no longer </a:t>
            </a:r>
            <a:r>
              <a:rPr lang="en-US" sz="3600" b="1" u="sng" dirty="0">
                <a:solidFill>
                  <a:srgbClr val="92D050"/>
                </a:solidFill>
                <a:latin typeface="Century Gothic" charset="0"/>
              </a:rPr>
              <a:t>interbreed</a:t>
            </a:r>
            <a:r>
              <a:rPr lang="en-US" sz="3600" dirty="0">
                <a:latin typeface="Century Gothic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1978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http://www.youtube.com/watch?v=Sfgg3S0xnzk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U6-12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20833" r="14844" b="34375"/>
          <a:stretch>
            <a:fillRect/>
          </a:stretch>
        </p:blipFill>
        <p:spPr bwMode="auto">
          <a:xfrm>
            <a:off x="228600" y="1524000"/>
            <a:ext cx="864072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6988" y="0"/>
          <a:ext cx="9144001" cy="6858000"/>
        </p:xfrm>
        <a:graphic>
          <a:graphicData uri="http://schemas.openxmlformats.org/drawingml/2006/table">
            <a:tbl>
              <a:tblPr/>
              <a:tblGrid>
                <a:gridCol w="9144001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rry Up" charset="0"/>
                          <a:ea typeface="ＭＳ Ｐゴシック" charset="0"/>
                          <a:cs typeface="ＭＳ Ｐゴシック" charset="0"/>
                        </a:rPr>
                        <a:t>Examples of Evolution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urry Up" charset="0"/>
                          <a:ea typeface="ＭＳ Ｐゴシック" charset="0"/>
                          <a:cs typeface="ＭＳ Ｐゴシック" charset="0"/>
                        </a:rPr>
                        <a:t>Pesticide Resistance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rry Up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Hurry Up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* Pesticides are chemicals used to kill </a:t>
                      </a:r>
                      <a:r>
                        <a:rPr kumimoji="0" lang="en-US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insects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that harm crops</a:t>
                      </a:r>
                      <a:b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</a:b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* Occasionally, these insects develop </a:t>
                      </a:r>
                      <a:r>
                        <a:rPr kumimoji="0" lang="en-US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adaptations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that make them resistant, allowing them to survive, reproduce, and pass on their adaptation onto their offspring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5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File:Pest resistance labelled light.svg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76400" y="1143000"/>
            <a:ext cx="5627687" cy="5214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75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1" name="Picture 2" descr="http://textbookofbacteriology.net/MTBC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7475"/>
            <a:ext cx="552291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health.utah.gov/cdc/tbrefugee/images/Chest%20X-Ray%20with%20T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657600"/>
            <a:ext cx="3286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http://newspaper.li/static/faaa010310c66ab925a3fcdca6982f7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197225"/>
            <a:ext cx="3429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itle 1"/>
          <p:cNvSpPr>
            <a:spLocks noGrp="1"/>
          </p:cNvSpPr>
          <p:nvPr>
            <p:ph type="title"/>
          </p:nvPr>
        </p:nvSpPr>
        <p:spPr>
          <a:xfrm>
            <a:off x="32004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C000"/>
                </a:solidFill>
                <a:latin typeface="Trajan Pro" charset="0"/>
                <a:ea typeface="ＭＳ Ｐゴシック" charset="0"/>
                <a:cs typeface="ＭＳ Ｐゴシック" charset="0"/>
              </a:rPr>
              <a:t>tuberculosis</a:t>
            </a:r>
          </a:p>
        </p:txBody>
      </p:sp>
      <p:pic>
        <p:nvPicPr>
          <p:cNvPr id="48135" name="Picture 7" descr="C:\tempie\Temporary Internet Files\Content.IE5\I31LMCBE\MC900431621[1]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27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157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Practice 4: Mechanisms of Evolution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46" t="23571" r="10940" b="7401"/>
          <a:stretch>
            <a:fillRect/>
          </a:stretch>
        </p:blipFill>
        <p:spPr bwMode="auto">
          <a:xfrm>
            <a:off x="304801" y="1447800"/>
            <a:ext cx="83820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is </a:t>
            </a:r>
            <a:r>
              <a:rPr lang="en-US" b="1" dirty="0" smtClean="0"/>
              <a:t>speciation</a:t>
            </a:r>
            <a:r>
              <a:rPr lang="en-US" dirty="0" smtClean="0"/>
              <a:t> and how does it happen?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</a:t>
            </a:r>
            <a:r>
              <a:rPr lang="en-US" b="1" dirty="0" smtClean="0"/>
              <a:t>co-evolution</a:t>
            </a:r>
            <a:r>
              <a:rPr lang="en-US" dirty="0" smtClean="0"/>
              <a:t>? Give an example.</a:t>
            </a:r>
          </a:p>
          <a:p>
            <a:pPr marL="514350" indent="-514350">
              <a:buAutoNum type="arabicPeriod"/>
            </a:pPr>
            <a:r>
              <a:rPr lang="en-US" dirty="0" smtClean="0"/>
              <a:t>Where in the cell does </a:t>
            </a:r>
            <a:r>
              <a:rPr lang="en-US" b="1" dirty="0" smtClean="0"/>
              <a:t>cellular respiration</a:t>
            </a:r>
            <a:r>
              <a:rPr lang="en-US" dirty="0" smtClean="0"/>
              <a:t> take place?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</a:t>
            </a:r>
            <a:r>
              <a:rPr lang="en-US" b="1" dirty="0" smtClean="0"/>
              <a:t>2 organelles </a:t>
            </a:r>
            <a:r>
              <a:rPr lang="en-US" dirty="0" smtClean="0"/>
              <a:t>that a </a:t>
            </a:r>
            <a:r>
              <a:rPr lang="en-US" b="1" dirty="0" smtClean="0"/>
              <a:t>plant cell </a:t>
            </a:r>
            <a:r>
              <a:rPr lang="en-US" dirty="0" smtClean="0"/>
              <a:t>has that an animal cell does not have?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5: </a:t>
            </a:r>
            <a:r>
              <a:rPr lang="en-US" dirty="0" err="1" smtClean="0"/>
              <a:t>Classifcation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0938" t="18750" r="11719" b="9375"/>
          <a:stretch>
            <a:fillRect/>
          </a:stretch>
        </p:blipFill>
        <p:spPr bwMode="auto">
          <a:xfrm>
            <a:off x="762000" y="1219200"/>
            <a:ext cx="7696200" cy="536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history &amp; development of classification system</a:t>
            </a:r>
            <a:endParaRPr lang="en-US" sz="3200" b="1" dirty="0"/>
          </a:p>
        </p:txBody>
      </p:sp>
      <p:pic>
        <p:nvPicPr>
          <p:cNvPr id="4" name="Content Placeholder 3" descr="http://www.sharky-jones.com/Sharkyjones/Artwork/taxonomy%20artwork/kingdom1.jpg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78280"/>
            <a:ext cx="3339352" cy="1987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essentialthinking.files.wordpress.com/2011/04/aristo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3571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71875" y="3434860"/>
            <a:ext cx="55721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Aristotle began a simple </a:t>
            </a:r>
            <a:r>
              <a:rPr lang="en-US" sz="2400" b="1" u="sng" dirty="0" smtClean="0">
                <a:solidFill>
                  <a:srgbClr val="FFC000"/>
                </a:solidFill>
              </a:rPr>
              <a:t>classification</a:t>
            </a:r>
            <a:r>
              <a:rPr lang="en-US" sz="2400" dirty="0" smtClean="0"/>
              <a:t> </a:t>
            </a:r>
            <a:r>
              <a:rPr lang="en-US" sz="2400" dirty="0"/>
              <a:t>system by grouping organisms into </a:t>
            </a:r>
            <a:r>
              <a:rPr lang="en-US" sz="2400" b="1" u="sng" dirty="0" smtClean="0">
                <a:solidFill>
                  <a:srgbClr val="FFC000"/>
                </a:solidFill>
              </a:rPr>
              <a:t>two</a:t>
            </a:r>
            <a:r>
              <a:rPr lang="en-US" sz="2400" dirty="0" smtClean="0"/>
              <a:t> </a:t>
            </a:r>
            <a:r>
              <a:rPr lang="en-US" sz="2400" dirty="0"/>
              <a:t>main groups: </a:t>
            </a:r>
            <a:r>
              <a:rPr lang="en-US" sz="2400" b="1" u="sng" dirty="0" smtClean="0">
                <a:solidFill>
                  <a:srgbClr val="FFC000"/>
                </a:solidFill>
              </a:rPr>
              <a:t>PLANTS</a:t>
            </a:r>
            <a:r>
              <a:rPr lang="en-US" sz="2400" dirty="0" smtClean="0"/>
              <a:t>  </a:t>
            </a:r>
            <a:r>
              <a:rPr lang="en-US" sz="2400" dirty="0"/>
              <a:t>and </a:t>
            </a:r>
            <a:r>
              <a:rPr lang="en-US" sz="2400" b="1" u="sng" dirty="0" smtClean="0">
                <a:solidFill>
                  <a:srgbClr val="FFC000"/>
                </a:solidFill>
              </a:rPr>
              <a:t>ANIMALS</a:t>
            </a:r>
            <a:r>
              <a:rPr lang="en-US" sz="2400" dirty="0" smtClean="0"/>
              <a:t>. These </a:t>
            </a:r>
            <a:r>
              <a:rPr lang="en-US" sz="2400" dirty="0"/>
              <a:t>groups were called </a:t>
            </a:r>
            <a:r>
              <a:rPr lang="en-US" sz="2400" b="1" u="sng" dirty="0">
                <a:solidFill>
                  <a:srgbClr val="FFC000"/>
                </a:solidFill>
              </a:rPr>
              <a:t>kingdoms</a:t>
            </a:r>
            <a:r>
              <a:rPr lang="en-US" sz="24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484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Aristotle’s first classification system problematic?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Plant… or …. Animal?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3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2" name="Picture 2" descr="http://evolution.berkeley.edu/evosite/evo101/images/owlran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5438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99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67" t="20211" r="3125" b="64511"/>
          <a:stretch>
            <a:fillRect/>
          </a:stretch>
        </p:blipFill>
        <p:spPr bwMode="auto">
          <a:xfrm>
            <a:off x="0" y="2286000"/>
            <a:ext cx="90331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Plant or animal?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50991717"/>
              </p:ext>
            </p:extLst>
          </p:nvPr>
        </p:nvGraphicFramePr>
        <p:xfrm>
          <a:off x="0" y="1600200"/>
          <a:ext cx="9144000" cy="2286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05893"/>
                <a:gridCol w="2305893"/>
                <a:gridCol w="2385463"/>
                <a:gridCol w="2146751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Mold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Bacteria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Algae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Virus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18263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114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People realized this problem!  As a result, </a:t>
            </a:r>
            <a:r>
              <a:rPr lang="en-US" sz="2400" b="1" u="sng" dirty="0" smtClean="0">
                <a:solidFill>
                  <a:srgbClr val="92D050"/>
                </a:solidFill>
              </a:rPr>
              <a:t>classification</a:t>
            </a:r>
            <a:r>
              <a:rPr lang="en-US" sz="2400" dirty="0" smtClean="0"/>
              <a:t> </a:t>
            </a:r>
            <a:r>
              <a:rPr lang="en-US" sz="2400" dirty="0"/>
              <a:t>systems are always </a:t>
            </a:r>
            <a:r>
              <a:rPr lang="en-US" sz="2400" b="1" u="sng" dirty="0" smtClean="0">
                <a:solidFill>
                  <a:srgbClr val="92D050"/>
                </a:solidFill>
              </a:rPr>
              <a:t>changing</a:t>
            </a:r>
            <a:r>
              <a:rPr lang="en-US" sz="2400" dirty="0" smtClean="0"/>
              <a:t> </a:t>
            </a:r>
            <a:r>
              <a:rPr lang="en-US" sz="2400" dirty="0"/>
              <a:t>as we learn more about organisms.  A scientist by the name of </a:t>
            </a:r>
            <a:r>
              <a:rPr lang="en-US" sz="2400" b="1" dirty="0" err="1">
                <a:solidFill>
                  <a:srgbClr val="FFC000"/>
                </a:solidFill>
              </a:rPr>
              <a:t>Carrolus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Linnaeus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developed the basis for today’s </a:t>
            </a:r>
            <a:r>
              <a:rPr lang="en-US" sz="2400" dirty="0" smtClean="0"/>
              <a:t>classification </a:t>
            </a:r>
            <a:r>
              <a:rPr lang="en-US" sz="2400" dirty="0"/>
              <a:t>system</a:t>
            </a:r>
          </a:p>
        </p:txBody>
      </p:sp>
      <p:pic>
        <p:nvPicPr>
          <p:cNvPr id="1026" name="Picture 2" descr="http://upload.wikimedia.org/wikipedia/commons/thumb/a/a4/Mouldy_Clementine.jpg/220px-Mouldy_Clement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" y="2209800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ewsline.llnl.gov/articles/2008/mar/images/03.28.08/Cholera_bacteria_S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27" y="2217420"/>
            <a:ext cx="2045973" cy="15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tographicdictionary.com/sites/photographicdictionary.com/files/photos/a/alg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60" y="2298967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smosmagazine.com/files/imagecache/feature/files/20070207_vir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30387"/>
            <a:ext cx="1463322" cy="156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25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chart on page 459 of a textbook, fill in the chart on page U6-15 in your packets</a:t>
            </a:r>
          </a:p>
          <a:p>
            <a:r>
              <a:rPr lang="en-US" dirty="0" smtClean="0"/>
              <a:t>For kingdom </a:t>
            </a:r>
            <a:r>
              <a:rPr lang="en-US" dirty="0" err="1" smtClean="0"/>
              <a:t>Monera</a:t>
            </a:r>
            <a:r>
              <a:rPr lang="en-US" dirty="0" smtClean="0"/>
              <a:t>, use the information from </a:t>
            </a:r>
            <a:r>
              <a:rPr lang="en-US" dirty="0" err="1" smtClean="0"/>
              <a:t>Eubacteria</a:t>
            </a:r>
            <a:r>
              <a:rPr lang="en-US" dirty="0" smtClean="0"/>
              <a:t> and </a:t>
            </a:r>
            <a:r>
              <a:rPr lang="en-US" dirty="0" err="1" smtClean="0"/>
              <a:t>Archaebacteria</a:t>
            </a:r>
            <a:endParaRPr lang="en-US" dirty="0" smtClean="0"/>
          </a:p>
          <a:p>
            <a:r>
              <a:rPr lang="en-US" dirty="0" smtClean="0"/>
              <a:t>I will help you with the sexual/asexual column but you should be able to figure this out on your own</a:t>
            </a:r>
          </a:p>
          <a:p>
            <a:r>
              <a:rPr lang="en-US" dirty="0" smtClean="0"/>
              <a:t>Must be completed by 7:35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23" t="11712" r="20000" b="14876"/>
          <a:stretch/>
        </p:blipFill>
        <p:spPr bwMode="auto">
          <a:xfrm>
            <a:off x="31376" y="0"/>
            <a:ext cx="8960224" cy="691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10668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U6-15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9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err="1" smtClean="0">
                <a:solidFill>
                  <a:srgbClr val="FFC000"/>
                </a:solidFill>
              </a:rPr>
              <a:t>Monera</a:t>
            </a:r>
            <a:r>
              <a:rPr lang="en-US" sz="6600" b="1" dirty="0" smtClean="0">
                <a:solidFill>
                  <a:srgbClr val="FFC000"/>
                </a:solidFill>
              </a:rPr>
              <a:t/>
            </a:r>
            <a:br>
              <a:rPr lang="en-US" sz="6600" b="1" dirty="0" smtClean="0">
                <a:solidFill>
                  <a:srgbClr val="FFC000"/>
                </a:solidFill>
              </a:rPr>
            </a:br>
            <a:r>
              <a:rPr lang="en-US" sz="6600" b="1" dirty="0" smtClean="0">
                <a:solidFill>
                  <a:srgbClr val="FFC000"/>
                </a:solidFill>
              </a:rPr>
              <a:t>(Bacteria)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newsline.llnl.gov/articles/2008/mar/images/03.28.08/Cholera_bacteria_S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27" y="2217420"/>
            <a:ext cx="4598892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80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Protista</a:t>
            </a:r>
            <a:br>
              <a:rPr lang="en-US" sz="6000" dirty="0" smtClean="0">
                <a:solidFill>
                  <a:srgbClr val="FFC000"/>
                </a:solidFill>
              </a:rPr>
            </a:br>
            <a:r>
              <a:rPr lang="en-US" sz="6000" dirty="0" smtClean="0">
                <a:solidFill>
                  <a:srgbClr val="FFC000"/>
                </a:solidFill>
              </a:rPr>
              <a:t>(</a:t>
            </a:r>
            <a:r>
              <a:rPr lang="en-US" sz="6000" dirty="0" err="1" smtClean="0">
                <a:solidFill>
                  <a:srgbClr val="FFC000"/>
                </a:solidFill>
              </a:rPr>
              <a:t>Protists</a:t>
            </a:r>
            <a:r>
              <a:rPr lang="en-US" sz="6000" dirty="0" smtClean="0">
                <a:solidFill>
                  <a:srgbClr val="FFC000"/>
                </a:solidFill>
              </a:rPr>
              <a:t>)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photographicdictionary.com/sites/photographicdictionary.com/files/photos/a/alg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" y="1752421"/>
            <a:ext cx="3245704" cy="3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damtp.cam.ac.uk/user/gold/pix/volvox_dark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88" y="4488910"/>
            <a:ext cx="3563112" cy="23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0.gstatic.com/images?q=tbn:ANd9GcSll1SK75zgoXNTtcIqxf3nvyj97e9qQ3tn1RUsTWSL7KtVVFMGDIj3aPy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88" y="1447800"/>
            <a:ext cx="2572512" cy="25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andeslifescience7.wikispaces.com/file/view/paramecium_stained.jpg/177699885/paramecium_stain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63" y="4630572"/>
            <a:ext cx="34385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landeslifescience7.wikispaces.com/file/view/protists.gif/177700055/protist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10160"/>
            <a:ext cx="2590799" cy="25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53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Fungi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a/a4/Mouldy_Clementine.jpg/220px-Mouldy_Clement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22" y="2286000"/>
            <a:ext cx="433355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56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thumb/3/3f/Ferns02.jpg/220px-Ferns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029412"/>
            <a:ext cx="2095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4.bp.blogspot.com/-0DbzPQGqu9g/TZRtbfCIPMI/AAAAAAAAHBE/AR0jwCrs69U/s400/pla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12"/>
            <a:ext cx="2876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arracenia.com/photos/dionaea/dionamusci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3749040"/>
            <a:ext cx="466344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aloeverawonders.com/image-files/aloe-pla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4649390"/>
            <a:ext cx="2381250" cy="22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brotherslawn.com/files/images/moss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038700"/>
            <a:ext cx="3057525" cy="22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ages.free-extras.com/pics/f/field_of_flowers-597.previ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5303520"/>
            <a:ext cx="2344584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media.divinecaroline.com/ext/article_images/plants/2000329833222739293_r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0" y="2558412"/>
            <a:ext cx="2402913" cy="206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Plantae</a:t>
            </a:r>
            <a:br>
              <a:rPr lang="en-US" sz="7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(Plants)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8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C000"/>
                </a:solidFill>
              </a:rPr>
              <a:t>Animalia</a:t>
            </a:r>
            <a:r>
              <a:rPr lang="en-US" sz="7200" b="1" dirty="0" smtClean="0">
                <a:solidFill>
                  <a:srgbClr val="FFC000"/>
                </a:solidFill>
              </a:rPr>
              <a:t/>
            </a:r>
            <a:br>
              <a:rPr lang="en-US" sz="7200" b="1" dirty="0" smtClean="0">
                <a:solidFill>
                  <a:srgbClr val="FFC000"/>
                </a:solidFill>
              </a:rPr>
            </a:br>
            <a:r>
              <a:rPr lang="en-US" sz="7200" b="1" dirty="0" smtClean="0">
                <a:solidFill>
                  <a:srgbClr val="FFC000"/>
                </a:solidFill>
              </a:rPr>
              <a:t>(animals)</a:t>
            </a:r>
            <a:endParaRPr lang="en-US" sz="7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www.aquasquare.com/img/ragworm_seabai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676400"/>
            <a:ext cx="2733675" cy="2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delivery.superstock.com/WI/223/4141/PreviewComp/SuperStock_4141-117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1905000"/>
            <a:ext cx="4181364" cy="2771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http://allfloridabeeremoval.com/nucleus/media/1/20081116-HoneyBeesSwarmPheromone1%20(Custom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4" y="4190999"/>
            <a:ext cx="3800475" cy="28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19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3"/>
          <p:cNvGrpSpPr/>
          <p:nvPr/>
        </p:nvGrpSpPr>
        <p:grpSpPr>
          <a:xfrm>
            <a:off x="2175586" y="1003012"/>
            <a:ext cx="6968414" cy="5854988"/>
            <a:chOff x="0" y="0"/>
            <a:chExt cx="4595751" cy="3835730"/>
          </a:xfrm>
        </p:grpSpPr>
        <p:pic>
          <p:nvPicPr>
            <p:cNvPr id="15" name="Picture 14" descr="http://www.colegiosagradafamilia.net/assignatures/science/science1_2/SCIENCE%201/T3/T3.%20classification.jpg"/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95751" cy="38357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1235034" y="106878"/>
              <a:ext cx="1377538" cy="2968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9413" y="641267"/>
              <a:ext cx="1377315" cy="296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06286" y="1223158"/>
              <a:ext cx="1377315" cy="296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89413" y="1816924"/>
              <a:ext cx="1377315" cy="296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70660" y="2386940"/>
              <a:ext cx="1377315" cy="296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91294" y="2980706"/>
              <a:ext cx="902525" cy="2137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10047" y="3491345"/>
              <a:ext cx="653143" cy="2133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56484" y="1003012"/>
            <a:ext cx="3214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6722" y="1792693"/>
            <a:ext cx="2549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PHYLUM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8017" y="269350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6308" y="3505200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3738" y="4457347"/>
            <a:ext cx="2313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7473" y="5300505"/>
            <a:ext cx="219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GENUS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0003" y="6027003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9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FFC000"/>
                </a:solidFill>
                <a:latin typeface="Trajan Pro" charset="0"/>
                <a:ea typeface="ＭＳ Ｐゴシック" charset="0"/>
                <a:cs typeface="ＭＳ Ｐゴシック" charset="0"/>
              </a:rPr>
              <a:t>Co-Evolution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19202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The evolution of one species </a:t>
                      </a:r>
                      <a:r>
                        <a:rPr kumimoji="0" lang="en-US" sz="4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influences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the evolution of the other species.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653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naming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" y="15240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Kingdom</a:t>
            </a:r>
            <a:r>
              <a:rPr lang="en-US" dirty="0" smtClean="0"/>
              <a:t>: </a:t>
            </a:r>
            <a:r>
              <a:rPr lang="en-US" dirty="0" err="1" smtClean="0"/>
              <a:t>Animalia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Phylum</a:t>
            </a:r>
            <a:r>
              <a:rPr lang="en-US" dirty="0" smtClean="0"/>
              <a:t>: </a:t>
            </a:r>
            <a:r>
              <a:rPr lang="en-US" dirty="0" err="1" smtClean="0"/>
              <a:t>Chordata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Class</a:t>
            </a:r>
            <a:r>
              <a:rPr lang="en-US" dirty="0" smtClean="0"/>
              <a:t>: Mammalia</a:t>
            </a:r>
          </a:p>
          <a:p>
            <a:pPr marL="0" indent="0">
              <a:buNone/>
            </a:pPr>
            <a:r>
              <a:rPr lang="en-US" u="sng" dirty="0" smtClean="0"/>
              <a:t>Order</a:t>
            </a:r>
            <a:r>
              <a:rPr lang="en-US" dirty="0" smtClean="0"/>
              <a:t>: Primates</a:t>
            </a:r>
          </a:p>
          <a:p>
            <a:pPr marL="0" indent="0">
              <a:buNone/>
            </a:pPr>
            <a:r>
              <a:rPr lang="en-US" u="sng" dirty="0" smtClean="0"/>
              <a:t>Family</a:t>
            </a:r>
            <a:r>
              <a:rPr lang="en-US" dirty="0" smtClean="0"/>
              <a:t>: </a:t>
            </a:r>
            <a:r>
              <a:rPr lang="en-US" dirty="0" err="1" smtClean="0"/>
              <a:t>Hominidae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Genus</a:t>
            </a:r>
            <a:r>
              <a:rPr lang="en-US" dirty="0" smtClean="0"/>
              <a:t>: Pan</a:t>
            </a:r>
          </a:p>
          <a:p>
            <a:pPr marL="0" indent="0">
              <a:buNone/>
            </a:pPr>
            <a:r>
              <a:rPr lang="en-US" u="sng" dirty="0" smtClean="0"/>
              <a:t>Species</a:t>
            </a:r>
            <a:r>
              <a:rPr lang="en-US" dirty="0" smtClean="0"/>
              <a:t>: troglodytes</a:t>
            </a:r>
            <a:endParaRPr lang="en-US" dirty="0"/>
          </a:p>
        </p:txBody>
      </p:sp>
      <p:pic>
        <p:nvPicPr>
          <p:cNvPr id="1026" name="Picture 2" descr="File:Schimpanse zoo-leip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0364" y="5943600"/>
            <a:ext cx="678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Common name: chimpanzee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1934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naming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Animalia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Chordata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Mammalia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Primates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Galagidae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Otolemur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crassicaudatus</a:t>
            </a:r>
            <a:endParaRPr lang="en-US" dirty="0" smtClean="0"/>
          </a:p>
        </p:txBody>
      </p:sp>
      <p:pic>
        <p:nvPicPr>
          <p:cNvPr id="1028" name="Picture 4" descr="http://boyinblack.files.wordpress.com/2011/03/bush-baby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81200"/>
            <a:ext cx="4287957" cy="33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172200"/>
            <a:ext cx="635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Common name: bush baby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1934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naming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" y="160019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Animalia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Chordata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Mammalia</a:t>
            </a:r>
          </a:p>
          <a:p>
            <a:pPr marL="0" indent="0">
              <a:buNone/>
            </a:pPr>
            <a:r>
              <a:rPr lang="en-US" dirty="0" smtClean="0"/>
              <a:t>Primates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Hominidae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Pan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troglodytes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File:Schimpanse zoo-leip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3566583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57383" y="15943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Animalia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Chordata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Mammalia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Primates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Galagidae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Otolemur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crassicaudatus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http://boyinblack.files.wordpress.com/2011/03/bush-baby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11" y="1219200"/>
            <a:ext cx="3202759" cy="24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34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Who was the first man to group organisms?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were those first 2 groups? Explain what was wrong with this thought.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5 kingdoms today?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7 levels of classification?</a:t>
            </a:r>
          </a:p>
          <a:p>
            <a:pPr marL="514350" indent="-514350">
              <a:buAutoNum type="arabicPeriod"/>
            </a:pPr>
            <a:r>
              <a:rPr lang="en-US" i="1" dirty="0" err="1" smtClean="0"/>
              <a:t>Giraffa</a:t>
            </a:r>
            <a:r>
              <a:rPr lang="en-US" i="1" dirty="0" smtClean="0"/>
              <a:t> </a:t>
            </a:r>
            <a:r>
              <a:rPr lang="en-US" i="1" dirty="0" err="1" smtClean="0"/>
              <a:t>camelopardalis</a:t>
            </a:r>
            <a:r>
              <a:rPr lang="en-US" i="1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en-US" dirty="0" smtClean="0"/>
              <a:t>scientific</a:t>
            </a:r>
            <a:r>
              <a:rPr lang="fr-FR" dirty="0" smtClean="0"/>
              <a:t> </a:t>
            </a:r>
            <a:r>
              <a:rPr lang="en-US" dirty="0" smtClean="0"/>
              <a:t>name</a:t>
            </a:r>
            <a:r>
              <a:rPr lang="fr-FR" dirty="0" smtClean="0"/>
              <a:t> of a </a:t>
            </a:r>
            <a:r>
              <a:rPr lang="fr-FR" dirty="0" err="1" smtClean="0"/>
              <a:t>giraffe</a:t>
            </a:r>
            <a:r>
              <a:rPr lang="fr-FR" dirty="0" smtClean="0"/>
              <a:t>.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information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genus</a:t>
            </a:r>
            <a:r>
              <a:rPr lang="fr-FR" dirty="0" smtClean="0"/>
              <a:t> and </a:t>
            </a:r>
            <a:r>
              <a:rPr lang="fr-FR" dirty="0" err="1" smtClean="0"/>
              <a:t>species</a:t>
            </a:r>
            <a:r>
              <a:rPr lang="fr-FR" dirty="0" smtClean="0"/>
              <a:t>?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347663" y="-22225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FFC000"/>
                </a:solidFill>
                <a:latin typeface="Trajan Pro" charset="0"/>
                <a:ea typeface="ＭＳ Ｐゴシック" charset="0"/>
                <a:cs typeface="ＭＳ Ｐゴシック" charset="0"/>
              </a:rPr>
              <a:t>Co-Evolution</a:t>
            </a:r>
          </a:p>
        </p:txBody>
      </p:sp>
      <p:sp>
        <p:nvSpPr>
          <p:cNvPr id="34819" name="Text Placeholder 4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3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4820" name="Content Placeholder 5"/>
          <p:cNvSpPr>
            <a:spLocks noGrp="1"/>
          </p:cNvSpPr>
          <p:nvPr>
            <p:ph sz="half" idx="2"/>
          </p:nvPr>
        </p:nvSpPr>
        <p:spPr>
          <a:xfrm>
            <a:off x="12700" y="1600200"/>
            <a:ext cx="4484688" cy="3981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A moth and a flower. They evolve </a:t>
            </a:r>
            <a:r>
              <a:rPr lang="en-US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together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 so the moth</a:t>
            </a:r>
            <a:r>
              <a:rPr lang="ja-JP" altLang="en-US">
                <a:latin typeface="Century Gothic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s </a:t>
            </a:r>
            <a:r>
              <a:rPr lang="en-US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tongue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 is exactly the right </a:t>
            </a:r>
            <a:r>
              <a:rPr lang="en-US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shape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 to fit in the flower and eat the nectar, while pollinating the flower. </a:t>
            </a:r>
          </a:p>
        </p:txBody>
      </p:sp>
      <p:sp>
        <p:nvSpPr>
          <p:cNvPr id="3482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3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Example</a:t>
            </a:r>
          </a:p>
        </p:txBody>
      </p:sp>
      <p:sp>
        <p:nvSpPr>
          <p:cNvPr id="34822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498975" cy="39512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Garter snakes and a rough-skinned newt. The snake eats the newt and the newt has developed </a:t>
            </a:r>
            <a:r>
              <a:rPr lang="en-US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chemicals</a:t>
            </a:r>
            <a:r>
              <a:rPr lang="en-US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to poison the snakes. Some snakes developed a mutation to be </a:t>
            </a:r>
            <a:r>
              <a:rPr lang="en-US" b="1" u="sng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resistant</a:t>
            </a:r>
            <a:r>
              <a:rPr lang="en-US" dirty="0">
                <a:solidFill>
                  <a:srgbClr val="92D050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>to the poison so they can eat the newts. </a:t>
            </a:r>
          </a:p>
        </p:txBody>
      </p:sp>
      <p:pic>
        <p:nvPicPr>
          <p:cNvPr id="3482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191000"/>
            <a:ext cx="45894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4876800"/>
            <a:ext cx="2686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09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 build="p"/>
      <p:bldP spid="34821" grpId="0" build="p"/>
      <p:bldP spid="348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are the 2 ways to date fossils?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How can the </a:t>
            </a:r>
            <a:r>
              <a:rPr lang="en-US" b="1" dirty="0" smtClean="0"/>
              <a:t>anatomy of organisms </a:t>
            </a:r>
            <a:r>
              <a:rPr lang="en-US" dirty="0" smtClean="0"/>
              <a:t>serve as </a:t>
            </a:r>
            <a:r>
              <a:rPr lang="en-US" b="1" dirty="0" smtClean="0"/>
              <a:t>evidence of evolution?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are </a:t>
            </a:r>
            <a:r>
              <a:rPr lang="en-US" b="1" dirty="0" err="1" smtClean="0"/>
              <a:t>vestigal</a:t>
            </a:r>
            <a:r>
              <a:rPr lang="en-US" b="1" dirty="0" smtClean="0"/>
              <a:t> structures</a:t>
            </a:r>
            <a:r>
              <a:rPr lang="en-US" dirty="0" smtClean="0"/>
              <a:t>? Give an </a:t>
            </a:r>
            <a:r>
              <a:rPr lang="en-US" b="1" dirty="0" smtClean="0"/>
              <a:t>example.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</a:t>
            </a:r>
            <a:r>
              <a:rPr lang="en-US" b="1" dirty="0" smtClean="0"/>
              <a:t>biochemistry</a:t>
            </a:r>
            <a:r>
              <a:rPr lang="en-US" dirty="0" smtClean="0"/>
              <a:t> and how does that relate to </a:t>
            </a:r>
            <a:r>
              <a:rPr lang="en-US" b="1" dirty="0" smtClean="0"/>
              <a:t>evolution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</a:t>
            </a:r>
            <a:r>
              <a:rPr lang="en-US" b="1" dirty="0" smtClean="0"/>
              <a:t>speciation</a:t>
            </a:r>
            <a:r>
              <a:rPr lang="en-US" dirty="0" smtClean="0"/>
              <a:t> and how does it happen?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</a:t>
            </a:r>
            <a:r>
              <a:rPr lang="en-US" b="1" dirty="0" smtClean="0"/>
              <a:t>co-evolution</a:t>
            </a:r>
            <a:r>
              <a:rPr lang="en-US" dirty="0" smtClean="0"/>
              <a:t>? Give an example.</a:t>
            </a:r>
          </a:p>
          <a:p>
            <a:pPr marL="514350" indent="-514350">
              <a:buAutoNum type="arabicPeriod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7011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Do Now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37011" y="1524000"/>
            <a:ext cx="9181011" cy="46021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What is </a:t>
            </a:r>
            <a:r>
              <a:rPr lang="en-US" sz="3600" b="1" dirty="0" smtClean="0"/>
              <a:t>speciation</a:t>
            </a:r>
            <a:r>
              <a:rPr lang="en-US" sz="3600" dirty="0" smtClean="0"/>
              <a:t> and how does it happen?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What is </a:t>
            </a:r>
            <a:r>
              <a:rPr lang="en-US" sz="3600" b="1" dirty="0" smtClean="0"/>
              <a:t>co-evolution</a:t>
            </a:r>
            <a:r>
              <a:rPr lang="en-US" sz="3600" dirty="0" smtClean="0"/>
              <a:t>? Give an example.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What is the “biology” definition of a </a:t>
            </a:r>
            <a:r>
              <a:rPr lang="en-US" sz="3600" b="1" dirty="0" smtClean="0"/>
              <a:t>species</a:t>
            </a:r>
            <a:r>
              <a:rPr lang="en-US" sz="3600" dirty="0" smtClean="0"/>
              <a:t>? </a:t>
            </a:r>
            <a:br>
              <a:rPr lang="en-US" sz="3600" dirty="0" smtClean="0"/>
            </a:br>
            <a:r>
              <a:rPr lang="en-US" sz="3600" dirty="0" smtClean="0"/>
              <a:t>		</a:t>
            </a:r>
            <a:r>
              <a:rPr lang="en-US" sz="3600" i="1" dirty="0" smtClean="0">
                <a:solidFill>
                  <a:srgbClr val="FFC000"/>
                </a:solidFill>
              </a:rPr>
              <a:t>*</a:t>
            </a:r>
            <a:r>
              <a:rPr lang="en-US" sz="3600" i="1" dirty="0">
                <a:solidFill>
                  <a:srgbClr val="FFC000"/>
                </a:solidFill>
              </a:rPr>
              <a:t>this is important to know!*</a:t>
            </a:r>
          </a:p>
          <a:p>
            <a:pPr marL="742950" indent="-742950">
              <a:buFont typeface="+mj-lt"/>
              <a:buAutoNum type="arabicPeriod"/>
            </a:pPr>
            <a:endParaRPr lang="en-US" sz="11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Planet Earth has an estimated 8.7 million species. How would </a:t>
            </a:r>
            <a:r>
              <a:rPr lang="en-US" sz="3600" b="1" dirty="0" smtClean="0">
                <a:solidFill>
                  <a:srgbClr val="92D050"/>
                </a:solidFill>
              </a:rPr>
              <a:t>YOU</a:t>
            </a:r>
            <a:r>
              <a:rPr lang="en-US" sz="3600" b="1" dirty="0" smtClean="0"/>
              <a:t> </a:t>
            </a:r>
            <a:r>
              <a:rPr lang="en-US" sz="3600" dirty="0" smtClean="0"/>
              <a:t>keep track of them all if that were your job?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rgbClr val="FFC000"/>
                </a:solidFill>
              </a:rPr>
              <a:t>		</a:t>
            </a:r>
          </a:p>
        </p:txBody>
      </p:sp>
      <p:pic>
        <p:nvPicPr>
          <p:cNvPr id="5122" name="Picture 2" descr="C:\tempie\Temporary Internet Files\Content.IE5\DL2FPH1J\MC9000485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31815"/>
            <a:ext cx="1981200" cy="17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04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22917" r="3125" b="9375"/>
          <a:stretch>
            <a:fillRect/>
          </a:stretch>
        </p:blipFill>
        <p:spPr bwMode="auto">
          <a:xfrm>
            <a:off x="-76200" y="1219200"/>
            <a:ext cx="9220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>
                <a:solidFill>
                  <a:srgbClr val="FFC000"/>
                </a:solidFill>
                <a:latin typeface="Trajan Pro" charset="0"/>
                <a:ea typeface="ＭＳ Ｐゴシック" charset="0"/>
                <a:cs typeface="ＭＳ Ｐゴシック" charset="0"/>
              </a:rPr>
              <a:t>mimicry</a:t>
            </a:r>
            <a:endParaRPr lang="en-US" b="1">
              <a:solidFill>
                <a:srgbClr val="FFC000"/>
              </a:solidFill>
              <a:latin typeface="Trajan Pro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466344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96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"To mimic = to </a:t>
                      </a:r>
                      <a:r>
                        <a:rPr kumimoji="0" lang="en-US" sz="4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copy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"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When organisms have evolved to share </a:t>
                      </a:r>
                      <a:r>
                        <a:rPr kumimoji="0" lang="en-US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common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characteristics. This adaptation may increase the </a:t>
                      </a:r>
                      <a:r>
                        <a:rPr kumimoji="0" lang="en-US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fitness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of the organism and allow it to survive better.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* 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Example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: Camouflage and wing patterns in </a:t>
                      </a:r>
                      <a:r>
                        <a:rPr kumimoji="0" lang="en-US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butterflies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19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705</Words>
  <Application>Microsoft Office PowerPoint</Application>
  <PresentationFormat>On-screen Show (4:3)</PresentationFormat>
  <Paragraphs>147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mechanisms</vt:lpstr>
      <vt:lpstr>Speciation (new species)</vt:lpstr>
      <vt:lpstr>Slide 3</vt:lpstr>
      <vt:lpstr>Co-Evolution</vt:lpstr>
      <vt:lpstr>Co-Evolution</vt:lpstr>
      <vt:lpstr>Do Now</vt:lpstr>
      <vt:lpstr>Do Now</vt:lpstr>
      <vt:lpstr>Data Tracking</vt:lpstr>
      <vt:lpstr>mimicry</vt:lpstr>
      <vt:lpstr>Slide 10</vt:lpstr>
      <vt:lpstr>mimicry</vt:lpstr>
      <vt:lpstr>mimicry</vt:lpstr>
      <vt:lpstr>Mimicry – walking stick</vt:lpstr>
      <vt:lpstr>Praying mantis</vt:lpstr>
      <vt:lpstr>Chameleon playing dead</vt:lpstr>
      <vt:lpstr>Slide 16</vt:lpstr>
      <vt:lpstr>The environment</vt:lpstr>
      <vt:lpstr>U6-12</vt:lpstr>
      <vt:lpstr>Slide 19</vt:lpstr>
      <vt:lpstr>Tuberculosis</vt:lpstr>
      <vt:lpstr>U6-12</vt:lpstr>
      <vt:lpstr>Slide 22</vt:lpstr>
      <vt:lpstr>Slide 23</vt:lpstr>
      <vt:lpstr>tuberculosis</vt:lpstr>
      <vt:lpstr>Practice 4: Mechanisms of Evolution</vt:lpstr>
      <vt:lpstr>Do Now</vt:lpstr>
      <vt:lpstr>Notes 5: Classifcation</vt:lpstr>
      <vt:lpstr>The history &amp; development of classification system</vt:lpstr>
      <vt:lpstr>Why is Aristotle’s first classification system problematic?</vt:lpstr>
      <vt:lpstr>Stop and Think </vt:lpstr>
      <vt:lpstr>Plant or animal?</vt:lpstr>
      <vt:lpstr>Do Now</vt:lpstr>
      <vt:lpstr>Slide 33</vt:lpstr>
      <vt:lpstr>Monera (Bacteria)</vt:lpstr>
      <vt:lpstr>Protista (Protists)</vt:lpstr>
      <vt:lpstr>Fungi</vt:lpstr>
      <vt:lpstr>Slide 37</vt:lpstr>
      <vt:lpstr>Animalia (animals)</vt:lpstr>
      <vt:lpstr>Slide 39</vt:lpstr>
      <vt:lpstr>naming</vt:lpstr>
      <vt:lpstr>naming</vt:lpstr>
      <vt:lpstr>naming</vt:lpstr>
      <vt:lpstr>Do Now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</dc:title>
  <dc:creator>brooke1.simmons</dc:creator>
  <cp:lastModifiedBy>brooke1.simmons</cp:lastModifiedBy>
  <cp:revision>4</cp:revision>
  <dcterms:created xsi:type="dcterms:W3CDTF">2015-04-17T15:15:21Z</dcterms:created>
  <dcterms:modified xsi:type="dcterms:W3CDTF">2015-04-17T15:18:08Z</dcterms:modified>
</cp:coreProperties>
</file>