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28F0E-D96D-404B-AF67-44B79D9B7D16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984EA-AC2A-42AE-A7DD-DA836C52C7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E75F5-90E3-469F-98E6-2D0DA861E5C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64648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13F6-DB7B-4FF3-816A-8C51C16AEE9F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B8D9-EFE7-440E-A51B-35112D176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13F6-DB7B-4FF3-816A-8C51C16AEE9F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B8D9-EFE7-440E-A51B-35112D176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13F6-DB7B-4FF3-816A-8C51C16AEE9F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B8D9-EFE7-440E-A51B-35112D176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13F6-DB7B-4FF3-816A-8C51C16AEE9F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B8D9-EFE7-440E-A51B-35112D176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13F6-DB7B-4FF3-816A-8C51C16AEE9F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B8D9-EFE7-440E-A51B-35112D176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13F6-DB7B-4FF3-816A-8C51C16AEE9F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B8D9-EFE7-440E-A51B-35112D176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13F6-DB7B-4FF3-816A-8C51C16AEE9F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B8D9-EFE7-440E-A51B-35112D176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13F6-DB7B-4FF3-816A-8C51C16AEE9F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B8D9-EFE7-440E-A51B-35112D176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13F6-DB7B-4FF3-816A-8C51C16AEE9F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B8D9-EFE7-440E-A51B-35112D176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13F6-DB7B-4FF3-816A-8C51C16AEE9F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B8D9-EFE7-440E-A51B-35112D176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13F6-DB7B-4FF3-816A-8C51C16AEE9F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B8D9-EFE7-440E-A51B-35112D176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E13F6-DB7B-4FF3-816A-8C51C16AEE9F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0B8D9-EFE7-440E-A51B-35112D1766B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4VS00it40o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aAM8qQcs6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youtube.com/watch?v=olW9D7TQf3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hyperlink" Target="../Unit%207%20-%20Evolution/Evolution%20Primer%20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fgg3S0xnzk" TargetMode="External"/><Relationship Id="rId2" Type="http://schemas.openxmlformats.org/officeDocument/2006/relationships/hyperlink" Target="http://www.youtube.com/watch?v=AiTG6T9pTcM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youtube.com/watch?v=GOKW_7KajC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steps to gel electrophoresis?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steps to making a transgenic organism?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two examples of how we use recombinant DNA technology to make transgenic organisms?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5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805" t="6734" r="5805" b="5717"/>
          <a:stretch>
            <a:fillRect/>
          </a:stretch>
        </p:blipFill>
        <p:spPr bwMode="auto">
          <a:xfrm>
            <a:off x="287216" y="457200"/>
            <a:ext cx="8616462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48400" y="1447800"/>
            <a:ext cx="1066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gases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191000"/>
            <a:ext cx="990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energy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4876800"/>
            <a:ext cx="18288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(amino acids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gas is missing?!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Oxygen</a:t>
            </a:r>
          </a:p>
          <a:p>
            <a:pPr algn="ctr">
              <a:buNone/>
            </a:pPr>
            <a:r>
              <a:rPr lang="en-US" sz="4000" b="1" dirty="0" smtClean="0">
                <a:latin typeface="Britannic Bold" pitchFamily="34" charset="0"/>
              </a:rPr>
              <a:t>Anaerobic or aerobic organisms?</a:t>
            </a:r>
          </a:p>
          <a:p>
            <a:pPr algn="ctr">
              <a:buNone/>
            </a:pPr>
            <a:endParaRPr lang="en-US" sz="4000" b="1" dirty="0" smtClean="0">
              <a:latin typeface="Britannic Bold" pitchFamily="34" charset="0"/>
            </a:endParaRPr>
          </a:p>
          <a:p>
            <a:pPr algn="ctr">
              <a:buNone/>
            </a:pPr>
            <a:r>
              <a:rPr lang="en-US" sz="4000" b="1" dirty="0" smtClean="0">
                <a:latin typeface="Britannic Bold" pitchFamily="34" charset="0"/>
              </a:rPr>
              <a:t>ANAEROBIC</a:t>
            </a:r>
            <a:endParaRPr lang="en-US" sz="4000" b="1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Miller and Urey Experiment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138" t="38559" r="9077" b="45271"/>
          <a:stretch>
            <a:fillRect/>
          </a:stretch>
        </p:blipFill>
        <p:spPr bwMode="auto">
          <a:xfrm>
            <a:off x="0" y="20574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43600" y="3048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inogranic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4290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Early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804" t="40941" r="4281" b="19634"/>
          <a:stretch/>
        </p:blipFill>
        <p:spPr bwMode="auto">
          <a:xfrm>
            <a:off x="1470212" y="30162"/>
            <a:ext cx="6527375" cy="438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1000" y="3611562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F0"/>
                </a:solidFill>
              </a:rPr>
              <a:t>Ocean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1701054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atmosphere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95944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</a:rPr>
              <a:t>Sparks/</a:t>
            </a:r>
          </a:p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Lightning 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820165"/>
            <a:ext cx="2895600" cy="88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dirty="0" smtClean="0">
                <a:solidFill>
                  <a:srgbClr val="00B0F0"/>
                </a:solidFill>
              </a:rPr>
              <a:t>Life! </a:t>
            </a:r>
          </a:p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rgbClr val="00B0F0"/>
                </a:solidFill>
              </a:rPr>
              <a:t>(amino acids)</a:t>
            </a:r>
            <a:endParaRPr lang="en-US" sz="2000" b="1" dirty="0">
              <a:solidFill>
                <a:srgbClr val="00B0F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97458"/>
            <a:ext cx="3276600" cy="246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1875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life has to come from living things, how did life first start?!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9916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>
                <a:solidFill>
                  <a:srgbClr val="FFC000"/>
                </a:solidFill>
                <a:hlinkClick r:id="rId2"/>
              </a:rPr>
              <a:t>https://www.youtube.com/watch?v=d4VS00it40o</a:t>
            </a:r>
            <a:endParaRPr lang="en-US" i="1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en-US" i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FFC000"/>
                </a:solidFill>
              </a:rPr>
              <a:t>Answer your questions! U6-2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150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882" t="43294" r="30458" b="28353"/>
          <a:stretch/>
        </p:blipFill>
        <p:spPr bwMode="auto">
          <a:xfrm>
            <a:off x="15318" y="0"/>
            <a:ext cx="9199366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-76200"/>
            <a:ext cx="6628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Unicellular  prokaryotic    anaerobic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3011" y="3210580"/>
            <a:ext cx="6442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multicellular   eukaryotic    aerobic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838200"/>
            <a:ext cx="7343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PHOTOSYNTHESIS!  </a:t>
            </a:r>
            <a:r>
              <a:rPr lang="en-US" sz="2000" b="1" dirty="0" smtClean="0">
                <a:solidFill>
                  <a:srgbClr val="FF0000"/>
                </a:solidFill>
              </a:rPr>
              <a:t>:photosynthetic prokaryotes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057400"/>
            <a:ext cx="504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AEROBIC!</a:t>
            </a:r>
            <a:r>
              <a:rPr lang="en-US" sz="2800" b="1" dirty="0" smtClean="0">
                <a:solidFill>
                  <a:srgbClr val="FF0000"/>
                </a:solidFill>
              </a:rPr>
              <a:t>  :</a:t>
            </a:r>
            <a:r>
              <a:rPr lang="en-US" sz="2000" b="1" dirty="0" smtClean="0">
                <a:solidFill>
                  <a:srgbClr val="FF0000"/>
                </a:solidFill>
              </a:rPr>
              <a:t>aerobic eukaryotes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6387353" y="1422975"/>
            <a:ext cx="1676400" cy="6344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O</a:t>
            </a:r>
            <a:r>
              <a:rPr lang="en-US" sz="2800" b="1" baseline="-25000" dirty="0" smtClean="0"/>
              <a:t>2</a:t>
            </a:r>
            <a:endParaRPr lang="en-US" sz="2800" b="1" baseline="-25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195838" y="1422975"/>
            <a:ext cx="1191515" cy="177225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718165" y="2057400"/>
            <a:ext cx="749830" cy="457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197282" y="3048000"/>
            <a:ext cx="2355918" cy="99060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83835" y="-309890"/>
            <a:ext cx="2355918" cy="99060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585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4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/>
          <a:lstStyle/>
          <a:p>
            <a:r>
              <a:rPr lang="en-US" dirty="0" smtClean="0"/>
              <a:t>How did simple prokaryotes go to complex eukaryotes?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247497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91" y="2888456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452" y="2819400"/>
            <a:ext cx="3044547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133600" y="3715940"/>
            <a:ext cx="1411224" cy="797719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141976" y="3733800"/>
            <a:ext cx="1411224" cy="797719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775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Endosymbiotic</a:t>
            </a:r>
            <a:r>
              <a:rPr lang="en-US" dirty="0" smtClean="0"/>
              <a:t> theory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i="1" dirty="0" smtClean="0">
                <a:solidFill>
                  <a:srgbClr val="FFC000"/>
                </a:solidFill>
              </a:rPr>
              <a:t>Video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rgbClr val="FFC000"/>
                </a:solidFill>
                <a:hlinkClick r:id="rId2"/>
              </a:rPr>
              <a:t>http://www.youtube.com/watch?v=</a:t>
            </a:r>
            <a:r>
              <a:rPr lang="en-US" b="1" i="1" dirty="0" smtClean="0">
                <a:solidFill>
                  <a:srgbClr val="FFC000"/>
                </a:solidFill>
                <a:hlinkClick r:id="rId2"/>
              </a:rPr>
              <a:t>RaAM8qQcs6E</a:t>
            </a:r>
            <a:endParaRPr lang="en-US" b="1" i="1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15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595" t="47477" r="7974" b="26261"/>
          <a:stretch/>
        </p:blipFill>
        <p:spPr bwMode="auto">
          <a:xfrm>
            <a:off x="152400" y="304800"/>
            <a:ext cx="874255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990600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Mitochondria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1280139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Chloroplast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603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Practice 1: Early Earth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Complete pg. U6-3 &amp; U6-4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>
                <a:latin typeface="+mj-lt"/>
              </a:rPr>
              <a:t>Making Life Activity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1400" y="3581400"/>
            <a:ext cx="2438400" cy="3124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0" y="3581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Abiogenesis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1900" y="49588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n-US" b="1" dirty="0" smtClean="0">
                <a:solidFill>
                  <a:srgbClr val="FF0000"/>
                </a:solidFill>
              </a:rPr>
              <a:t>iogenesis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597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 you agree with the following statement? Explain why or why not. Give examples!</a:t>
            </a:r>
          </a:p>
          <a:p>
            <a:pPr marL="0" indent="0" algn="ctr">
              <a:buNone/>
            </a:pPr>
            <a:r>
              <a:rPr lang="en-US" sz="4800" b="1" i="1" dirty="0" smtClean="0">
                <a:solidFill>
                  <a:srgbClr val="92D050"/>
                </a:solidFill>
                <a:latin typeface="Adobe Caslon Pro" pitchFamily="18" charset="0"/>
              </a:rPr>
              <a:t>“Life can only come from other living things.”</a:t>
            </a:r>
            <a:endParaRPr lang="en-US" dirty="0" smtClean="0"/>
          </a:p>
        </p:txBody>
      </p:sp>
      <p:pic>
        <p:nvPicPr>
          <p:cNvPr id="3074" name="Picture 2" descr="http://ichef.bbci.co.uk/images/ic/640x360/legacy/series/b00lbpcy.jpg?nodefault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00600"/>
            <a:ext cx="27432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3998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Abiogenesis</a:t>
            </a:r>
            <a:r>
              <a:rPr lang="en-US" dirty="0" smtClean="0"/>
              <a:t> Recipe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886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Ingredients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Picnic blanket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Sandwiches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Sweet tea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13434" y="1447801"/>
            <a:ext cx="41148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u="sng" dirty="0" smtClean="0"/>
              <a:t>Steps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Put the blanket down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Take out food and tea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 swing on swings for 30 minutes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Makes ANTS!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061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/>
              <a:t>Take out your data trackers and sit and wait for further instruction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Do Now</a:t>
            </a:r>
            <a:endParaRPr lang="en-US" sz="5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8640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3600" b="1" dirty="0" smtClean="0">
                <a:latin typeface="High Tower Text" pitchFamily="18" charset="0"/>
              </a:rPr>
              <a:t>What is </a:t>
            </a:r>
            <a:r>
              <a:rPr lang="en-US" sz="3600" b="1" dirty="0" err="1" smtClean="0">
                <a:latin typeface="High Tower Text" pitchFamily="18" charset="0"/>
              </a:rPr>
              <a:t>abiogenesis</a:t>
            </a:r>
            <a:r>
              <a:rPr lang="en-US" sz="3600" b="1" dirty="0" smtClean="0">
                <a:latin typeface="High Tower Text" pitchFamily="18" charset="0"/>
              </a:rPr>
              <a:t>?</a:t>
            </a:r>
          </a:p>
          <a:p>
            <a:pPr marL="742950" indent="-742950">
              <a:buNone/>
            </a:pPr>
            <a:r>
              <a:rPr lang="en-US" sz="3600" b="1" dirty="0" smtClean="0">
                <a:latin typeface="High Tower Text" pitchFamily="18" charset="0"/>
              </a:rPr>
              <a:t>2) Who were the two scientists who disproved this theory?</a:t>
            </a:r>
          </a:p>
          <a:p>
            <a:pPr marL="742950" indent="-742950">
              <a:buNone/>
            </a:pPr>
            <a:r>
              <a:rPr lang="en-US" sz="3600" b="1" dirty="0" smtClean="0">
                <a:latin typeface="High Tower Text" pitchFamily="18" charset="0"/>
              </a:rPr>
              <a:t>3) What is Biogenesis?</a:t>
            </a:r>
          </a:p>
          <a:p>
            <a:pPr marL="0" indent="0">
              <a:buNone/>
            </a:pPr>
            <a:r>
              <a:rPr lang="en-US" sz="3600" b="1" dirty="0" smtClean="0">
                <a:latin typeface="High Tower Text" pitchFamily="18" charset="0"/>
              </a:rPr>
              <a:t>4) Describe early Earth and the first organisms on early Earth. </a:t>
            </a:r>
          </a:p>
          <a:p>
            <a:pPr marL="0" indent="0">
              <a:buNone/>
            </a:pPr>
            <a:r>
              <a:rPr lang="en-US" sz="3600" b="1" dirty="0" smtClean="0">
                <a:latin typeface="High Tower Text" pitchFamily="18" charset="0"/>
              </a:rPr>
              <a:t>5) </a:t>
            </a:r>
            <a:r>
              <a:rPr lang="en-US" sz="3600" dirty="0" smtClean="0">
                <a:latin typeface="High Tower Text" pitchFamily="18" charset="0"/>
              </a:rPr>
              <a:t>Explain the </a:t>
            </a:r>
            <a:r>
              <a:rPr lang="en-US" sz="3600" dirty="0" err="1" smtClean="0">
                <a:latin typeface="High Tower Text" pitchFamily="18" charset="0"/>
              </a:rPr>
              <a:t>endosymbiotic</a:t>
            </a:r>
            <a:r>
              <a:rPr lang="en-US" sz="3600" dirty="0" smtClean="0">
                <a:latin typeface="High Tower Text" pitchFamily="18" charset="0"/>
              </a:rPr>
              <a:t> theory. In your explanation be sure to describe  the first types of organisms and how they evolved.</a:t>
            </a:r>
          </a:p>
          <a:p>
            <a:pPr marL="0" indent="0">
              <a:buNone/>
            </a:pPr>
            <a:endParaRPr lang="en-US" sz="3600" b="1" dirty="0" smtClean="0">
              <a:latin typeface="High Tower Text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246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856" t="20203" r="56314" b="9085"/>
          <a:stretch>
            <a:fillRect/>
          </a:stretch>
        </p:blipFill>
        <p:spPr bwMode="auto">
          <a:xfrm>
            <a:off x="1905000" y="76200"/>
            <a:ext cx="4198257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688" t="23958" r="17969" b="9375"/>
          <a:stretch>
            <a:fillRect/>
          </a:stretch>
        </p:blipFill>
        <p:spPr bwMode="auto">
          <a:xfrm>
            <a:off x="-97631" y="838200"/>
            <a:ext cx="8784431" cy="567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dobe Garamond Pro" pitchFamily="18" charset="0"/>
              </a:rPr>
              <a:t>Describe early Earth and the first organisms on early Earth.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dobe Garamond Pro" pitchFamily="18" charset="0"/>
              </a:rPr>
              <a:t>Explain the </a:t>
            </a:r>
            <a:r>
              <a:rPr lang="en-US" dirty="0" err="1" smtClean="0">
                <a:latin typeface="Adobe Garamond Pro" pitchFamily="18" charset="0"/>
              </a:rPr>
              <a:t>endosymbiotic</a:t>
            </a:r>
            <a:r>
              <a:rPr lang="en-US" dirty="0" smtClean="0">
                <a:latin typeface="Adobe Garamond Pro" pitchFamily="18" charset="0"/>
              </a:rPr>
              <a:t> theory. In your explanation be sure to describe  the first types of organisms and how they evolved.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dobe Garamond Pro" pitchFamily="18" charset="0"/>
              </a:rPr>
              <a:t>Explain Lamarck’s theory.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dobe Garamond Pro" pitchFamily="18" charset="0"/>
              </a:rPr>
              <a:t>What is Darwin’s theory?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dobe Garamond Pro" pitchFamily="18" charset="0"/>
              </a:rPr>
              <a:t>What are some key components of the theory of natural selection?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Adobe Garamond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Evolution</a:t>
            </a:r>
            <a:endParaRPr lang="en-US" sz="5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i="1" dirty="0" smtClean="0">
                <a:solidFill>
                  <a:srgbClr val="FFC000"/>
                </a:solidFill>
                <a:latin typeface="Adobe Caslon Pro" pitchFamily="18" charset="0"/>
              </a:rPr>
              <a:t>For each statement, indicate if you </a:t>
            </a:r>
            <a:r>
              <a:rPr lang="en-US" i="1" u="sng" dirty="0" smtClean="0">
                <a:solidFill>
                  <a:srgbClr val="FFC000"/>
                </a:solidFill>
                <a:latin typeface="Adobe Caslon Pro" pitchFamily="18" charset="0"/>
              </a:rPr>
              <a:t>Agree</a:t>
            </a:r>
            <a:r>
              <a:rPr lang="en-US" i="1" dirty="0" smtClean="0">
                <a:solidFill>
                  <a:srgbClr val="FFC000"/>
                </a:solidFill>
                <a:latin typeface="Adobe Caslon Pro" pitchFamily="18" charset="0"/>
              </a:rPr>
              <a:t> or </a:t>
            </a:r>
            <a:r>
              <a:rPr lang="en-US" i="1" u="sng" dirty="0" smtClean="0">
                <a:solidFill>
                  <a:srgbClr val="FFC000"/>
                </a:solidFill>
                <a:latin typeface="Adobe Caslon Pro" pitchFamily="18" charset="0"/>
              </a:rPr>
              <a:t>Disagree</a:t>
            </a:r>
            <a:r>
              <a:rPr lang="en-US" i="1" dirty="0" smtClean="0">
                <a:solidFill>
                  <a:srgbClr val="FFC000"/>
                </a:solidFill>
                <a:latin typeface="Adobe Caslon Pro" pitchFamily="18" charset="0"/>
              </a:rPr>
              <a:t>. </a:t>
            </a:r>
          </a:p>
          <a:p>
            <a:pPr marL="0" indent="0" algn="ctr">
              <a:buNone/>
            </a:pPr>
            <a:r>
              <a:rPr lang="en-US" sz="3900" b="1" dirty="0" smtClean="0">
                <a:solidFill>
                  <a:srgbClr val="00B050"/>
                </a:solidFill>
                <a:latin typeface="Adobe Caslon Pro" pitchFamily="18" charset="0"/>
              </a:rPr>
              <a:t>Do NOT write the questions:</a:t>
            </a:r>
          </a:p>
          <a:p>
            <a:pPr marL="514350" indent="-514350">
              <a:buAutoNum type="arabicPeriod"/>
            </a:pPr>
            <a:r>
              <a:rPr lang="en-US" dirty="0" smtClean="0"/>
              <a:t>Organisms change over time</a:t>
            </a:r>
          </a:p>
          <a:p>
            <a:pPr marL="514350" indent="-514350">
              <a:buAutoNum type="arabicPeriod"/>
            </a:pPr>
            <a:r>
              <a:rPr lang="en-US" dirty="0" smtClean="0"/>
              <a:t>According to evolution, people came from monkeys.</a:t>
            </a:r>
          </a:p>
          <a:p>
            <a:pPr marL="514350" indent="-514350">
              <a:buAutoNum type="arabicPeriod"/>
            </a:pPr>
            <a:r>
              <a:rPr lang="en-US" dirty="0" smtClean="0"/>
              <a:t>A theory means there is very little evidence to support it</a:t>
            </a:r>
          </a:p>
          <a:p>
            <a:pPr marL="514350" indent="-514350">
              <a:buAutoNum type="arabicPeriod"/>
            </a:pPr>
            <a:r>
              <a:rPr lang="en-US" dirty="0" smtClean="0"/>
              <a:t>You can either believe in Evolution OR God.</a:t>
            </a:r>
          </a:p>
          <a:p>
            <a:pPr marL="514350" indent="-514350">
              <a:buAutoNum type="arabicPeriod"/>
            </a:pPr>
            <a:r>
              <a:rPr lang="en-US" dirty="0" smtClean="0"/>
              <a:t>Evolution is something that happened in the past – not now. </a:t>
            </a:r>
          </a:p>
          <a:p>
            <a:pPr marL="514350" indent="-514350">
              <a:buAutoNum type="arabicPeriod"/>
            </a:pPr>
            <a:r>
              <a:rPr lang="en-US" dirty="0" smtClean="0"/>
              <a:t>There is evidence that supports evolution.</a:t>
            </a:r>
          </a:p>
          <a:p>
            <a:pPr marL="514350" indent="-514350">
              <a:buAutoNum type="arabicPeriod"/>
            </a:pPr>
            <a:r>
              <a:rPr lang="en-US" dirty="0" smtClean="0"/>
              <a:t>Evolution can explain why some organisms live and others die.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246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rajan Pro" charset="0"/>
                <a:ea typeface="ＭＳ Ｐゴシック" charset="0"/>
                <a:cs typeface="ＭＳ Ｐゴシック" charset="0"/>
              </a:rPr>
              <a:t>2 men, 2 theories</a:t>
            </a:r>
          </a:p>
        </p:txBody>
      </p:sp>
      <p:sp>
        <p:nvSpPr>
          <p:cNvPr id="15363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3600">
                <a:latin typeface="Trajan Pro" charset="0"/>
                <a:ea typeface="ＭＳ Ｐゴシック" charset="0"/>
                <a:cs typeface="ＭＳ Ｐゴシック" charset="0"/>
              </a:rPr>
              <a:t>Lamarck	</a:t>
            </a:r>
          </a:p>
        </p:txBody>
      </p:sp>
      <p:sp>
        <p:nvSpPr>
          <p:cNvPr id="15364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5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>
                <a:latin typeface="Trajan Pro" charset="0"/>
                <a:ea typeface="ＭＳ Ｐゴシック" charset="0"/>
                <a:cs typeface="ＭＳ Ｐゴシック" charset="0"/>
              </a:rPr>
              <a:t>Charles Darwin</a:t>
            </a:r>
          </a:p>
        </p:txBody>
      </p:sp>
      <p:sp>
        <p:nvSpPr>
          <p:cNvPr id="15366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367" name="Picture 2" descr="http://www.blackwellpublishing.com/ridley/images/lamar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21907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4" descr="http://faculty.frostburg.edu/mbradley/psyography/darw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438400"/>
            <a:ext cx="23320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7238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809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>
                <a:latin typeface="Trajan Pro" charset="0"/>
                <a:ea typeface="ＭＳ Ｐゴシック" charset="0"/>
                <a:cs typeface="ＭＳ Ｐゴシック" charset="0"/>
              </a:rPr>
              <a:t>Lamarck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323975"/>
            <a:ext cx="9144000" cy="525780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US" b="1" dirty="0">
                <a:latin typeface="Century Gothic" charset="0"/>
                <a:ea typeface="ＭＳ Ｐゴシック" charset="0"/>
                <a:cs typeface="ＭＳ Ｐゴシック" charset="0"/>
              </a:rPr>
              <a:t>Theory of </a:t>
            </a:r>
            <a:r>
              <a:rPr lang="en-US" b="1" u="sng" dirty="0">
                <a:solidFill>
                  <a:srgbClr val="FFC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acquired</a:t>
            </a:r>
            <a:r>
              <a:rPr lang="en-US" b="1" dirty="0">
                <a:solidFill>
                  <a:srgbClr val="FFC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>
                <a:latin typeface="Century Gothic" charset="0"/>
                <a:ea typeface="ＭＳ Ｐゴシック" charset="0"/>
                <a:cs typeface="ＭＳ Ｐゴシック" charset="0"/>
              </a:rPr>
              <a:t>characteristics</a:t>
            </a:r>
          </a:p>
          <a:p>
            <a:pPr marL="0" indent="0" eaLnBrk="1" hangingPunct="1">
              <a:buFont typeface="Arial" charset="0"/>
              <a:buNone/>
            </a:pPr>
            <a:endParaRPr lang="en-US" b="1" dirty="0">
              <a:solidFill>
                <a:srgbClr val="FFC000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/>
            <a:r>
              <a:rPr lang="en-US" b="1" dirty="0">
                <a:latin typeface="Century Gothic" charset="0"/>
                <a:ea typeface="ＭＳ Ｐゴシック" charset="0"/>
                <a:cs typeface="ＭＳ Ｐゴシック" charset="0"/>
              </a:rPr>
              <a:t>He said an individual can </a:t>
            </a:r>
            <a:r>
              <a:rPr lang="en-US" b="1" u="sng" dirty="0">
                <a:solidFill>
                  <a:srgbClr val="FFC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acquire</a:t>
            </a:r>
            <a:r>
              <a:rPr lang="en-US" b="1" dirty="0">
                <a:solidFill>
                  <a:srgbClr val="FFC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u="sng" dirty="0">
                <a:solidFill>
                  <a:srgbClr val="FFC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changes</a:t>
            </a:r>
            <a:r>
              <a:rPr lang="en-US" b="1" dirty="0">
                <a:solidFill>
                  <a:srgbClr val="FFC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>
                <a:latin typeface="Century Gothic" charset="0"/>
                <a:ea typeface="ＭＳ Ｐゴシック" charset="0"/>
                <a:cs typeface="ＭＳ Ｐゴシック" charset="0"/>
              </a:rPr>
              <a:t>during its lifetime and pass them on to their offspring</a:t>
            </a:r>
          </a:p>
          <a:p>
            <a:pPr lvl="1" eaLnBrk="1" hangingPunct="1"/>
            <a:r>
              <a:rPr lang="en-US" i="1" dirty="0">
                <a:solidFill>
                  <a:srgbClr val="92D050"/>
                </a:solidFill>
                <a:latin typeface="Century Gothic" charset="0"/>
                <a:ea typeface="ＭＳ Ｐゴシック" charset="0"/>
              </a:rPr>
              <a:t>Example</a:t>
            </a:r>
            <a:r>
              <a:rPr lang="en-US" dirty="0">
                <a:latin typeface="Century Gothic" charset="0"/>
                <a:ea typeface="ＭＳ Ｐゴシック" charset="0"/>
              </a:rPr>
              <a:t>: a body builder with huge muscles would pass on the huge muscles to the baby</a:t>
            </a:r>
          </a:p>
          <a:p>
            <a:pPr lvl="1" eaLnBrk="1" hangingPunct="1">
              <a:buFont typeface="Arial" charset="0"/>
              <a:buNone/>
            </a:pPr>
            <a:r>
              <a:rPr lang="en-US" dirty="0">
                <a:latin typeface="Century Gothic" charset="0"/>
                <a:ea typeface="ＭＳ Ｐゴシック" charset="0"/>
              </a:rPr>
              <a:t>	</a:t>
            </a:r>
          </a:p>
        </p:txBody>
      </p:sp>
      <p:pic>
        <p:nvPicPr>
          <p:cNvPr id="16388" name="Picture 2" descr="http://www.blackwellpublishing.com/ridley/images/lamar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0"/>
            <a:ext cx="21907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://t0.gstatic.com/images?q=tbn:ANd9GcSBRBF5M86UCboZS8XbYJFcqdDC-WuxtD7Tk4ppwFkoJhcGp4cAlmmJ0am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4800600"/>
            <a:ext cx="1800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6841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7200">
                <a:latin typeface="Trajan Pro" charset="0"/>
                <a:ea typeface="ＭＳ Ｐゴシック" charset="0"/>
                <a:cs typeface="ＭＳ Ｐゴシック" charset="0"/>
              </a:rPr>
              <a:t>Lamarck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458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381000" y="2209800"/>
            <a:ext cx="1447800" cy="923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Century Gothic" charset="0"/>
              </a:rPr>
              <a:t>Original short-necked ancestor 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2667000" y="1900238"/>
            <a:ext cx="2133600" cy="923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Century Gothic" charset="0"/>
              </a:rPr>
              <a:t>Keeps stretching neck to reach leaves higher on tree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5029200" y="2071688"/>
            <a:ext cx="1600200" cy="368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Century Gothic" charset="0"/>
              </a:rPr>
              <a:t>and stretching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6781800" y="1563688"/>
            <a:ext cx="2057400" cy="6461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Century Gothic" charset="0"/>
              </a:rPr>
              <a:t>and stretching until neck gets longer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3400" y="2200275"/>
            <a:ext cx="1447800" cy="9540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Century Gothic" charset="0"/>
              </a:rPr>
              <a:t>Short neck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05600" y="1554163"/>
            <a:ext cx="205740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Century Gothic" charset="0"/>
              </a:rPr>
              <a:t>Long neck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-637179">
            <a:off x="2266950" y="2276475"/>
            <a:ext cx="4614863" cy="41544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Century Gothic" charset="0"/>
              </a:rPr>
              <a:t>THIS THEORY WAS WRONG!!</a:t>
            </a:r>
          </a:p>
        </p:txBody>
      </p:sp>
    </p:spTree>
    <p:extLst>
      <p:ext uri="{BB962C8B-B14F-4D97-AF65-F5344CB8AC3E}">
        <p14:creationId xmlns="" xmlns:p14="http://schemas.microsoft.com/office/powerpoint/2010/main" val="49642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586" t="8644" r="26552" b="7311"/>
          <a:stretch/>
        </p:blipFill>
        <p:spPr bwMode="auto">
          <a:xfrm>
            <a:off x="1752600" y="0"/>
            <a:ext cx="5987618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0400" y="5943600"/>
            <a:ext cx="28956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815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rajan Pro" charset="0"/>
                <a:ea typeface="ＭＳ Ｐゴシック" charset="0"/>
                <a:cs typeface="ＭＳ Ｐゴシック" charset="0"/>
              </a:rPr>
              <a:t>2 men, 2 theories</a:t>
            </a:r>
          </a:p>
        </p:txBody>
      </p:sp>
      <p:sp>
        <p:nvSpPr>
          <p:cNvPr id="18435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3600">
                <a:latin typeface="Trajan Pro" charset="0"/>
                <a:ea typeface="ＭＳ Ｐゴシック" charset="0"/>
                <a:cs typeface="ＭＳ Ｐゴシック" charset="0"/>
              </a:rPr>
              <a:t>Lamarck	</a:t>
            </a:r>
          </a:p>
        </p:txBody>
      </p:sp>
      <p:sp>
        <p:nvSpPr>
          <p:cNvPr id="18436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7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>
                <a:latin typeface="Trajan Pro" charset="0"/>
                <a:ea typeface="ＭＳ Ｐゴシック" charset="0"/>
                <a:cs typeface="ＭＳ Ｐゴシック" charset="0"/>
              </a:rPr>
              <a:t>Charles Darwin</a:t>
            </a:r>
          </a:p>
        </p:txBody>
      </p:sp>
      <p:sp>
        <p:nvSpPr>
          <p:cNvPr id="18438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8439" name="Picture 2" descr="http://www.blackwellpublishing.com/ridley/images/lamar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21907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4" descr="http://faculty.frostburg.edu/mbradley/psyography/darw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438400"/>
            <a:ext cx="23320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656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rajan Pro" charset="0"/>
                <a:ea typeface="ＭＳ Ｐゴシック" charset="0"/>
                <a:cs typeface="ＭＳ Ｐゴシック" charset="0"/>
              </a:rPr>
              <a:t>Charles Darwin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4000" b="1" dirty="0">
                <a:solidFill>
                  <a:srgbClr val="FFC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Theory of Natural </a:t>
            </a:r>
            <a:r>
              <a:rPr lang="en-US" sz="4000" b="1" dirty="0" smtClean="0">
                <a:solidFill>
                  <a:srgbClr val="FFC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Selection</a:t>
            </a:r>
          </a:p>
          <a:p>
            <a:pPr marL="0" indent="0" eaLnBrk="1" hangingPunct="1">
              <a:buNone/>
            </a:pPr>
            <a:r>
              <a:rPr lang="en-US" sz="4000" dirty="0" smtClean="0">
                <a:solidFill>
                  <a:srgbClr val="FFC000"/>
                </a:solidFill>
                <a:latin typeface="Century Gothic" charset="0"/>
                <a:ea typeface="ＭＳ Ｐゴシック" charset="0"/>
                <a:cs typeface="ＭＳ Ｐゴシック" charset="0"/>
                <a:hlinkClick r:id="rId2"/>
              </a:rPr>
              <a:t>http://www.youtube.com/watch?v=olW9D7TQf3g</a:t>
            </a:r>
            <a:endParaRPr lang="en-US" sz="4000" dirty="0" smtClean="0">
              <a:solidFill>
                <a:srgbClr val="FFC000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sz="4000" dirty="0">
              <a:solidFill>
                <a:srgbClr val="FFC000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9460" name="Picture 4" descr="http://faculty.frostburg.edu/mbradley/psyography/darw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3213100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C:\tempie\Temporary Internet Files\Content.IE5\ASDHG7FP\MC900237574[1].wmf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220980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836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rajan Pr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05" t="18668" r="46071" b="12000"/>
          <a:stretch>
            <a:fillRect/>
          </a:stretch>
        </p:blipFill>
        <p:spPr bwMode="auto">
          <a:xfrm>
            <a:off x="0" y="0"/>
            <a:ext cx="92011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33600" y="89535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Century Gothic" charset="0"/>
              </a:rPr>
              <a:t>variation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09800" y="1138238"/>
            <a:ext cx="198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Century Gothic" charset="0"/>
              </a:rPr>
              <a:t>heritable</a:t>
            </a:r>
          </a:p>
        </p:txBody>
      </p:sp>
      <p:sp>
        <p:nvSpPr>
          <p:cNvPr id="7" name="TextBox 6"/>
          <p:cNvSpPr txBox="1"/>
          <p:nvPr/>
        </p:nvSpPr>
        <p:spPr>
          <a:xfrm rot="1923083">
            <a:off x="3025775" y="1162050"/>
            <a:ext cx="2538413" cy="522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charset="0"/>
              </a:rPr>
              <a:t>VARIATION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14600" y="22860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Century Gothic" charset="0"/>
              </a:rPr>
              <a:t>MORE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4388" y="2286000"/>
            <a:ext cx="2414587" cy="8302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charset="0"/>
              </a:rPr>
              <a:t>OVER-</a:t>
            </a:r>
          </a:p>
          <a:p>
            <a:pPr algn="ctr" eaLnBrk="1" hangingPunct="1"/>
            <a:r>
              <a:rPr lang="en-US" b="1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charset="0"/>
              </a:rPr>
              <a:t>PRODUCTION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28800" y="3348038"/>
            <a:ext cx="198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  <a:latin typeface="Century Gothic" charset="0"/>
              </a:rPr>
              <a:t>compete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52600" y="3783013"/>
            <a:ext cx="198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  <a:latin typeface="Century Gothic" charset="0"/>
              </a:rPr>
              <a:t>survive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2400" y="4491038"/>
            <a:ext cx="198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  <a:latin typeface="Century Gothic" charset="0"/>
              </a:rPr>
              <a:t>fit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200" y="4719638"/>
            <a:ext cx="198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  <a:latin typeface="Century Gothic" charset="0"/>
              </a:rPr>
              <a:t>adaptations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28800" y="5024438"/>
            <a:ext cx="198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  <a:latin typeface="Century Gothic" charset="0"/>
              </a:rPr>
              <a:t>pass 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92488" y="3538538"/>
            <a:ext cx="2416175" cy="4619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charset="0"/>
              </a:rPr>
              <a:t>COMPETITION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76600" y="4648200"/>
            <a:ext cx="2416175" cy="831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charset="0"/>
              </a:rPr>
              <a:t>NATURAL SELECTION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19600" y="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Natural Selection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515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rajan Pr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1508" name="Picture 4" descr="http://www.scienzainrete.it/files/u/girafas-de-lamar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700"/>
            <a:ext cx="4819650" cy="669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7086600" y="2971800"/>
            <a:ext cx="2133600" cy="914400"/>
          </a:xfrm>
          <a:prstGeom prst="wedgeRectCallout">
            <a:avLst>
              <a:gd name="adj1" fmla="val -98755"/>
              <a:gd name="adj2" fmla="val 8068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Dead giraffe</a:t>
            </a:r>
          </a:p>
        </p:txBody>
      </p:sp>
    </p:spTree>
    <p:extLst>
      <p:ext uri="{BB962C8B-B14F-4D97-AF65-F5344CB8AC3E}">
        <p14:creationId xmlns="" xmlns:p14="http://schemas.microsoft.com/office/powerpoint/2010/main" val="32897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6600" b="1" dirty="0">
                <a:latin typeface="Trajan Pro" charset="0"/>
                <a:ea typeface="ＭＳ Ｐゴシック" charset="0"/>
                <a:cs typeface="ＭＳ Ｐゴシック" charset="0"/>
              </a:rPr>
              <a:t>Darwin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6400800" cy="5029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u="sng" dirty="0">
                <a:latin typeface="Century Gothic" charset="0"/>
                <a:ea typeface="ＭＳ Ｐゴシック" charset="0"/>
                <a:cs typeface="ＭＳ Ｐゴシック" charset="0"/>
              </a:rPr>
              <a:t>Survival of the </a:t>
            </a:r>
            <a:r>
              <a:rPr lang="en-US" b="1" u="sng" dirty="0">
                <a:solidFill>
                  <a:srgbClr val="FFC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fittest</a:t>
            </a:r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: survival of those best </a:t>
            </a:r>
            <a:r>
              <a:rPr lang="en-US" b="1" dirty="0">
                <a:solidFill>
                  <a:srgbClr val="FFC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adapted</a:t>
            </a:r>
            <a:r>
              <a:rPr lang="en-US" dirty="0">
                <a:solidFill>
                  <a:srgbClr val="FFC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individuals allows those best adapted traits to be </a:t>
            </a:r>
            <a:r>
              <a:rPr lang="en-US" b="1" dirty="0">
                <a:solidFill>
                  <a:srgbClr val="FFC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passed</a:t>
            </a:r>
            <a:r>
              <a:rPr lang="en-US" dirty="0">
                <a:solidFill>
                  <a:srgbClr val="FFC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on to offspring</a:t>
            </a:r>
            <a:b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Over time, the adaptation is seen in a greater number of individuals in the population because </a:t>
            </a:r>
            <a:r>
              <a:rPr lang="en-US" b="1" dirty="0">
                <a:solidFill>
                  <a:srgbClr val="FFC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nature</a:t>
            </a:r>
            <a:r>
              <a:rPr lang="en-US" dirty="0">
                <a:solidFill>
                  <a:srgbClr val="FFC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has </a:t>
            </a:r>
            <a:r>
              <a:rPr lang="en-US" b="1" dirty="0">
                <a:solidFill>
                  <a:srgbClr val="FFC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selected</a:t>
            </a:r>
            <a:r>
              <a:rPr lang="en-US" dirty="0">
                <a:solidFill>
                  <a:srgbClr val="FFC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the trait to help that organism survive. </a:t>
            </a:r>
          </a:p>
        </p:txBody>
      </p:sp>
      <p:pic>
        <p:nvPicPr>
          <p:cNvPr id="2" name="Picture 1" descr="220px-African_Bush_Elepha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25400"/>
            <a:ext cx="2794000" cy="4191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456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rajan Pr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b="1" u="sng" dirty="0">
                <a:solidFill>
                  <a:srgbClr val="FFC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Evolution</a:t>
            </a:r>
            <a:r>
              <a:rPr lang="en-US" sz="3000" dirty="0">
                <a:latin typeface="Century Gothic" charset="0"/>
                <a:ea typeface="ＭＳ Ｐゴシック" charset="0"/>
                <a:cs typeface="ＭＳ Ｐゴシック" charset="0"/>
              </a:rPr>
              <a:t> : the theory that species change over time</a:t>
            </a:r>
            <a:br>
              <a:rPr lang="en-US" sz="3000" dirty="0"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en-US" sz="3000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dirty="0">
                <a:latin typeface="Century Gothic" charset="0"/>
                <a:ea typeface="ＭＳ Ｐゴシック" charset="0"/>
                <a:cs typeface="ＭＳ Ｐゴシック" charset="0"/>
              </a:rPr>
              <a:t>Species: a group of organisms that can </a:t>
            </a:r>
            <a:r>
              <a:rPr lang="en-US" sz="3000" b="1" u="sng" dirty="0">
                <a:solidFill>
                  <a:srgbClr val="FFC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breed</a:t>
            </a:r>
            <a:r>
              <a:rPr lang="en-US" sz="3000" dirty="0">
                <a:latin typeface="Century Gothic" charset="0"/>
                <a:ea typeface="ＭＳ Ｐゴシック" charset="0"/>
                <a:cs typeface="ＭＳ Ｐゴシック" charset="0"/>
              </a:rPr>
              <a:t> and produce </a:t>
            </a:r>
            <a:r>
              <a:rPr lang="en-US" sz="3000" b="1" u="sng" dirty="0">
                <a:solidFill>
                  <a:srgbClr val="FFC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fertile</a:t>
            </a:r>
            <a:r>
              <a:rPr lang="en-US" sz="3000" dirty="0">
                <a:latin typeface="Century Gothic" charset="0"/>
                <a:ea typeface="ＭＳ Ｐゴシック" charset="0"/>
                <a:cs typeface="ＭＳ Ｐゴシック" charset="0"/>
              </a:rPr>
              <a:t> offspring</a:t>
            </a:r>
            <a:br>
              <a:rPr lang="en-US" sz="3000" dirty="0"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en-US" sz="3000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b="1" u="sng" dirty="0">
                <a:solidFill>
                  <a:srgbClr val="FFC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Variation</a:t>
            </a:r>
            <a:r>
              <a:rPr lang="en-US" sz="3000" dirty="0">
                <a:latin typeface="Century Gothic" charset="0"/>
                <a:ea typeface="ＭＳ Ｐゴシック" charset="0"/>
                <a:cs typeface="ＭＳ Ｐゴシック" charset="0"/>
              </a:rPr>
              <a:t>: a difference exhibited by a member of a species</a:t>
            </a:r>
            <a:br>
              <a:rPr lang="en-US" sz="3000" dirty="0"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en-US" sz="3000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dirty="0">
                <a:latin typeface="Century Gothic" charset="0"/>
                <a:ea typeface="ＭＳ Ｐゴシック" charset="0"/>
                <a:cs typeface="ＭＳ Ｐゴシック" charset="0"/>
              </a:rPr>
              <a:t>Natural selection: the </a:t>
            </a:r>
            <a:r>
              <a:rPr lang="en-US" sz="3000" b="1" u="sng" dirty="0">
                <a:solidFill>
                  <a:srgbClr val="FFC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theory</a:t>
            </a:r>
            <a:r>
              <a:rPr lang="en-US" sz="3000" dirty="0">
                <a:latin typeface="Century Gothic" charset="0"/>
                <a:ea typeface="ＭＳ Ｐゴシック" charset="0"/>
                <a:cs typeface="ＭＳ Ｐゴシック" charset="0"/>
              </a:rPr>
              <a:t> that organisms with </a:t>
            </a:r>
            <a:r>
              <a:rPr lang="en-US" sz="3000" b="1" u="sng" dirty="0">
                <a:solidFill>
                  <a:srgbClr val="FFC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favorable</a:t>
            </a:r>
            <a:r>
              <a:rPr lang="en-US" sz="3000" dirty="0">
                <a:latin typeface="Century Gothic" charset="0"/>
                <a:ea typeface="ＭＳ Ｐゴシック" charset="0"/>
                <a:cs typeface="ＭＳ Ｐゴシック" charset="0"/>
              </a:rPr>
              <a:t> traits are more likely to </a:t>
            </a:r>
            <a:r>
              <a:rPr lang="en-US" sz="3000" b="1" u="sng" dirty="0">
                <a:solidFill>
                  <a:srgbClr val="FFC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survive</a:t>
            </a:r>
            <a:r>
              <a:rPr lang="en-US" sz="3000" dirty="0">
                <a:latin typeface="Century Gothic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3000" b="1" u="sng" dirty="0">
                <a:solidFill>
                  <a:srgbClr val="FFC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reproduce</a:t>
            </a:r>
            <a:r>
              <a:rPr lang="en-US" sz="3000" dirty="0">
                <a:latin typeface="Century Gothic" charset="0"/>
                <a:ea typeface="ＭＳ Ｐゴシック" charset="0"/>
                <a:cs typeface="ＭＳ Ｐゴシック" charset="0"/>
              </a:rPr>
              <a:t>, and </a:t>
            </a:r>
            <a:r>
              <a:rPr lang="en-US" sz="3000" b="1" u="sng" dirty="0">
                <a:solidFill>
                  <a:srgbClr val="FFC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pass</a:t>
            </a:r>
            <a:r>
              <a:rPr lang="en-US" sz="3000" dirty="0">
                <a:latin typeface="Century Gothic" charset="0"/>
                <a:ea typeface="ＭＳ Ｐゴシック" charset="0"/>
                <a:cs typeface="ＭＳ Ｐゴシック" charset="0"/>
              </a:rPr>
              <a:t> on their adaptations to their offspring</a:t>
            </a:r>
            <a:br>
              <a:rPr lang="en-US" sz="3000" dirty="0"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en-US" sz="3000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b="1" u="sng" dirty="0">
                <a:solidFill>
                  <a:srgbClr val="FFC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Adaptation</a:t>
            </a:r>
            <a:r>
              <a:rPr lang="en-US" sz="3000" dirty="0">
                <a:latin typeface="Century Gothic" charset="0"/>
                <a:ea typeface="ＭＳ Ｐゴシック" charset="0"/>
                <a:cs typeface="ＭＳ Ｐゴシック" charset="0"/>
              </a:rPr>
              <a:t>: a </a:t>
            </a:r>
            <a:r>
              <a:rPr lang="en-US" sz="3000" b="1" u="sng" dirty="0">
                <a:solidFill>
                  <a:srgbClr val="FFC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beneficial</a:t>
            </a:r>
            <a:r>
              <a:rPr lang="en-US" sz="3000" dirty="0">
                <a:latin typeface="Century Gothic" charset="0"/>
                <a:ea typeface="ＭＳ Ｐゴシック" charset="0"/>
                <a:cs typeface="ＭＳ Ｐゴシック" charset="0"/>
              </a:rPr>
              <a:t> trait that enables an organism to survive and reproduce</a:t>
            </a:r>
          </a:p>
        </p:txBody>
      </p:sp>
    </p:spTree>
    <p:extLst>
      <p:ext uri="{BB962C8B-B14F-4D97-AF65-F5344CB8AC3E}">
        <p14:creationId xmlns="" xmlns:p14="http://schemas.microsoft.com/office/powerpoint/2010/main" val="51719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b="1">
                <a:latin typeface="Trajan Pro" charset="0"/>
                <a:ea typeface="ＭＳ Ｐゴシック" charset="0"/>
                <a:cs typeface="ＭＳ Ｐゴシック" charset="0"/>
              </a:rPr>
              <a:t>Videos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</a:pPr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  <a:hlinkClick r:id="rId2"/>
              </a:rPr>
              <a:t>http://www.youtube.com/watch?v=AiTG6T9pTcM</a:t>
            </a:r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  <a:hlinkClick r:id="rId3"/>
              </a:rPr>
              <a:t>http://www.youtube.com/watch?v=Sfgg3S0xnzk</a:t>
            </a:r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3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rajan Pr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8000" i="1">
                <a:solidFill>
                  <a:srgbClr val="00B0F0"/>
                </a:solidFill>
                <a:latin typeface="Adobe Caslon Pro Bold" charset="0"/>
                <a:ea typeface="ＭＳ Ｐゴシック" charset="0"/>
                <a:cs typeface="ＭＳ Ｐゴシック" charset="0"/>
              </a:rPr>
              <a:t>Mutation is a random process but natural selection is not</a:t>
            </a:r>
          </a:p>
        </p:txBody>
      </p:sp>
    </p:spTree>
    <p:extLst>
      <p:ext uri="{BB962C8B-B14F-4D97-AF65-F5344CB8AC3E}">
        <p14:creationId xmlns="" xmlns:p14="http://schemas.microsoft.com/office/powerpoint/2010/main" val="2986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latin typeface="Trajan Pro" charset="0"/>
                <a:ea typeface="ＭＳ Ｐゴシック" charset="0"/>
                <a:cs typeface="ＭＳ Ｐゴシック" charset="0"/>
              </a:rPr>
              <a:t>Practice 2: Natural Selection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286" t="18571" r="10357" b="35714"/>
          <a:stretch>
            <a:fillRect/>
          </a:stretch>
        </p:blipFill>
        <p:spPr bwMode="auto">
          <a:xfrm>
            <a:off x="-109538" y="1295400"/>
            <a:ext cx="928687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51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906" t="18750" r="4688" b="35417"/>
          <a:stretch>
            <a:fillRect/>
          </a:stretch>
        </p:blipFill>
        <p:spPr bwMode="auto">
          <a:xfrm>
            <a:off x="0" y="6096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dirty="0" smtClean="0"/>
              <a:t>Early earth and the origins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AutoShape 2" descr="data:image/jpg;base64,/9j/4AAQSkZJRgABAQAAAQABAAD/2wCEAAkGBhMSERUUExQUFRQWGBwYGBgYGBgXGBoWFxQXFBcYFxgZHCYeGBwjGRQUHy8gIycpLCwsFx4xNTAqNSYsLCkBCQoKDgwOGg8PGikkHxwpLCwsKSwsLCwpLCwsLCwpLCwsLCksKSwsLCwsLCwsLCwsKSksKSwpLCwsLCwsKSksKf/AABEIAL4BCQMBIgACEQEDEQH/xAAbAAACAwEBAQAAAAAAAAAAAAAEBQIDBgEAB//EAD4QAAEDAgQDBQYGAQMDBQEAAAEAAhEDIQQSMUEFUWEicYGRoRMUscHR8AYyQlLh8RVygqIjYpIXU7LC0xb/xAAaAQADAQEBAQAAAAAAAAAAAAABAgMABAUG/8QAJBEAAgIBBAICAwEAAAAAAAAAAAECEQMSEyExQVEEImGB8DL/2gAMAwEAAhEDEQA/APnLUUwKtlRs3RdJjToYXQiTJ0WItlMq3DYPRMqOEQlNISgFtIqRYdwnVPh/Rcq4BTWdWHSZzF8Om7Y8ksrcPcNlq6uFhLsQwgqyyJg5MpicMRshg6Fr+IYEVKeZkEjUbrNPw97pnz0OmUGhIkIctTulhsolDV6TSZFuiDVDWD0akiF3tbrjqJU6NSeyfA9UpiLe0eql7ObGx2lerUCNR4qqpXcIvI6pkKyDmEWKjUECVazGjQhXNcwgie5MkmCygU5EhVOaiaVEtNrjor8VgzZwGqfTZrBMLUix0Ka+ylktIcAlY6yjcK4s7Q7TdwskGwXGUYhcoYbM2xum4q0alhboUPU4cWmbRzEoOBrFTqBGxTTA4k5cjhI5bqWLwz8gdMjSyDwdQ5rhCqBZbjcFkcHN0N1fWwmZgI+7JlVaQwWlpHeh6NVv5TMTaUdKNYj9mQUwdhw9oIRWN4S4kFokHcFBNzsMCfkp0NYPWw0FB1KfJOW4kmZaICW4hze5K0GznDa4p1Mx/a8W5upuYPVwQPu/UequXYHNTaDZcayvpYkoGVYwp0Y0XC8a7MLrZcIcHFfPcBUuF9E/CVKbnwUM3+TD+nglyrg7JvSo2UKtFeJvVKi2ky+KwkJHjaC2OLorP8QoL0cGWyEo0Zas91MhzSQVXiMTTq3LcjtyPyz8Qj8Zh8wjQ7fRJ6tENJaSvSi+BEF06YgtJtsdUnxmCc09NiihTc2Lghcq1XEQQmbsZAFAmVzFUIumOGodEzr8LDmTCi5c0NQp4TNQFhvayX4mhlJB0KcYU+xdMd67i3UKmpLe/wCoV10KZqphSNFRmIT08Nj8rgRy1QmIwfMa7jRGhAOniyExwvGSLajkgnYLkQVD3UhFNow5/wAlTOrQicLiKXKxWebSKYYOjz0VFI3IbW4Mwmabo6FG8Pw7vyuIjbvQAqH9M2R/D6kOuUHXgNhYwtnN0t4JWKbWuv2gbWtC0BJBlzbOGo11QuI4K0yWE2E84SWBkcNxBgBpvGmht6ofEUGk9mI5oSu3MLyHNFyND39V6lR0Dp11IiVkCxhgx2gFZxXBjKcouNVUX+zLXPExYHu001TQVG1AXNi4v/KDu7GTMpgXAyDuN+eyFxmBgp7isDBs0T0lCYzCnLJ2QoNmcfSgwpeyVtQklTy/cpNIVyCZrorDQbG6CLkwwEEjmigMKp0octr+FscQQsh7uWvBO9x5rX8EwMQ42m6jmX1YyZ9S4QA4SQJiylxWmLc/kgMHUho7l2vWnqvmZxeqjqQDimpHjqac4iok+Ncu/wCPFojMR4rCTcT8Un4jgwe1BHUGR/CdYpxCV13E7ffgvYx2c7AW0hlg6EWOsHqqPZka37jKKdQEEg35Gx/lL6lMg8lWwoMw9UAp9TxrPYkRdZN1Y7jxRNPEyyFFxt2U1cUcx2KBmNR8EmrVOiKrNdNxKg2kVdMmBNxBBsSiP8g7eCrX8PadLKynws8wQjYKA/aTtCLocPcdkTTwcfp031RdNpEXI9UG2FIpbwjoSRyRDeGnLMQFaMUP3rpqk/lcRvdC2PwCe45TOhN+i66nfcExfbkmTqbnNl1xzuCq2M7JFyNiIJ8ENRqCsDiG5cjp6HYz8ESMYxpmcro8D0KUYbAw6W556hGvwjSSS14naN/mls1MY4f2dW2VpJsbRIFxEeKz3FqeQ5QNPHVNsA91FxLQSCIII8fkmFP2FV4nU7RN+vOyomTaMlhMJVPazZWnmdR3IxuIbTmIIIvz+5TXi/DSLC8C3X7B9Ehdw14EusPvZVXKJvhht+w+8GdTyJGvggsbVyvMT1EIis/2bWtvrPK9kDxIlpa8jryQGAMTXgnsCUN7yeSYVqLS4kGWm48RcIf3cfcJWMhGAjsNqJQOXwTDBP2NuqnFjtDJ+Iu0NM5b9VtOGPhjDuY8xZfP8I0tqX2K2fDjkpga5j/4/wB2U8nKMbnD4yy6/FrO4biNlc7Fgj8wEmB1PyXmbFspqD8RiUsxGJVFbEkaoStiJXRHHRKUi/3mn+oH78Er4jiqoPZgN2ygH43Ua1RRbUcNJXZBUTADxEkw9kn/ALRlPwhRdxGnpf8A3D5hG8fril2GQ2wvEEkgEydfBZb3gu1ueacejQMbTfpCs9xbFis8cUGWbfmT8kXh8eSLLAdjNvDHbXXX4dzefkCuYXiLgjm8SB1CdRsXXQodinDUA+Ci3GNOrAnDqdJyodwtm0lOsbF3F5AWvYdJHiiWYVhEz4SPmuuwQH6J8VU+RpTCLi/QVKPsvGHabZQBzzAlRdTLfyuF1Q3EPH6ArqeMq/sb5BLQ1+iHtHdfVTbXIV9PFu/VTB7gAiveZ0YO6x+aDX4N+yiljTbtG3fCYN4g4jWOoAJQxJ/aPQKDqjxoCPJDas240XPxbTrUcpcOyOrNAe6dQdNBNvJDMc5xDY1PIblPDwyjScwPJPMiwnwEp3BRE1tnhNWubEBoPw+iC4tY5cpjbqfuEfjMUQ50W0vqL69+wnohHY0ktzefOLH4eiMeAME4hSacs7QIVHGMMyqAc0O9CPLVNKDxUJaHNi1zrG4JQdfAkOc0yQJ803DCjOnhIGrrXv0ixQ/uA/cfJN8QwggZQbC87fVB5D+0eaOhBsyjah702wlFpggwTq2R80sdQIKIoVhuVxo6aGld4DoIyn1TGlintcA4i1rbzpZCVw2o1pbBIAzCdhYFEU6BdGthuO/dZmo0FHGtyy8X/cP/ALD6ILjvEJDcsQNCN5VeKrMYwB89rYIUlriBmEcpFrfwkSM1QVw7iGZsOcPHbqrqljrI2PNJsKWuLg2Rl35+CeYfBnKJRom4ldGnmc0HSR8V3FcZyVMjWgAHkm2F4caZzvFhfl3DzhLGsY+u4lokzlFy3NIN4vpPRMZREH4gc57uf83S2jgHC/zWrq8MqOcHZZg30juXMXw4QXuLRynp0CpGNhZiqzYdcEK2hV5I3FUB+q45ydeiX6XGizVANHRBa0EjUK9lVh5j76LPYfihmCU+w1DOJBVI8kZKgpjWnQqz2PVANb1B8VeyeZVokZBOR2xHmuOLt1Xld3ruU9VeLZJpHDG4UCxqkQVG6p9X2hfsumc91B3KieHE6PKsBVjCttwZtc0C/wCMds5RdganP1Tithm07OJL92g2HQnc9yoJ5JdqL6C8sl2LBTqtMybJxS/ElTLFUFxtcWNp1631UGq2jAMloKEsKZlmDcNxFjm5gDH5S02yk6EQNDdcbjwHBpZsQAf+649T4qfv4iA0DujzVL65LsxLiesHTRQ2Zei27H2EUKDS0hoDS92p1EbdI5KOMgB0nkDzv/QXKTwf1FpmTvNteX9ppW4WCdBoMp59/kLqMk4vktGSkuDFYijlJkkg6ID2fU+q0mM4cW22vHQybdyWe4O6pqsJkRiyDzHI3Ctp4VjxmaCCDpqI+SEqOvZG4TEaRAP3ZcseTpYz4bRDYtPgQeoITvhbQHHXKZt97pVwmXE5og8xHw7k8w9FzA7MDrY7GYlaSpBTFv4geKjpDTAtASs1Q1p7Bn72THH0Mx1KXGnl5+JWhGzSZdwus0kg5gbaaa8lvOD0A5gMjslfPqGDqOqAMkzp8bkrY8IwD2gZzbVwm52GnMrSQEQx3FTcZibmPgE34bw4HKymxoe5gJcSZggF195MbKjH0GME/wDTaYmzRIPebymH4RrNNJ5JzOzZSdw2JF+pzIO0hlRZiME1rXMLpOpgWnTVY7jeIAaAItv9FoONYtwdANrgaxMk+Ky2JY6cxAdAgXtPRVgnQsnyJMU05CNBrfoEnpl09Fp8U0FnasdhrP8ACVuZb+lpdgoX1qMGQjMLii0EAm4jwXTH7Se/+FwOg2Z6rIVonQe5pmbJ/wANqhyRUq5/9ue82RNCtlgtMdN00ZUycoWaqnQVzcKl3D+LNIhxg8ynFDEMIkPafFWc66OfQDOwKgcB0TltJT9il36NtCE4FE8NwkVWGNDPiASPWEzOHXG0LrPPaoCx0xNXwxLieZURhE8qYaTMarnuqdfIFeITNwikMOnAwql7os/kg2RXQweZwGkmJ5K8YZoMRN9+ymdDCAGXRG8pfxHGDPIP0SP5Dk6Q6wpI8aIP6I7v5R/Ca8HI7ew6fZShnFm3Dj6K6nxSmHgzoQfy8rwhJtqmPFU7DuJ4WS6f7t9Un9w6O8gtBxFwLonUT6TfwKWe070sZ0i7ifIn073sr6VPcW+/7VbySSAfirMJWLTF/C6lFxLNMe4F0jKJJ0haPgzKkEFjyN5nks1g8aCYzxzsmFbGVbCm4kDSDfx5Jm4S8m0tGhxmAOUAezB/UDGbn4Hos1V4O9+g7M8wPC5VHvdSZdMhSq8VeIzF3QG5P0CpcIoFNmh4Pwo027tc4Rf9Im577BH0nhmbLL3GNREDre91k8Lx3M78zhoNbXtrutDxHG5QGtJJ5xqkTUma2lQBxjHlzoMTvHQLT/hjDCnhh2e3UuT0/T3Wk+KwD3P9qG2JcRFgBcwJ5L6CweyptGYOtrFpA1jfoOiE6apG5EvHcU0OI1Pp3Qk0+zFgCdT/AFoi+LYrOQA0AakxfS55i6UY7izWHI0XgGf4RUqAdq4J9V2ZgkeA/pV1+FOZ+YDwMrmG4uGxB8vKUdh+KtdYtaRymD5lK0nyMmKKmFhRFDotExlMiC0AdHfMq6hw9ou0X63+STooopmZp4YmzQZ5K9tA7ggrQnDO6D0PwRlDhZePzXS60bbRkjg3FF0aLmwLwnzsEW6wO5VOpxufJZZGTlFIMwPEBTYA4E/foiRxhvI+YS+lSje2ukoinhwf1NHSFuyf1DaXFmTv6fVSdxVnTzQFTh7P/cHgENkyk6RoDqfGbeiyhYHJId/5FmWbmCBYWv1Uf8kyJOYDuWfxWKqEAWgTFtJQpxD9yuiOFVyyTmjSN42wk2IXqnHGjY+ELNDFu3v0iyPw2KBEOYL7xEeErPFBG1hWJ/ELSLsJ8/gIQLsbm/SWjwRmF4cKmaItuBzVIlpykEt00CKUVwgtt9gVWrm/dH+2fLZTwkuc1tJkOJiTr66c0xfwrMJb5EAeAnVWcPwgou9oZAAIgwCSRB7h3pk0zKLL+LYlzXkadmx9Pgk3vlRFYjGNe5zp2j4pb7QfZTaB7MdUpA3zN++igzEADQnyA+Flw4B02HyV4wb9SR5j5LiWNyXR1KSRZRc7UOidBBB8h9U64TUc2XOLAOciZi03IWdLHDne1l2qCMoM20bMk73KlKEkVU4mprh1RudjgY2gAzrMgX7rJBXa50+0IEc7nkBHPv8AJSwHFix4cNdDqM3Q8/EWkK/H1WOMmBOkCdRbVT+3bM68C0UWm4dEfu/ha3guM9pSLTDnARMl1jMGDEf0s9QbQtmLrayIBOmybYP8S0KE+zYSTysCdpvfuVISolKIC2s0ntEADq6ReNZIB81s/wAN4ypWplxLMjSR2mdsnLNoOWLi8c1i6GNY4klvZmcuUAg9CPmjuF/iN1J7WUgxjHOaHZy4iJiXGbCCZgJYSdjTSob5abXEugN0JmDfkNSsdiKJL3ERBJiYBibWW54xgxUL6bTBmQZi86eUrOYngbmDt1A1veT02BXRN0rJwVsSmmG/mufgPFVMxwB0JHUwmHE8QAIpg63cezPQA3KUVKN5J6iUFNtGmqdIYM4hG/xU2cbqAggm3Lkg6NFk6nw/tG0G0SY7YPKBPlKKZJyaCx+IavM+Kkz8QVR39ynRZhx++OsD/jm+CvyYaYHhIPxDkP0DUyl/HHnUmfvopUuLEm9/P6q6oMONGierm/Nqoq49gFgB1HakeMAIp/gD5Dadd53a2eZHwlWe8OaJsfhPzSY8TvIDfCZ/4wFGnjovcjeQfQkGO9NbF0odjGOi4udMv0MfNTZUJtLp5QPqlVPijRFgZOsxboSAZ7grP8vkJhsjmZgebr+S2p+jba9jMZoAlw7wD9Z2UDULdb9BA85QNHidR98k/wCyfUNIjyVruJZDBgTsxsxflmHr5J1NgcI12XB8iYM8rH4aeKvwONaDdk32v37/AAQeGxUP7LnnplA85mPEhVDiBLiMxPjB1ixIT234EpLlGoHEw0nKyAdQBe3MaqOJ49ktGUn90A+WyVUuH9mS6Gn9Ga/iC4fBRxHD3Nu2iANi9wiO6x5aI0g65BruKuNzUb3HXwABS/EcYzWziOWgQVWLyKYOwAJJO8N1I+77AuxFz+Y9It6usmToVzYTiMeNjPkh/wDIIatU6ebx8B9EJn6M8z9FnNmTYofXcvNqk/qVz8KuNwqRYmiu4ixgdbtjyXpIPM9y4MIrqeD6pnjXkXd9FjWuIsNegXK1V1pGgjT+bK+lh3DQlerUnnWUmnF0PuMWuxEm4++7ZEUsdTNnU++DA8oUDhzMRMqIYAYifMeMmy5pwj0VhN9jfBY2jIBc5oPQGPitC73dollQVCRud9YywAsYyhuXSN7z4aXR2FxbWkhgIt2iYA02EEnzXDlxeYtnXjyK/si/E8aqtq5y+5M2Rv8A/UZm9p0HrYfFIMTXfUJyggdLeZQOS8AXnU3XVHU48si2lLgc47iOe4qUx5kpbUbJu8H/AMvoqHgiznR0EfJVx1JTJMSUvYSxpJsj6HDXujbrf5JbRDrWK1fD+IdjtxPxEb+S6IL2c836BMNwp2pLfEQfAkK9nAwZMlo5glx5bi6iOPPD4pePKBz5DvRnCuNVX1cuag0GTILWadYBPzQcknRlBtWDN4XIhpHjAce7KJQjuGumLzzLR8T4J5xx9MkdqmTH5m6D0lx7tUja1zjqTOgA7Uf6o+CAaO+6PDcjqsCfygjzsZ81Ongml13gEfucfDUiPNBOx0iJLo2k7crj7CqbxNwmDlG0WHjFzpubIbiG23Vmlo0KbWguqNh3IzPOBceRXKpobySLkE6egA8kmw2LNUguyuIgSZbrtuJ67JpT4dRkB+Yk6AOBuZ0hv0VlJPoi4NdhPvrLimIGhBcM3dImx6QpUOFhw9o4lkadg37okn0Sn/JCm8ZGMaATqM7iQYguMgbflhWP4y1xJrQ9/wClsHK2+/0HiUbNQxpsAMU5J/0v/wDiSr8NwxoBzh45Et+HbPySfD/iHKTleRawDA1s8yBr3GyBo1s5JqVTe/av496CdMzpo0tXC4eCPaAE7zfbyVFLhc3ZWNt80eAneYS3D1G2gSZ1zNnXUNmU8oVMtyMttRkHwBd6pnMVRBKWHxQkOPZNpcBp5S7wBRFbCUwztmlIH5QDmnm4Az4QIQPEG1HZoe4gagnsgRPO+ncEmdRM6EQIG45zKCYWqGFZ7LZSGjo2/mboT2zf3OQ9eiZu9seZ7oVMD9/oUXKvAFG/JAtJ0PxUmYc8x6/RdcxxByltr8vmq/8AqtF267/ZXPqzHVt40G0sKOc9wPqmWApNmIn6pLhsRUP5QCRezSdNTy8VaMdUkQQDM2ABnwXPk3ZcWUjHHF9GxFMNZdgG0nUJZiXAmCMpmPu4S32lZ35qhDd5+isp4durnPqcmskHvJI+E964NuUHzI6tUX0ijEUGtBNyOhj038CgnvoiPzXuR9Sb/FFVOFBx7L3Cf01MwPdIGX1XXcHDGZnQY1gg6DofXRXilVykI2/EQJv/AFHAMsO4uOvS5RjsDkblB7Vycwyc9Ae16ealT4o6MrBkAGjC8COboN/G5RJdTeyHuax+xl5I3vMj18EJS5Ml5FdDGhstc3aJaNPPvXKbacyHtnqCPvzVhpgOh9xs4CxjW2xXq5YyHCw8PDQ781RugVZUeGNdJBPlI81WzBxuDHQgqVKuXu7Li3qDDR3ybea5iKobbOKh/wCI+pRU5dAeOFWTYYNo7iLqyIu90DkLk9wi2m/qgm4w7GOgsPCLhRpV4OvkJv3ulV1SJ6Ioni8a4jLo06N07ret9UI3EEGbX3+XRWPl2uvd9Fz2XMx06/JFKgPkso8Te2CD806wuNqVab2iJ1OjczBaCe+O+VnHNvKMwL3NcCB06FUSJtom8RciT9+HLyQ7m7p5U4aCJBbG4i8oU8NM2a4+H0lMsYryC9iZ4XEvBBBuIhSoYC+hHeEexjRrHgrwxx7shLI34E73OnRo5a2Cg542DY8ZTs4ZpO/30Gig7hzdvWPomeOPsCyMUPc6JGXwCi3Eu1yt6yJTZ2DImGjvuqW041t4JZQj7CpsDqYkn9LRy26qTMQ64sNL/wCk2HmR5IoNbrA8YXH06ZGzeZn5JVjXsfWyulVIDi52YER0uf4VFTHFrSAGxeLIurhadofy2Kp9w7J7Up9uS6Fck+xe7GGBa6r94PII04IiF33IqLiyiaCnYZvOPj6BG4fAOLdMzT+oGxgxaY8eSWvqEnW+l+sBEcP4rkEOBIBJANhJ5jv+C5lnmkdbxqw00wxzaehABJFpJkkmToAQPNXnBOJzMgNNwGkgg7/piP8Ack+Irl73PJvJk9NPCExpmkRSz5iHCCGuy5QLTa8me6y55au77LxSqvRLG8Mrblx6s7cRYzkkjvKhgWEgyeyLS92UEnZph02E/wBiTm4n2bgxtUh7bZnEFkDoAC3e9+Z6K+NcYfUcM5nIAI5nMXG43gAKa1Naa/v78mpJ2dxLsj+1kdEERckazNra+QRVHizjlnIYnK4gHwDgDAvNxrKBw+GpVWgPq+zOrTlzA2Ez2pABHXRXt/DhLS1lemZsQWmCdu1ksZB3W0R6NbfJVi6ADjBAmYAdOvIkCBMnXdClwE9pxEmZAIIBtrrY680ORkdkeYymCAL2tBmDa+57lzEtLyC1znGeQA8BMqkYU+xJPg5TxWVwj8nIqrHUmtMwYPlfn/CnWwjm3gwbEbrhqZgM21r7dOq6ulRDspDy4SDBG07HlzHRQf3QelvRF08ASTlE9LTPQiVytQeP0mN99/RT1oppYOyiTBix+yvGm0RuOhVrsKDHaIBFhr8pC4+i1ts1z0Pr/S2oFNFT42035+ahklWNpAqdRvZ+/D5qsKIzbBQy6Mweu6FZcomkP47+SukQZruF4MAAvAPgT8+RR+L4QwiWt8oH3/SQ4DieYNa45XtsJJAPLax+qa0Xl9gXF4m0S4fJc8tSZSKTBamDyHXL5ut3aqFKk109pk9ZBjxgeSuqNqk/ltqbz5kD0Kg17gIgh02ifMyQDHctrY+2mSptI2A73bd0n4Lvvdv1Rv2g0emqqfQdElhubntX7uarLy39Do3BAFu+8eiKbYHFImzFkTkaCOf5iouxLtXNtyMC3jcqrE1gYBJO8BwI8r+coJ1S+8clRRsndBlfEhxu0RyhUjDB0lrO/tItuDpuZmBygayTJPQQl1J0P5gnWPkmXBqOHCh2gjvhd9kWmCCD0R9ZrSTABbFptfop0cHLTN1WNitIANJ3J3jZeyn7P8K80ACQJI8YHnou+1f+0f8AFLQ1CmpUDbak+g+aubWBGu36gOfx+qVnEt2L79B9bqBri8E+IB681xKKO3UMckSXa6ROxttquvebbAAb+aGpYptpzd1og+KlUrMt+a4nYayI1uiw2kg/G1hUipJByw7fSwt1HwSwvJMk3MmO/S/gicI9kOmYPIC3mVSaAc45ZjkeiCQHzyVjEEi1i2ZHMTJkdx9ER7cg5S6Bte0HTn0HgFbQ4UXEQR4/0dnLruA1LDM0zbU87TZFpMydBNHirxqaZjXM1uY8pcRPj3qTKtJ5mpSIOxYcsxvpHPZUM4Q/Q5CRoZNvS+qtHBar25pZB0u6QQQJHZSaUPfHJZiatHLDS8H/ALjJ8P4QDqJkODS4b5RPfYJtS/DMGDDzyLiG6xsJNwrauFrjsj2YbpYkefZujz0GovsUYXFtALWnI7qxu3+o2PdC7/lgRBdJ6iD4xbkizwSo52V3syWyQZPkez6qp/AKpgn2UHYT6nLOyRx5DddFWGxEUwLEyTZ1hOxBG3iENVa5rpc4kb3BgX21lMGcLqN0LAbRBIG2oAvsq6vBqhuS2Z1k6+SCTsDkqoXtaHflOvNQeDpN/MFG0+DunL2Z8Y+Ch7i4tnsjn4RyHVUi2mRlFNADucQfTwUqVaNp5jYo48LdGrfM/RQHCHjQt8z9F0KZzvGy6k0PaIMxsbOH1CMwnFn0xlPaabcyByv8EtGBcJ0nvP0VrWuGp8kXJMChJDR2KY6IcZ6dmO/MTPmuVMQ7QZ2jmbg+DYA9UC3Dgzt6/RdEtI375+SnRTkMc4Ni+u5I5rj6ktIGWZucrdOQgiPG6i4scR2YdGo/klRZgjJAPzCdIVkhi4GUNae6PkSuua6JGXyv6AKxvDdJNraBEYYtFov8kyFok2hmbMSYjQDxhUsw0mwyjcx09UxoYvKCYvEDoqKeLjMSJOvOE6aC0XspMt2RHr/MqVcXA0brFh1uNR4oCvxNxF+63p3IDEYtz4k30kWPSeaLmjUW4zFMNtI5GxQOZnX0VFQkmJutR/6aYv8AfQ/83/8A5qLmNp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ata:image/jpg;base64,/9j/4AAQSkZJRgABAQAAAQABAAD/2wCEAAkGBhMSERUUExQUFRQWGBwYGBgYGBgXGBoWFxQXFBcYFxgZHCYeGBwjGRQUHy8gIycpLCwsFx4xNTAqNSYsLCkBCQoKDgwOGg8PGikkHxwpLCwsKSwsLCwpLCwsLCwpLCwsLCksKSwsLCwsLCwsLCwsKSksKSwpLCwsLCwsKSksKf/AABEIAL4BCQMBIgACEQEDEQH/xAAbAAACAwEBAQAAAAAAAAAAAAAEBQIDBgEAB//EAD4QAAEDAgQDBQYGAQMDBQEAAAEAAhEDIQQSMUEFUWEicYGRoRMUscHR8AYyQlLh8RVygqIjYpIXU7LC0xb/xAAaAQADAQEBAQAAAAAAAAAAAAABAgMABAUG/8QAJBEAAgIBBAICAwEAAAAAAAAAAAECEQMSEyExQVEEImGB8DL/2gAMAwEAAhEDEQA/APnLUUwKtlRs3RdJjToYXQiTJ0WItlMq3DYPRMqOEQlNISgFtIqRYdwnVPh/Rcq4BTWdWHSZzF8Om7Y8ksrcPcNlq6uFhLsQwgqyyJg5MpicMRshg6Fr+IYEVKeZkEjUbrNPw97pnz0OmUGhIkIctTulhsolDV6TSZFuiDVDWD0akiF3tbrjqJU6NSeyfA9UpiLe0eql7ObGx2lerUCNR4qqpXcIvI6pkKyDmEWKjUECVazGjQhXNcwgie5MkmCygU5EhVOaiaVEtNrjor8VgzZwGqfTZrBMLUix0Ka+ylktIcAlY6yjcK4s7Q7TdwskGwXGUYhcoYbM2xum4q0alhboUPU4cWmbRzEoOBrFTqBGxTTA4k5cjhI5bqWLwz8gdMjSyDwdQ5rhCqBZbjcFkcHN0N1fWwmZgI+7JlVaQwWlpHeh6NVv5TMTaUdKNYj9mQUwdhw9oIRWN4S4kFokHcFBNzsMCfkp0NYPWw0FB1KfJOW4kmZaICW4hze5K0GznDa4p1Mx/a8W5upuYPVwQPu/UequXYHNTaDZcayvpYkoGVYwp0Y0XC8a7MLrZcIcHFfPcBUuF9E/CVKbnwUM3+TD+nglyrg7JvSo2UKtFeJvVKi2ky+KwkJHjaC2OLorP8QoL0cGWyEo0Zas91MhzSQVXiMTTq3LcjtyPyz8Qj8Zh8wjQ7fRJ6tENJaSvSi+BEF06YgtJtsdUnxmCc09NiihTc2Lghcq1XEQQmbsZAFAmVzFUIumOGodEzr8LDmTCi5c0NQp4TNQFhvayX4mhlJB0KcYU+xdMd67i3UKmpLe/wCoV10KZqphSNFRmIT08Nj8rgRy1QmIwfMa7jRGhAOniyExwvGSLajkgnYLkQVD3UhFNow5/wAlTOrQicLiKXKxWebSKYYOjz0VFI3IbW4Mwmabo6FG8Pw7vyuIjbvQAqH9M2R/D6kOuUHXgNhYwtnN0t4JWKbWuv2gbWtC0BJBlzbOGo11QuI4K0yWE2E84SWBkcNxBgBpvGmht6ofEUGk9mI5oSu3MLyHNFyND39V6lR0Dp11IiVkCxhgx2gFZxXBjKcouNVUX+zLXPExYHu001TQVG1AXNi4v/KDu7GTMpgXAyDuN+eyFxmBgp7isDBs0T0lCYzCnLJ2QoNmcfSgwpeyVtQklTy/cpNIVyCZrorDQbG6CLkwwEEjmigMKp0octr+FscQQsh7uWvBO9x5rX8EwMQ42m6jmX1YyZ9S4QA4SQJiylxWmLc/kgMHUho7l2vWnqvmZxeqjqQDimpHjqac4iok+Ncu/wCPFojMR4rCTcT8Un4jgwe1BHUGR/CdYpxCV13E7ffgvYx2c7AW0hlg6EWOsHqqPZka37jKKdQEEg35Gx/lL6lMg8lWwoMw9UAp9TxrPYkRdZN1Y7jxRNPEyyFFxt2U1cUcx2KBmNR8EmrVOiKrNdNxKg2kVdMmBNxBBsSiP8g7eCrX8PadLKynws8wQjYKA/aTtCLocPcdkTTwcfp031RdNpEXI9UG2FIpbwjoSRyRDeGnLMQFaMUP3rpqk/lcRvdC2PwCe45TOhN+i66nfcExfbkmTqbnNl1xzuCq2M7JFyNiIJ8ENRqCsDiG5cjp6HYz8ESMYxpmcro8D0KUYbAw6W556hGvwjSSS14naN/mls1MY4f2dW2VpJsbRIFxEeKz3FqeQ5QNPHVNsA91FxLQSCIII8fkmFP2FV4nU7RN+vOyomTaMlhMJVPazZWnmdR3IxuIbTmIIIvz+5TXi/DSLC8C3X7B9Ehdw14EusPvZVXKJvhht+w+8GdTyJGvggsbVyvMT1EIis/2bWtvrPK9kDxIlpa8jryQGAMTXgnsCUN7yeSYVqLS4kGWm48RcIf3cfcJWMhGAjsNqJQOXwTDBP2NuqnFjtDJ+Iu0NM5b9VtOGPhjDuY8xZfP8I0tqX2K2fDjkpga5j/4/wB2U8nKMbnD4yy6/FrO4biNlc7Fgj8wEmB1PyXmbFspqD8RiUsxGJVFbEkaoStiJXRHHRKUi/3mn+oH78Er4jiqoPZgN2ygH43Ua1RRbUcNJXZBUTADxEkw9kn/ALRlPwhRdxGnpf8A3D5hG8fril2GQ2wvEEkgEydfBZb3gu1ueacejQMbTfpCs9xbFis8cUGWbfmT8kXh8eSLLAdjNvDHbXXX4dzefkCuYXiLgjm8SB1CdRsXXQodinDUA+Ci3GNOrAnDqdJyodwtm0lOsbF3F5AWvYdJHiiWYVhEz4SPmuuwQH6J8VU+RpTCLi/QVKPsvGHabZQBzzAlRdTLfyuF1Q3EPH6ArqeMq/sb5BLQ1+iHtHdfVTbXIV9PFu/VTB7gAiveZ0YO6x+aDX4N+yiljTbtG3fCYN4g4jWOoAJQxJ/aPQKDqjxoCPJDas240XPxbTrUcpcOyOrNAe6dQdNBNvJDMc5xDY1PIblPDwyjScwPJPMiwnwEp3BRE1tnhNWubEBoPw+iC4tY5cpjbqfuEfjMUQ50W0vqL69+wnohHY0ktzefOLH4eiMeAME4hSacs7QIVHGMMyqAc0O9CPLVNKDxUJaHNi1zrG4JQdfAkOc0yQJ803DCjOnhIGrrXv0ixQ/uA/cfJN8QwggZQbC87fVB5D+0eaOhBsyjah702wlFpggwTq2R80sdQIKIoVhuVxo6aGld4DoIyn1TGlintcA4i1rbzpZCVw2o1pbBIAzCdhYFEU6BdGthuO/dZmo0FHGtyy8X/cP/ALD6ILjvEJDcsQNCN5VeKrMYwB89rYIUlriBmEcpFrfwkSM1QVw7iGZsOcPHbqrqljrI2PNJsKWuLg2Rl35+CeYfBnKJRom4ldGnmc0HSR8V3FcZyVMjWgAHkm2F4caZzvFhfl3DzhLGsY+u4lokzlFy3NIN4vpPRMZREH4gc57uf83S2jgHC/zWrq8MqOcHZZg30juXMXw4QXuLRynp0CpGNhZiqzYdcEK2hV5I3FUB+q45ydeiX6XGizVANHRBa0EjUK9lVh5j76LPYfihmCU+w1DOJBVI8kZKgpjWnQqz2PVANb1B8VeyeZVokZBOR2xHmuOLt1Xld3ruU9VeLZJpHDG4UCxqkQVG6p9X2hfsumc91B3KieHE6PKsBVjCttwZtc0C/wCMds5RdganP1Tithm07OJL92g2HQnc9yoJ5JdqL6C8sl2LBTqtMybJxS/ElTLFUFxtcWNp1631UGq2jAMloKEsKZlmDcNxFjm5gDH5S02yk6EQNDdcbjwHBpZsQAf+649T4qfv4iA0DujzVL65LsxLiesHTRQ2Zei27H2EUKDS0hoDS92p1EbdI5KOMgB0nkDzv/QXKTwf1FpmTvNteX9ppW4WCdBoMp59/kLqMk4vktGSkuDFYijlJkkg6ID2fU+q0mM4cW22vHQybdyWe4O6pqsJkRiyDzHI3Ctp4VjxmaCCDpqI+SEqOvZG4TEaRAP3ZcseTpYz4bRDYtPgQeoITvhbQHHXKZt97pVwmXE5og8xHw7k8w9FzA7MDrY7GYlaSpBTFv4geKjpDTAtASs1Q1p7Bn72THH0Mx1KXGnl5+JWhGzSZdwus0kg5gbaaa8lvOD0A5gMjslfPqGDqOqAMkzp8bkrY8IwD2gZzbVwm52GnMrSQEQx3FTcZibmPgE34bw4HKymxoe5gJcSZggF195MbKjH0GME/wDTaYmzRIPebymH4RrNNJ5JzOzZSdw2JF+pzIO0hlRZiME1rXMLpOpgWnTVY7jeIAaAItv9FoONYtwdANrgaxMk+Ky2JY6cxAdAgXtPRVgnQsnyJMU05CNBrfoEnpl09Fp8U0FnasdhrP8ACVuZb+lpdgoX1qMGQjMLii0EAm4jwXTH7Se/+FwOg2Z6rIVonQe5pmbJ/wANqhyRUq5/9ue82RNCtlgtMdN00ZUycoWaqnQVzcKl3D+LNIhxg8ynFDEMIkPafFWc66OfQDOwKgcB0TltJT9il36NtCE4FE8NwkVWGNDPiASPWEzOHXG0LrPPaoCx0xNXwxLieZURhE8qYaTMarnuqdfIFeITNwikMOnAwql7os/kg2RXQweZwGkmJ5K8YZoMRN9+ymdDCAGXRG8pfxHGDPIP0SP5Dk6Q6wpI8aIP6I7v5R/Ca8HI7ew6fZShnFm3Dj6K6nxSmHgzoQfy8rwhJtqmPFU7DuJ4WS6f7t9Un9w6O8gtBxFwLonUT6TfwKWe070sZ0i7ifIn073sr6VPcW+/7VbySSAfirMJWLTF/C6lFxLNMe4F0jKJJ0haPgzKkEFjyN5nks1g8aCYzxzsmFbGVbCm4kDSDfx5Jm4S8m0tGhxmAOUAezB/UDGbn4Hos1V4O9+g7M8wPC5VHvdSZdMhSq8VeIzF3QG5P0CpcIoFNmh4Pwo027tc4Rf9Im577BH0nhmbLL3GNREDre91k8Lx3M78zhoNbXtrutDxHG5QGtJJ5xqkTUma2lQBxjHlzoMTvHQLT/hjDCnhh2e3UuT0/T3Wk+KwD3P9qG2JcRFgBcwJ5L6CweyptGYOtrFpA1jfoOiE6apG5EvHcU0OI1Pp3Qk0+zFgCdT/AFoi+LYrOQA0AakxfS55i6UY7izWHI0XgGf4RUqAdq4J9V2ZgkeA/pV1+FOZ+YDwMrmG4uGxB8vKUdh+KtdYtaRymD5lK0nyMmKKmFhRFDotExlMiC0AdHfMq6hw9ou0X63+STooopmZp4YmzQZ5K9tA7ggrQnDO6D0PwRlDhZePzXS60bbRkjg3FF0aLmwLwnzsEW6wO5VOpxufJZZGTlFIMwPEBTYA4E/foiRxhvI+YS+lSje2ukoinhwf1NHSFuyf1DaXFmTv6fVSdxVnTzQFTh7P/cHgENkyk6RoDqfGbeiyhYHJId/5FmWbmCBYWv1Uf8kyJOYDuWfxWKqEAWgTFtJQpxD9yuiOFVyyTmjSN42wk2IXqnHGjY+ELNDFu3v0iyPw2KBEOYL7xEeErPFBG1hWJ/ELSLsJ8/gIQLsbm/SWjwRmF4cKmaItuBzVIlpykEt00CKUVwgtt9gVWrm/dH+2fLZTwkuc1tJkOJiTr66c0xfwrMJb5EAeAnVWcPwgou9oZAAIgwCSRB7h3pk0zKLL+LYlzXkadmx9Pgk3vlRFYjGNe5zp2j4pb7QfZTaB7MdUpA3zN++igzEADQnyA+Flw4B02HyV4wb9SR5j5LiWNyXR1KSRZRc7UOidBBB8h9U64TUc2XOLAOciZi03IWdLHDne1l2qCMoM20bMk73KlKEkVU4mprh1RudjgY2gAzrMgX7rJBXa50+0IEc7nkBHPv8AJSwHFix4cNdDqM3Q8/EWkK/H1WOMmBOkCdRbVT+3bM68C0UWm4dEfu/ha3guM9pSLTDnARMl1jMGDEf0s9QbQtmLrayIBOmybYP8S0KE+zYSTysCdpvfuVISolKIC2s0ntEADq6ReNZIB81s/wAN4ypWplxLMjSR2mdsnLNoOWLi8c1i6GNY4klvZmcuUAg9CPmjuF/iN1J7WUgxjHOaHZy4iJiXGbCCZgJYSdjTSob5abXEugN0JmDfkNSsdiKJL3ERBJiYBibWW54xgxUL6bTBmQZi86eUrOYngbmDt1A1veT02BXRN0rJwVsSmmG/mufgPFVMxwB0JHUwmHE8QAIpg63cezPQA3KUVKN5J6iUFNtGmqdIYM4hG/xU2cbqAggm3Lkg6NFk6nw/tG0G0SY7YPKBPlKKZJyaCx+IavM+Kkz8QVR39ynRZhx++OsD/jm+CvyYaYHhIPxDkP0DUyl/HHnUmfvopUuLEm9/P6q6oMONGierm/Nqoq49gFgB1HakeMAIp/gD5Dadd53a2eZHwlWe8OaJsfhPzSY8TvIDfCZ/4wFGnjovcjeQfQkGO9NbF0odjGOi4udMv0MfNTZUJtLp5QPqlVPijRFgZOsxboSAZ7grP8vkJhsjmZgebr+S2p+jba9jMZoAlw7wD9Z2UDULdb9BA85QNHidR98k/wCyfUNIjyVruJZDBgTsxsxflmHr5J1NgcI12XB8iYM8rH4aeKvwONaDdk32v37/AAQeGxUP7LnnplA85mPEhVDiBLiMxPjB1ixIT234EpLlGoHEw0nKyAdQBe3MaqOJ49ktGUn90A+WyVUuH9mS6Gn9Ga/iC4fBRxHD3Nu2iANi9wiO6x5aI0g65BruKuNzUb3HXwABS/EcYzWziOWgQVWLyKYOwAJJO8N1I+77AuxFz+Y9It6usmToVzYTiMeNjPkh/wDIIatU6ebx8B9EJn6M8z9FnNmTYofXcvNqk/qVz8KuNwqRYmiu4ixgdbtjyXpIPM9y4MIrqeD6pnjXkXd9FjWuIsNegXK1V1pGgjT+bK+lh3DQlerUnnWUmnF0PuMWuxEm4++7ZEUsdTNnU++DA8oUDhzMRMqIYAYifMeMmy5pwj0VhN9jfBY2jIBc5oPQGPitC73dollQVCRud9YywAsYyhuXSN7z4aXR2FxbWkhgIt2iYA02EEnzXDlxeYtnXjyK/si/E8aqtq5y+5M2Rv8A/UZm9p0HrYfFIMTXfUJyggdLeZQOS8AXnU3XVHU48si2lLgc47iOe4qUx5kpbUbJu8H/AMvoqHgiznR0EfJVx1JTJMSUvYSxpJsj6HDXujbrf5JbRDrWK1fD+IdjtxPxEb+S6IL2c836BMNwp2pLfEQfAkK9nAwZMlo5glx5bi6iOPPD4pePKBz5DvRnCuNVX1cuag0GTILWadYBPzQcknRlBtWDN4XIhpHjAce7KJQjuGumLzzLR8T4J5xx9MkdqmTH5m6D0lx7tUja1zjqTOgA7Uf6o+CAaO+6PDcjqsCfygjzsZ81Ongml13gEfucfDUiPNBOx0iJLo2k7crj7CqbxNwmDlG0WHjFzpubIbiG23Vmlo0KbWguqNh3IzPOBceRXKpobySLkE6egA8kmw2LNUguyuIgSZbrtuJ67JpT4dRkB+Yk6AOBuZ0hv0VlJPoi4NdhPvrLimIGhBcM3dImx6QpUOFhw9o4lkadg37okn0Sn/JCm8ZGMaATqM7iQYguMgbflhWP4y1xJrQ9/wClsHK2+/0HiUbNQxpsAMU5J/0v/wDiSr8NwxoBzh45Et+HbPySfD/iHKTleRawDA1s8yBr3GyBo1s5JqVTe/av496CdMzpo0tXC4eCPaAE7zfbyVFLhc3ZWNt80eAneYS3D1G2gSZ1zNnXUNmU8oVMtyMttRkHwBd6pnMVRBKWHxQkOPZNpcBp5S7wBRFbCUwztmlIH5QDmnm4Az4QIQPEG1HZoe4gagnsgRPO+ncEmdRM6EQIG45zKCYWqGFZ7LZSGjo2/mboT2zf3OQ9eiZu9seZ7oVMD9/oUXKvAFG/JAtJ0PxUmYc8x6/RdcxxByltr8vmq/8AqtF267/ZXPqzHVt40G0sKOc9wPqmWApNmIn6pLhsRUP5QCRezSdNTy8VaMdUkQQDM2ABnwXPk3ZcWUjHHF9GxFMNZdgG0nUJZiXAmCMpmPu4S32lZ35qhDd5+isp4durnPqcmskHvJI+E964NuUHzI6tUX0ijEUGtBNyOhj038CgnvoiPzXuR9Sb/FFVOFBx7L3Cf01MwPdIGX1XXcHDGZnQY1gg6DofXRXilVykI2/EQJv/AFHAMsO4uOvS5RjsDkblB7Vycwyc9Ae16ealT4o6MrBkAGjC8COboN/G5RJdTeyHuax+xl5I3vMj18EJS5Ml5FdDGhstc3aJaNPPvXKbacyHtnqCPvzVhpgOh9xs4CxjW2xXq5YyHCw8PDQ781RugVZUeGNdJBPlI81WzBxuDHQgqVKuXu7Li3qDDR3ybea5iKobbOKh/wCI+pRU5dAeOFWTYYNo7iLqyIu90DkLk9wi2m/qgm4w7GOgsPCLhRpV4OvkJv3ulV1SJ6Ioni8a4jLo06N07ret9UI3EEGbX3+XRWPl2uvd9Fz2XMx06/JFKgPkso8Te2CD806wuNqVab2iJ1OjczBaCe+O+VnHNvKMwL3NcCB06FUSJtom8RciT9+HLyQ7m7p5U4aCJBbG4i8oU8NM2a4+H0lMsYryC9iZ4XEvBBBuIhSoYC+hHeEexjRrHgrwxx7shLI34E73OnRo5a2Cg542DY8ZTs4ZpO/30Gig7hzdvWPomeOPsCyMUPc6JGXwCi3Eu1yt6yJTZ2DImGjvuqW041t4JZQj7CpsDqYkn9LRy26qTMQ64sNL/wCk2HmR5IoNbrA8YXH06ZGzeZn5JVjXsfWyulVIDi52YER0uf4VFTHFrSAGxeLIurhadofy2Kp9w7J7Up9uS6Fck+xe7GGBa6r94PII04IiF33IqLiyiaCnYZvOPj6BG4fAOLdMzT+oGxgxaY8eSWvqEnW+l+sBEcP4rkEOBIBJANhJ5jv+C5lnmkdbxqw00wxzaehABJFpJkkmToAQPNXnBOJzMgNNwGkgg7/piP8Ack+Irl73PJvJk9NPCExpmkRSz5iHCCGuy5QLTa8me6y55au77LxSqvRLG8Mrblx6s7cRYzkkjvKhgWEgyeyLS92UEnZph02E/wBiTm4n2bgxtUh7bZnEFkDoAC3e9+Z6K+NcYfUcM5nIAI5nMXG43gAKa1Naa/v78mpJ2dxLsj+1kdEERckazNra+QRVHizjlnIYnK4gHwDgDAvNxrKBw+GpVWgPq+zOrTlzA2Ez2pABHXRXt/DhLS1lemZsQWmCdu1ksZB3W0R6NbfJVi6ADjBAmYAdOvIkCBMnXdClwE9pxEmZAIIBtrrY680ORkdkeYymCAL2tBmDa+57lzEtLyC1znGeQA8BMqkYU+xJPg5TxWVwj8nIqrHUmtMwYPlfn/CnWwjm3gwbEbrhqZgM21r7dOq6ulRDspDy4SDBG07HlzHRQf3QelvRF08ASTlE9LTPQiVytQeP0mN99/RT1oppYOyiTBix+yvGm0RuOhVrsKDHaIBFhr8pC4+i1ts1z0Pr/S2oFNFT42035+ahklWNpAqdRvZ+/D5qsKIzbBQy6Mweu6FZcomkP47+SukQZruF4MAAvAPgT8+RR+L4QwiWt8oH3/SQ4DieYNa45XtsJJAPLax+qa0Xl9gXF4m0S4fJc8tSZSKTBamDyHXL5ut3aqFKk109pk9ZBjxgeSuqNqk/ltqbz5kD0Kg17gIgh02ifMyQDHctrY+2mSptI2A73bd0n4Lvvdv1Rv2g0emqqfQdElhubntX7uarLy39Do3BAFu+8eiKbYHFImzFkTkaCOf5iouxLtXNtyMC3jcqrE1gYBJO8BwI8r+coJ1S+8clRRsndBlfEhxu0RyhUjDB0lrO/tItuDpuZmBygayTJPQQl1J0P5gnWPkmXBqOHCh2gjvhd9kWmCCD0R9ZrSTABbFptfop0cHLTN1WNitIANJ3J3jZeyn7P8K80ACQJI8YHnou+1f+0f8AFLQ1CmpUDbak+g+aubWBGu36gOfx+qVnEt2L79B9bqBri8E+IB681xKKO3UMckSXa6ROxttquvebbAAb+aGpYptpzd1og+KlUrMt+a4nYayI1uiw2kg/G1hUipJByw7fSwt1HwSwvJMk3MmO/S/gicI9kOmYPIC3mVSaAc45ZjkeiCQHzyVjEEi1i2ZHMTJkdx9ER7cg5S6Bte0HTn0HgFbQ4UXEQR4/0dnLruA1LDM0zbU87TZFpMydBNHirxqaZjXM1uY8pcRPj3qTKtJ5mpSIOxYcsxvpHPZUM4Q/Q5CRoZNvS+qtHBar25pZB0u6QQQJHZSaUPfHJZiatHLDS8H/ALjJ8P4QDqJkODS4b5RPfYJtS/DMGDDzyLiG6xsJNwrauFrjsj2YbpYkefZujz0GovsUYXFtALWnI7qxu3+o2PdC7/lgRBdJ6iD4xbkizwSo52V3syWyQZPkez6qp/AKpgn2UHYT6nLOyRx5DddFWGxEUwLEyTZ1hOxBG3iENVa5rpc4kb3BgX21lMGcLqN0LAbRBIG2oAvsq6vBqhuS2Z1k6+SCTsDkqoXtaHflOvNQeDpN/MFG0+DunL2Z8Y+Ch7i4tnsjn4RyHVUi2mRlFNADucQfTwUqVaNp5jYo48LdGrfM/RQHCHjQt8z9F0KZzvGy6k0PaIMxsbOH1CMwnFn0xlPaabcyByv8EtGBcJ0nvP0VrWuGp8kXJMChJDR2KY6IcZ6dmO/MTPmuVMQ7QZ2jmbg+DYA9UC3Dgzt6/RdEtI375+SnRTkMc4Ni+u5I5rj6ktIGWZucrdOQgiPG6i4scR2YdGo/klRZgjJAPzCdIVkhi4GUNae6PkSuua6JGXyv6AKxvDdJNraBEYYtFov8kyFok2hmbMSYjQDxhUsw0mwyjcx09UxoYvKCYvEDoqKeLjMSJOvOE6aC0XspMt2RHr/MqVcXA0brFh1uNR4oCvxNxF+63p3IDEYtz4k30kWPSeaLmjUW4zFMNtI5GxQOZnX0VFQkmJutR/6aYv8AfQ/83/8A5qLmNp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0" name="Picture 2" descr="http://2.bp.blogspot.com/-F8XZFuF90oQ/TkDeMWfR4II/AAAAAAAAAeM/hpa6RtpWkGE/s1600/EarlyEarth2_560p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" y="1828800"/>
            <a:ext cx="78232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17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 Analysis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 smtClean="0"/>
              <a:t>Page U6-6</a:t>
            </a:r>
          </a:p>
          <a:p>
            <a:pPr algn="ctr">
              <a:buNone/>
            </a:pPr>
            <a:endParaRPr lang="en-US" sz="4800" b="1" dirty="0" smtClean="0"/>
          </a:p>
          <a:p>
            <a:pPr algn="ctr">
              <a:buNone/>
            </a:pPr>
            <a:r>
              <a:rPr lang="en-US" sz="4800" b="1" dirty="0" smtClean="0"/>
              <a:t>10 minutes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19100" y="2590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latin typeface="Trajan Pro" charset="0"/>
                <a:ea typeface="ＭＳ Ｐゴシック" charset="0"/>
                <a:cs typeface="ＭＳ Ｐゴシック" charset="0"/>
              </a:rPr>
              <a:t>http://www.youtube.com/watch?v=LyRA807djLc</a:t>
            </a:r>
            <a:br>
              <a:rPr lang="en-US" b="1" dirty="0">
                <a:latin typeface="Trajan Pro" charset="0"/>
                <a:ea typeface="ＭＳ Ｐゴシック" charset="0"/>
                <a:cs typeface="ＭＳ Ｐゴシック" charset="0"/>
              </a:rPr>
            </a:br>
            <a:endParaRPr lang="en-US" b="1" dirty="0">
              <a:latin typeface="Trajan Pr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Title 1"/>
          <p:cNvSpPr txBox="1">
            <a:spLocks/>
          </p:cNvSpPr>
          <p:nvPr/>
        </p:nvSpPr>
        <p:spPr bwMode="auto">
          <a:xfrm>
            <a:off x="609600" y="46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b="1" dirty="0" smtClean="0">
                <a:latin typeface="Trajan Pro" charset="0"/>
              </a:rPr>
              <a:t>Peppered Moth Activity </a:t>
            </a:r>
            <a:endParaRPr lang="en-US" sz="4400" b="1" dirty="0">
              <a:latin typeface="Trajan Pro" charset="0"/>
            </a:endParaRPr>
          </a:p>
        </p:txBody>
      </p:sp>
      <p:sp>
        <p:nvSpPr>
          <p:cNvPr id="27653" name="Content Placeholder 2"/>
          <p:cNvSpPr txBox="1">
            <a:spLocks/>
          </p:cNvSpPr>
          <p:nvPr/>
        </p:nvSpPr>
        <p:spPr bwMode="auto">
          <a:xfrm>
            <a:off x="-38100" y="34290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en-US" sz="3200" b="1">
              <a:latin typeface="Century Gothic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62" t="19102" r="1685" b="8989"/>
          <a:stretch>
            <a:fillRect/>
          </a:stretch>
        </p:blipFill>
        <p:spPr bwMode="auto">
          <a:xfrm>
            <a:off x="0" y="533400"/>
            <a:ext cx="10101263" cy="557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4666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Peppered Moths Interactive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http://peppermoths.weebly.com/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>
                <a:latin typeface="Trajan Pro" charset="0"/>
                <a:ea typeface="ＭＳ Ｐゴシック" charset="0"/>
                <a:cs typeface="ＭＳ Ｐゴシック" charset="0"/>
              </a:rPr>
              <a:t>Do Now</a:t>
            </a:r>
            <a:endParaRPr lang="en-US" sz="7200" dirty="0">
              <a:latin typeface="Trajan Pr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66800"/>
            <a:ext cx="9296400" cy="5516563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endParaRPr lang="en-US" sz="2800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Font typeface="Trajan Pro" charset="0"/>
              <a:buAutoNum type="arabicPeriod"/>
            </a:pPr>
            <a:r>
              <a:rPr lang="en-US" sz="3600" dirty="0">
                <a:latin typeface="Century Gothic" charset="0"/>
                <a:ea typeface="ＭＳ Ｐゴシック" charset="0"/>
                <a:cs typeface="ＭＳ Ｐゴシック" charset="0"/>
              </a:rPr>
              <a:t>What was </a:t>
            </a:r>
            <a:r>
              <a:rPr lang="en-US" sz="3600" b="1" i="1" dirty="0">
                <a:solidFill>
                  <a:srgbClr val="FFFF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Lamarck</a:t>
            </a:r>
            <a:r>
              <a:rPr lang="ja-JP" altLang="en-US" sz="3600" b="1" i="1">
                <a:solidFill>
                  <a:srgbClr val="FFFF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3600" b="1" i="1" dirty="0">
                <a:solidFill>
                  <a:srgbClr val="FFFF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3600" dirty="0">
                <a:solidFill>
                  <a:srgbClr val="00B0F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>
                <a:latin typeface="Century Gothic" charset="0"/>
                <a:ea typeface="ＭＳ Ｐゴシック" charset="0"/>
                <a:cs typeface="ＭＳ Ｐゴシック" charset="0"/>
              </a:rPr>
              <a:t>theory called? </a:t>
            </a:r>
            <a:endParaRPr lang="en-US" sz="3600" dirty="0" smtClean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sz="3600" dirty="0" smtClean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3600" dirty="0" smtClean="0">
                <a:latin typeface="Century Gothic" charset="0"/>
                <a:ea typeface="ＭＳ Ｐゴシック" charset="0"/>
                <a:cs typeface="ＭＳ Ｐゴシック" charset="0"/>
              </a:rPr>
              <a:t>2. Define Lamarck’s theory.</a:t>
            </a:r>
          </a:p>
          <a:p>
            <a:pPr marL="0" indent="0" eaLnBrk="1" hangingPunct="1">
              <a:buNone/>
            </a:pPr>
            <a:endParaRPr lang="en-US" sz="3600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3600" dirty="0" smtClean="0">
                <a:latin typeface="Century Gothic" charset="0"/>
                <a:ea typeface="ＭＳ Ｐゴシック" charset="0"/>
                <a:cs typeface="ＭＳ Ｐゴシック" charset="0"/>
              </a:rPr>
              <a:t>3. What </a:t>
            </a:r>
            <a:r>
              <a:rPr lang="en-US" sz="3600" dirty="0">
                <a:latin typeface="Century Gothic" charset="0"/>
                <a:ea typeface="ＭＳ Ｐゴシック" charset="0"/>
                <a:cs typeface="ＭＳ Ｐゴシック" charset="0"/>
              </a:rPr>
              <a:t>is </a:t>
            </a:r>
            <a:r>
              <a:rPr lang="en-US" sz="3600" b="1" i="1" dirty="0">
                <a:solidFill>
                  <a:srgbClr val="FFFF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Darwin</a:t>
            </a:r>
            <a:r>
              <a:rPr lang="ja-JP" altLang="en-US" sz="3600" b="1" i="1">
                <a:solidFill>
                  <a:srgbClr val="FFFF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3600" b="1" i="1" dirty="0">
                <a:solidFill>
                  <a:srgbClr val="FFFF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3600" dirty="0">
                <a:solidFill>
                  <a:srgbClr val="FFFF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>
                <a:latin typeface="Century Gothic" charset="0"/>
                <a:ea typeface="ＭＳ Ｐゴシック" charset="0"/>
                <a:cs typeface="ＭＳ Ｐゴシック" charset="0"/>
              </a:rPr>
              <a:t>theory called</a:t>
            </a:r>
            <a:r>
              <a:rPr lang="en-US" sz="3600" dirty="0" smtClean="0">
                <a:latin typeface="Century Gothic" charset="0"/>
                <a:ea typeface="ＭＳ Ｐゴシック" charset="0"/>
                <a:cs typeface="ＭＳ Ｐゴシック" charset="0"/>
              </a:rPr>
              <a:t>?</a:t>
            </a:r>
          </a:p>
          <a:p>
            <a:pPr marL="0" indent="0" eaLnBrk="1" hangingPunct="1">
              <a:buNone/>
            </a:pPr>
            <a:endParaRPr lang="en-US" sz="3600" dirty="0" smtClean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3600" dirty="0" smtClean="0">
                <a:latin typeface="Century Gothic" charset="0"/>
                <a:ea typeface="ＭＳ Ｐゴシック" charset="0"/>
                <a:cs typeface="ＭＳ Ｐゴシック" charset="0"/>
              </a:rPr>
              <a:t>4. Define Darwin’s theory.</a:t>
            </a:r>
          </a:p>
          <a:p>
            <a:pPr marL="0" indent="0" eaLnBrk="1" hangingPunct="1">
              <a:buNone/>
            </a:pPr>
            <a:endParaRPr lang="en-US" sz="3600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sz="36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032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/>
              <a:t>Think about our peppered moth lab activity last class</a:t>
            </a:r>
            <a:r>
              <a:rPr lang="en-US" dirty="0" smtClean="0"/>
              <a:t>…</a:t>
            </a:r>
          </a:p>
          <a:p>
            <a:pPr marL="514350" indent="-514350">
              <a:buAutoNum type="arabicPeriod"/>
            </a:pPr>
            <a:r>
              <a:rPr lang="en-US" dirty="0" smtClean="0"/>
              <a:t>Which moth color was selected </a:t>
            </a:r>
            <a:r>
              <a:rPr lang="en-US" b="1" dirty="0" smtClean="0"/>
              <a:t>FOR</a:t>
            </a:r>
            <a:r>
              <a:rPr lang="en-US" dirty="0" smtClean="0"/>
              <a:t>? Explain. (Hint: which moth had the best </a:t>
            </a:r>
            <a:r>
              <a:rPr lang="en-US" b="1" dirty="0" smtClean="0"/>
              <a:t>adaptation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Review question #7 on page U6-6 in your notes packet. What must be present within a population of species in order for </a:t>
            </a:r>
            <a:r>
              <a:rPr lang="en-US" b="1" dirty="0" smtClean="0"/>
              <a:t>natural selection</a:t>
            </a:r>
            <a:r>
              <a:rPr lang="en-US" dirty="0" smtClean="0"/>
              <a:t> to take place? Explain.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984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rajan Pr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8000" i="1">
                <a:solidFill>
                  <a:srgbClr val="00B0F0"/>
                </a:solidFill>
                <a:latin typeface="Adobe Caslon Pro Bold" charset="0"/>
                <a:ea typeface="ＭＳ Ｐゴシック" charset="0"/>
                <a:cs typeface="ＭＳ Ｐゴシック" charset="0"/>
              </a:rPr>
              <a:t>Mutation is a random process but natural selection is not</a:t>
            </a:r>
          </a:p>
        </p:txBody>
      </p:sp>
    </p:spTree>
    <p:extLst>
      <p:ext uri="{BB962C8B-B14F-4D97-AF65-F5344CB8AC3E}">
        <p14:creationId xmlns="" xmlns:p14="http://schemas.microsoft.com/office/powerpoint/2010/main" val="2986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Do Now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Throwback Thursday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000" dirty="0" smtClean="0"/>
              <a:t>What is an </a:t>
            </a:r>
            <a:r>
              <a:rPr lang="en-US" sz="4000" b="1" dirty="0" smtClean="0"/>
              <a:t>autotroph</a:t>
            </a:r>
            <a:r>
              <a:rPr lang="en-US" sz="40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 smtClean="0"/>
              <a:t>What is a </a:t>
            </a:r>
            <a:r>
              <a:rPr lang="en-US" sz="4000" b="1" dirty="0" smtClean="0"/>
              <a:t>heterotroph</a:t>
            </a:r>
            <a:r>
              <a:rPr lang="en-US" sz="40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 smtClean="0"/>
              <a:t>Give an example of each!</a:t>
            </a:r>
            <a:endParaRPr lang="en-US" sz="4000" dirty="0"/>
          </a:p>
        </p:txBody>
      </p:sp>
      <p:pic>
        <p:nvPicPr>
          <p:cNvPr id="4098" name="Picture 2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1819656" cy="166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Program Files\Microsoft Office\MEDIA\CAGCAT10\j033236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05400"/>
            <a:ext cx="1829714" cy="147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33331"/>
            <a:ext cx="1825142" cy="172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9308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Study!! </a:t>
            </a:r>
          </a:p>
          <a:p>
            <a:pPr algn="ctr">
              <a:buNone/>
            </a:pPr>
            <a:r>
              <a:rPr lang="en-US" dirty="0" smtClean="0"/>
              <a:t>You have a quiz today on early earth, </a:t>
            </a:r>
            <a:r>
              <a:rPr lang="en-US" dirty="0" err="1" smtClean="0"/>
              <a:t>abiogenesis</a:t>
            </a:r>
            <a:r>
              <a:rPr lang="en-US" dirty="0" smtClean="0"/>
              <a:t>, biogenesis, </a:t>
            </a:r>
            <a:r>
              <a:rPr lang="en-US" dirty="0" err="1" smtClean="0"/>
              <a:t>endosymbiotic</a:t>
            </a:r>
            <a:r>
              <a:rPr lang="en-US" dirty="0" smtClean="0"/>
              <a:t> theory, and theories of evolution (Lamarck and Darwin).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412"/>
            <a:ext cx="8229600" cy="1143000"/>
          </a:xfrm>
        </p:spPr>
        <p:txBody>
          <a:bodyPr/>
          <a:lstStyle/>
          <a:p>
            <a:r>
              <a:rPr lang="en-US" dirty="0" smtClean="0"/>
              <a:t>Fossil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 lnSpcReduction="20000"/>
          </a:bodyPr>
          <a:lstStyle/>
          <a:p>
            <a:pPr marL="393700" indent="-393700">
              <a:buNone/>
            </a:pPr>
            <a:r>
              <a:rPr lang="en-US" dirty="0"/>
              <a:t>1. </a:t>
            </a:r>
            <a:r>
              <a:rPr lang="en-US" b="1" dirty="0">
                <a:solidFill>
                  <a:srgbClr val="FFC000"/>
                </a:solidFill>
              </a:rPr>
              <a:t>Fossil</a:t>
            </a:r>
            <a:r>
              <a:rPr lang="en-US" dirty="0"/>
              <a:t> Evidence: </a:t>
            </a:r>
            <a:r>
              <a:rPr lang="en-US" b="1" u="sng" dirty="0">
                <a:solidFill>
                  <a:srgbClr val="92D050"/>
                </a:solidFill>
              </a:rPr>
              <a:t>Fossils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/>
              <a:t>are the </a:t>
            </a:r>
            <a:r>
              <a:rPr lang="en-US" b="1" u="sng" dirty="0">
                <a:solidFill>
                  <a:srgbClr val="92D050"/>
                </a:solidFill>
              </a:rPr>
              <a:t>remains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/>
              <a:t>or traces of organisms that once lived. Fossils show us that life went from simple to </a:t>
            </a:r>
            <a:r>
              <a:rPr lang="en-US" b="1" u="sng" dirty="0">
                <a:solidFill>
                  <a:srgbClr val="92D050"/>
                </a:solidFill>
              </a:rPr>
              <a:t>complex</a:t>
            </a:r>
            <a:r>
              <a:rPr lang="en-US" dirty="0"/>
              <a:t>, moved from </a:t>
            </a:r>
            <a:r>
              <a:rPr lang="en-US" b="1" u="sng" dirty="0">
                <a:solidFill>
                  <a:srgbClr val="92D050"/>
                </a:solidFill>
              </a:rPr>
              <a:t>water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/>
              <a:t>to land, and existed over </a:t>
            </a:r>
            <a:r>
              <a:rPr lang="en-US" b="1" u="sng" dirty="0">
                <a:solidFill>
                  <a:srgbClr val="92D050"/>
                </a:solidFill>
              </a:rPr>
              <a:t>3 billion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/>
              <a:t>years ago. </a:t>
            </a:r>
            <a:endParaRPr lang="en-US" dirty="0" smtClean="0">
              <a:effectLst/>
            </a:endParaRPr>
          </a:p>
          <a:p>
            <a:r>
              <a:rPr lang="en-US" dirty="0" smtClean="0"/>
              <a:t>Many </a:t>
            </a:r>
            <a:r>
              <a:rPr lang="en-US" dirty="0"/>
              <a:t>found in </a:t>
            </a:r>
            <a:r>
              <a:rPr lang="en-US" b="1" u="sng" dirty="0">
                <a:solidFill>
                  <a:srgbClr val="92D050"/>
                </a:solidFill>
              </a:rPr>
              <a:t>sedimentary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/>
              <a:t>rock, which is formed from layers of slowly deposited sediments. </a:t>
            </a:r>
            <a:endParaRPr lang="en-US" dirty="0" smtClean="0">
              <a:effectLst/>
            </a:endParaRPr>
          </a:p>
          <a:p>
            <a:r>
              <a:rPr lang="en-US" b="1" u="sng" dirty="0" smtClean="0"/>
              <a:t>Two </a:t>
            </a:r>
            <a:r>
              <a:rPr lang="en-US" b="1" u="sng" dirty="0"/>
              <a:t>ways to date fossils: </a:t>
            </a:r>
            <a:endParaRPr lang="en-US" b="1" u="sng" dirty="0" smtClean="0">
              <a:effectLst/>
            </a:endParaRPr>
          </a:p>
          <a:p>
            <a:pPr marL="1320800" indent="-514350">
              <a:buAutoNum type="alphaUcPeriod"/>
            </a:pPr>
            <a:r>
              <a:rPr lang="en-US" b="1" u="sng" dirty="0" smtClean="0">
                <a:solidFill>
                  <a:srgbClr val="92D050"/>
                </a:solidFill>
              </a:rPr>
              <a:t>Relative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/>
              <a:t>Dating: dating based on the observation that fossils in the </a:t>
            </a:r>
            <a:endParaRPr lang="en-US" dirty="0" smtClean="0"/>
          </a:p>
          <a:p>
            <a:pPr marL="806450" indent="0">
              <a:buNone/>
            </a:pPr>
            <a:r>
              <a:rPr lang="en-US" dirty="0"/>
              <a:t>	</a:t>
            </a:r>
            <a:r>
              <a:rPr lang="en-US" dirty="0" smtClean="0"/>
              <a:t>		bottom </a:t>
            </a:r>
            <a:r>
              <a:rPr lang="en-US" dirty="0"/>
              <a:t>= </a:t>
            </a:r>
            <a:r>
              <a:rPr lang="en-US" b="1" u="sng" dirty="0">
                <a:solidFill>
                  <a:srgbClr val="92D050"/>
                </a:solidFill>
              </a:rPr>
              <a:t>oldest</a:t>
            </a:r>
            <a:r>
              <a:rPr lang="en-US" dirty="0"/>
              <a:t>, top = </a:t>
            </a:r>
            <a:r>
              <a:rPr lang="en-US" b="1" u="sng" dirty="0">
                <a:solidFill>
                  <a:srgbClr val="92D050"/>
                </a:solidFill>
              </a:rPr>
              <a:t>youngest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endParaRPr lang="en-US" b="1" dirty="0" smtClean="0">
              <a:solidFill>
                <a:srgbClr val="92D050"/>
              </a:solidFill>
              <a:effectLst/>
            </a:endParaRPr>
          </a:p>
          <a:p>
            <a:pPr marL="1255713" indent="-449263">
              <a:buNone/>
            </a:pPr>
            <a:r>
              <a:rPr lang="en-US" dirty="0"/>
              <a:t>B. </a:t>
            </a:r>
            <a:r>
              <a:rPr lang="en-US" b="1" u="sng" dirty="0">
                <a:solidFill>
                  <a:srgbClr val="92D050"/>
                </a:solidFill>
              </a:rPr>
              <a:t>Absolute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/>
              <a:t>Dating: using </a:t>
            </a:r>
            <a:r>
              <a:rPr lang="en-US" b="1" u="sng" dirty="0">
                <a:solidFill>
                  <a:srgbClr val="92D050"/>
                </a:solidFill>
              </a:rPr>
              <a:t>radioactive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/>
              <a:t>isotopes to determine the </a:t>
            </a:r>
            <a:r>
              <a:rPr lang="en-US" b="1" u="sng" dirty="0">
                <a:solidFill>
                  <a:srgbClr val="92D050"/>
                </a:solidFill>
              </a:rPr>
              <a:t>exact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/>
              <a:t>age of a fossil</a:t>
            </a:r>
            <a:r>
              <a:rPr lang="en-US" dirty="0" smtClean="0"/>
              <a:t>.</a:t>
            </a:r>
          </a:p>
          <a:p>
            <a:pPr marL="1255713" indent="-449263">
              <a:buNone/>
            </a:pPr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GOKW_7KajCU</a:t>
            </a:r>
            <a:endParaRPr lang="en-US" dirty="0" smtClean="0"/>
          </a:p>
          <a:p>
            <a:pPr marL="1255713" indent="-449263">
              <a:buNone/>
            </a:pPr>
            <a:endParaRPr lang="en-US" dirty="0"/>
          </a:p>
        </p:txBody>
      </p:sp>
      <p:pic>
        <p:nvPicPr>
          <p:cNvPr id="1026" name="Picture 2" descr="http://www.indiatalkies.com/images/fossil30220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"/>
            <a:ext cx="3860800" cy="554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g;base64,/9j/4AAQSkZJRgABAQAAAQABAAD/2wBDAAkGBwgHBgkIBwgKCgkLDRYPDQwMDRsUFRAWIB0iIiAdHx8kKDQsJCYxJx8fLT0tMTU3Ojo6Iys/RD84QzQ5Ojf/2wBDAQoKCg0MDRoPDxo3JR8lNzc3Nzc3Nzc3Nzc3Nzc3Nzc3Nzc3Nzc3Nzc3Nzc3Nzc3Nzc3Nzc3Nzc3Nzc3Nzc3Nzf/wAARCAC8AQwDASIAAhEBAxEB/8QAGwAAAgMBAQEAAAAAAAAAAAAAAwQBAgUABgf/xAA7EAACAgEDAQUFCAEEAgIDAQABAgMRAAQSITEFEyJBUWFxgZGhBhQjMkKxwdHwFTNS4WLxQ3IHJDSC/8QAGQEBAQEBAQEAAAAAAAAAAAAAAQACAwQF/8QAHxEBAQEAAwADAQEBAAAAAAAAAAERAhIhAzFBUSJx/9oADAMBAAIRAxEAPwD5/oOwHnjTUajVwaeE2Q0r0T7lAJPyz2Oh7T7O0+m02ij7+eQuolmVTGri+nW6/fBCFNcY/wACHTRxjYoLAUoJ6XjG/sfTeGeRXYUFMKWK9pPU58rn8t5PZx4dRpO1EQyxwaWGBb43KviJ9aOLw9r6nS7pNRLK7i12qtWb6D2AYvqu19Lp470OnXfIDcs5DN16+z4ZEGo7S7WmE0GneUpXCxhUX065vtOoz0nrO14tXMsen01s5oISST7OTixl1cbUmlZSfDQZa5+maWp7F1LTd7qBBpmFneJAT8AuaX2X+zcWt7P+9aiYyyszIF2jalGufU5z2NZXl9To9bqYE/8A0ZtjNUbIwpm6cc857vQfZrsrT6GJJdJHM0CBO81FlWPmQpPPN+WOSQ6Ts+AsFTbGvLnluPaenuGI6nUSayKNdKHaKT8zRpwF543e3pftw23yH6aU+pjg0x7n8Qp4NsJChfQD/BizavWCMLHAjuovxOW5Pt6Z3Z2nkGm7sRpF3ZNi+LJv9iMekQRNW3czKSxHljFWV2nH2hP2Y8LNp7IsKAF2/v8Axg/szGOziianTBp5LLzNIWojheK4HPXNLe8p4VlpeiC+D7cW1cs/d0jsrLxT9L9Lrplc/VGsNU6PLCIwgjUMEUVd3dfL64LvZZ9QJGDbFY0pNDoOtZjdj9pT6xm00yVqYRVX/uJfB59M1AQ8P4+oVEvpdYSZT+LvLK4VAACCCeB8P/WVUkyAR2zMeoG4jDQhHoRxGrG0kcnHIimmh37QoHC7Vuz6Z01EW0cqQlo4V72VwGZ2524SPSBdQJJZyqIlFEH5mwMmo78BWnLOrAyXQCj0wWp1Wn1DkRzeBPDSA3fphVEdoayNHWRo1WNL2hunt/8AeItqvvDd5JIBHyCAW6dK4GXnkiMiCUqqlv1vXHnx54T70JQVjRjEODIVoX5AZnSt2Xc2mVzvdAnUpQJHswE0zQyDeWYqp/TfPr1r6ZMuokeIiWMhV6KqklvQV/eJurUO8tPIKCL/AKzNumQy2pd0WNZSUBrnkn3k3+2AkYl23SEgDi8o84DiONOimlQWfeePdk/jyyrHBpnZmoMzD9ycD4GxYAlSZGPHhBIX2e3KzbhyzAyDy/440EmePa7RqgsuQfQ/554CMApaLYfxbmP0GWnQhRk4Yk8NxxkykIokce4E9cv3RO2iiqfJRW4+g6euXEKk8eILX5a8stQQJpQ4UM3OxDZPvPTCd2hdVYAULej65buebCkWbPir69cuiAWse1RYvaKy1BJADMskm1QtbFB/L6E4ctEzbkp3HRgt1lTDESWkbd/9jY+WQmoec7dNGzheSRwBgl23cmipoWWNX8MXKKTYlT5YR4ZiXZlXggLdkk/1kfdEr8SVmfzPGODQ5ewRL3cjyvJwNqRKFAX447pOxezotTtk0qyIqgszWwv35gf6p2nFG8TSaZSpDFZeCb4IoHj484pqO39WspZXjiO2gI1ux8bzpxkcrW52vr+zV1mnk1+mhTT6Uv8Ad4VjFOeln2Ac1lJvthpWQCCBjxx0AHwGeWn1B1LbpXmc+Vg/yMAzOU8BeMDimF3lfRNejXtLtHXyA6fTFFK8PICqkewnrnofsmmsg0eofUKjJM52Ro3IccMSfbxinZmi7Qn7D0ulmuFwhUsCd4smrFjoPU/DNuFj2d2dFpNJG8/cRhC4I3Egc+zMSS1v2CmJAyvqgRGE5iUqBd9ST6YlFrn10oWKDuNLG24qp3NL6D2DF1Euu08rPA+n3MaDvuY/+Rwwf7uogikRLobI13H/AAZu8smQSb7RI218z75iiLuO0AVtFnz/AOsu6wx+GSXlht2g9Rhxpm7sB+8ct/zbaB8M6fTOsdRuqMeLVQK+Jwz+oq+oYsEi0rbAPztxkr951TqIEUGvz1fTK7ezYJCNTIxksUH8JJ8uvOOdn9owTM0WjjdkjWi6oQvwJ88rJfpS48l9pU7R7KT/AFFXEjg04C8gDms9LoI9NLDHOq7kdVkRmF3YB6n34t2wuql0sqJCoeThFZlJA8zhNIsWg0mj02olK0iqqq3G6rI/rM7JGs9OanUwrLuLklV/JR4+WCgn1epVO9DQwG2SICmPNWT5e724XT6iJBemRVLm91c/XBtNJK0bJE8hG4bnah7+fdmuywtJpai+6rKYlMhkZl5v2X/JyFjWJBGm0Jfp0xfU6mNYzLq9YypztVUr3dReKfe4pKZNMablnd76fGzmbSdiCQyF6VnZuGIs/HKTyNLKsjjezHwIefiBizap1Jl7qSOM0qhowgPu5GA++CRWWNZJdtACBHO4+0+l+3FHCZG2CQ167FJqjzZ6DBuAz2oJIfxFTZ45oZEen1ckaAaWGFF6GV7A+A/vGV0vgKz6yVmJoiFdo/vMkHY+ljSNPw5mUsxBFKL6k8euXgneWT/+pGUCgsaljwPM8/vhxp9LHJ3n3YMwA8crbj9bwqyE1RRR6KMgW7nwhF0/4fU9438YIQFuGlVVv8ka39candFiPeOBVnk0BkIqnTCclhGKqgF3f9YYQERVk5Q9OpPuwzKYwAfCg5rEo+0leVzpVXuwQoJWy5vy9mQq6uYu5gaRvJm4HwvHFpqWQbSFTefL24uY3lZVMigAm1TivflxoNS4/GlWDduJCvZ+J/rIHZ2maNTJNLIgHCA0p8sZALekRREhR+KNGyclHEdxRQsfWhQGXgjjjI+7wKPIX5Vlfu8029pZpAP+KttA+WJCKah5yp2QoPFybJvCrp4kFPM7N5lRxnGHTxUq7Vrltos/E4UODyY3+JrJPByaWVpCTIiRgEmjz8z0w+h0kQRjHpptRILOxFJ49WbPcNpexYZEZlGq1jAUEQlSfYAOOuC1+oMemmWLSGKNR49qqN/HIu7yl8xzx86l1INgMyH2eWNfY2GTtH7Qq53SLpD3uywNzA+Hr0F1mZ2jFpzNLqUVljNUrNfljn/4vGof7VTvEG+79xIJefLy599Z1nCdbWN/1I+maOPWyaySbXuhMUhSOKKwiUAefM9fp7cPqJI9uwSeJuAF4vKho0g7uNfBfJArccVl12j0Mxk1VCQJ4FPt60PlnCOtORaePuRDs8HmDZJxlfw28CKoHlwMzdB2q+u3PCvhPJ4/KMNqXc7dsqCzzuJJr3DK1Hmk711JcVfND+8HVzE0No6Mz3mc80axVK9E+hq8o3aOlhjPeSKSPecpaj7yI7MFiQdfFWTukWIJGDt2i3PFn45kwdtCTe+nglkvgcUBhL7S1UY3xpAhrrycDDEsW9SzzqBXVTuOZ2ogfXzIYGciJgd4agpH7+7GV0iqR3su5r6XeNeQVAdu3oOAMDjtNNpo1I08CqvJBPW/P231zp3kmjdZLSNht44v+cFpWXSzyR1/vHcu5rCmj0yQhkkSOaQmQDkA9cUR1PZmnlYStXeceJhdV5DnCCCMXyzE9aNftjE5hhYKyszDywSyuVO1Np6gLRIGP2vp0WlRJQ6QMCorceSPicO/eCrdUv44NY5pGBfdt6hcsdIwUbtpYn9TdBjgT3sKeJ2LgdLPXAvqHIPdqFF2BV4w0UER/GkLOedqC+MoZodw26RpDV258IyxF5Ayd1ut5JLNAf564VYNY5bwrEgA68knCvPOwAQBSf8AgnAGR3btfeyUv/kf4xyIvHoVSMiaYMfPmycI8GklUiRDJtUgC6Ay6dwos21L0rzyrSUh2Rgc+eSD0zdzEscMCIq3Rq655w22dxukcruHQdRlEDd2HdwKF8ZZSu7xsT7T1xTu5VEYlgDXU8n25yKpSlVm/wDtx0wu1toCqf6yqh1Ug0K6c5JUB+gIW+tZRYo1apXssOhPU3ho0cji6Pl0wTFIXDMyBvOsCmXabVQNoHNLf9ZBmZjYj494yC1+I/XAq5a64ANC2yDl7RAkMum0wWwLlneuP46Zn63WajUwSFdTHFDzZCkmvP54GbVdm6co6SozNW1WUUOPbfTnyxfXdsxRwrZmk3iiQSoPuzp5HLXi+0W3w9yjgWTz6AZqfY46zsXTza6DTmaGVjHLIOoT2D65iuo1/aoiiVpADSxoLLG89vpuyu04NLGkxGmXcHjjZuQfWh0+Ob5Xrwz+jjNutU6jtAdpg3E2mUDewbYKPPBPv+OCilh1/b8MYjVkiRyTJZ3cUOD15OOaTsz7tpx32pm1ExXarqNq+zk9fhjXZQQaeOSHTKmqjBhklkAL8e306Z5dn47Y0ZSYNMUhRQoHNAIuZU0GqklHeTwxx/8AEG+a8sb1TFeNRMnenii3+fzignj7lpJZwfFQ5AHzwkpthdezICVM+qnkNkkIK4xsRwo1Q6JGP/J+cWjnm1G46ZQqA0GC9fbzjek0erm6GQi+Xc7VzfVnRY3lCje6ICTQUAZIlQggsWN3Qxj7po9H4tZqUZlFMB5WPLFZe09FDC6aaJz41UMU5JN9Pll1WrpEUh7+RQC35RdnAS6hkF0110VbOQNRPLC87gxoB4QR4qvp8cg/enJjQOi7QWmJCgewZnxpw0E+qhHewiJOu6RvFY6HjpzWH07u6qkmoiSRSSxVfEfLj5ZWdpp6J1Cxg8hRbGvLAw6eLSK00ccjyxkhSxqxdm+vXK4h4li3G98ktcsRwcHG7MpaMBQW8hZyRImsiikjCqpF9LKn/LxaeRoNPsklLV+v8qgXxlLipvvJQvifb7yMgLGa7xtx/N64LToiQgxpu55aupw/4nd2qKOKF5vsMdSSNu2N8TWWJk57sKq+tdMqpdYFv89e4DJCxsn4vPPIs5anSWVAaUkkdPblUjG0lVZierHgXhGkRRxS+7jK99QHhc8eY6fPDTjl077SNqgk2ecs8KkkM/A8gMVOpMhdI7IU+IgEi84zbttWfUL/ADWWrDSiMRgEbiR8s6OQBxtXi/IevuxdGmGntYwGJ4DcnICTkKpkK8+IqP7y1YalkIFAi76k4IE8O8iivIf95UwxJFtZtzel2cigxVUTao6mqw7HFW1BZqTcRyMAyvYNKOaH+DGxpiGJJAHvvLd0p/LZriz0vLaMKyaeyBLM1XyqgDJMcCmtqf8A+iScMdouzR9bwZ1EQJABPuBNYEqOz9MKeLTL4OLKqAazyf2w1r6vVJogKWIbvDxV9Kz28piQUAAQePATnju3NKdd9rRFvVFmSPaWWuK9B7s68Pva48vrw59kex002hj7RjO2cMwSlsDgj+c9RBJpV0zzOwSVvzmVvEp9pOS0CQaaKJVJoDaoBAUetZ5j7QCRNIymJwxY88jafX6fXMW3ny9ak6zx6bUarbFH3Mck8kgvfHwFHv5OL6KMJM07ytp1MxPdNyW4As5hjVdqdmdmQw6lY5yoDGOLUgOg/wCJH8Xmj2TqZ9Z2ZFKNLsEpaTa7EVZoftmeuNbp3UJpH1ffSNNO4BAQAKo/n65aJw8QEGjVAvSxdDLwxyTAlwgUcEKvX55eWRiDHuCjz5/jGWhVe8ZAZnVfZurKavUnUKI45bUDjde0D3f3kGHdHtAG0clieuBk092iSrVcnaT/ACMdSqadmRnDNIxsgClHTpxjmj0scQDusSgflJ559l4xFHFBpgLuhVtwMSSfTie5nEm3hVUf5xhaZDRcOFdZHIHT/BhPw44zI6gkjlmxRjNLIkcUbKhPUDy8sYnVoE3EhUXjk85nGgg4AVUiZpGBY0poe+8IELICxZQRuXzxHQynURSsRK21iWk29fd8sNpZjqdH3USuZlQoSeK9vp0ysUqvY80Sw6hZCzKup2qTxV+vxxrUSRV3aRK240zEEj5ZnyRsvaDwQlRSAsd36h0s+uDGinMjnUauSQstDYa2g+npgV4+0PuyDSw6ck0QUQ8LzxQ+V10y7do9zIsTFSdv6CTWL/dwutmGnRioReL5JrhR6DzONaXRHTTnUtCvey/mJI8PlxiEnVO0bNFE+0Hq3F4LUamUlEjiJbbZFD+cenmICq80axnyHJY+/Ojn0/e0TuZf+NYz1Fo4tSU/FdEv9KjphU0odCC7MTyaPXDartBY9KJIYSasjw2ayf8AUJl0yPFp9rOtoJPDd+o65YnRaJIR/t15ksOnzy6xju6XhT6C8x21va2odAsaof1MRY+F5TVpOw26rWuAF8QV9pJris1ibJMaACR6rr5cZn6rtTSxTLFHG8r8cL64tFNpoGruF2kBd7yNISPWhxeEk7RZWaWOKMIoAB29Mut/i002onbWrF3SrGboIbJr4V55IMn3mQeE0vm44JvjMs63USTEQmR3vhXPPOR3eoYvLIQpSwdrGyfYMbxsWtV1bcve6hF4HAtvlk+EjjvmWrqto+ZxGmMi9y8jtV3YULx64Tv442CMrSkjk7zQPnmZEI021r7lFBF7ma/ni8mq2ttE6iuCFAA+uc4gCMWjb826ia58uuBEkagBhCfMHcOnwGORCnU6mQd7ttmalXZVc+3PP64ak/a/TGVT3rd3XN2Aaz0R17xxxkadB1NGUD22c872rrGg7W0HaTzRd81q0SufCvqT7jnSVxr2OqXbqLMbSOOltQAwMMAdGaaOP83ANH5ViTzqXkmVNTqFb8jRwsVI9QeB9crp9XqZb2aKYBTa94QnHrz8c436dJ9k27Dh1nbQ+8OxisyScUGUe3yN0Pbeby6g2VgQhB0FeQzF7BbU60aqaScKpfu1oWaHJr5j16ZsR6OvzSyMPMk0BjoxeQyFFEpJLeQNYBA/iBkVFHJs8nDNFpyGO0MV8y95EcsUOnativu5AFVwP7+uKQNrLSiSQf8Aih5y0Gl1E8bbdPKir+UM+0e81hhrtoQJE7+g5OOxdoBo/wArH1Xb0+eOAEdnEwjb3Yfdxut8DpexXVpJp9SGP/in7Y3HqZe647mJATQLi2P1xFe1JwHeXVxEbiERP017cMh0RoI11jPN38gjj8I3EAHp0wMf3UozTkIim2LuTxmaqy67WU3aTLCXvZGB4vZ88JP2QNYtGPUSADgmwKyw6FqO1Dq45I4Jkg0zEqgNksB1NemdoZdEmvCRTvtljNACtzr04HsJ+mO6TsyHSAN91iDFdtuQa+ZympkEU2n1IeBDE98N5efQZWxeqrDJGC8cbOzMWaWbgL7cW1OumMTxwOjTNwGCEKPice1b72YPI7C64S7PxwMMJkcsFm4HqB/GZjVX00GoeMNNqVWSrPd3Q/bJXTQRSlW1MzlurXXJx9VWOK2i8udzXgtQ7ohKiOMVxSj+sQ77pphKqiAsqLtBJJoe7KDVwwk7o1iG4gllAwsheRQ0rNsPPivMrVqzTxiOH8K/xGbwk8eVnp0zJX1Gsnmk2yBaPCoW6D3DKP2iTpe7gnHextTCMWaOGTTHVeJgEgBoIpPNepw8WniiYqlKu3yAFnNamHqp3ZgZzIzkdAOg/jFfvBDBFgJkY0LPiOenm0enlIaWNXoWOLJORFpYYmMiaaNGN0dovOs5+M1hfddbMFWPTuCfM1++M/6VqGgZpJnJA/Ko4ObpLMBsC+EcC8h4mEJV5ETdfU5ntVhDQ9mpAUMyAtyQx5PsHOHfRgIy7nbkEgmv2wlEacSySDddD0rKvPG0o3y+ICqXm/8AvDfPUEkM3dhRJW1qFDn54RdO3V5a3Doqj55MUbiQOYZxR4BND647CJDL3aQ1XqefjmY1jO/0rSSkPsdiOWtrxyLQQBaXTir8qxx4DHGe+dIweOeP6ykes0UKhC7sfWhj/wBGvODtFXiLaeCVuSNypXt9M8T9p9QdXqiZElUI97WBB+ue/wB5KjTsNVMbDFjQvnF+09BFqIiJ9MZZCvVpjx8suHKTlrHLjbF/sq8ur+z+lkk5ALKC7FfCOlcc5n/a19XGIoNEqk6hwCsbEFzwoB9eozZ0crt2VohDGkCrAq7DyRx0xLWpPL2t2eWlT8PdISqgba6H32Rh521r8w32f2YOztBFp2lkdgluIksEnqb9MLIAWAMdEm7lYWMi1jBEk7sWNnxEk4tWnWWyba+hNn45I6EjKiksXzZ9PfgtKAJZFBhUCmqrN+nT3ZZI1Ylxzu5JJuhhNJt6qS1g3S+3LVgMh37mknlbbwFVKB915GkchZEVZAaB5HmfdhpWkErt3ZCDpfngdI8sss5dVCrQPPn/AOs1owwIWVVCC383ckn24A6NUgWA6eEoG4UoK/nHCxjO93QA+Q6jBNJvO4ybjeGnA9XC0WjMkXdxuhBTu1oDCoJp5GM8kj1VbmofLOlRZgsZchF5el546DJ4kD7Q4Xp6E5n9ac2lRmC7gD5ndz/1iHaMWmMYgG2ipLcdRzmgqgAhY1sirLdMz523drx6dFXZso9fKv4vKppIVYJsUmhXvwrSLHHUabmJ6semCWSQrSKVB6HbwBiGqE0pCJNIieZUgXlKjneja3euKJG1evnieo151GqqNmHhAW1Iv2jOXRRqyr3zuQvG9+PlWW+7wrLG7sGextuzQ92Vqx0veiHuxOhcAcKLN+YxQaiNgsUGmkkYkd67Hpz5XmiWjDDbIBXQKAMVikg++LD3buXsrxwKw0pR3mkZo42CXtI559vzw6eAoO6QHnljyT8846nuxQ04vmtx/wA9cPEzDbawqVWx0JxmCuucre+Ndp8hZPwrKus7AeNyAfKP9zkiSRyQJhQPO1ScA8eqnkCJK4FEEheB881oxD6gR/8AySUvBFhby0MSTKzM6bK6lya/bC/6VpkHjaRif1NIb+mEg7Oij43BY+eoNjBrFIYImjosrVzQjB4+N4zpmTkosjUaPkB8sokSxIUhk28+Qwj91ptOk7y8gcq7VeA8XEDzGzCscScl388nU9oqkZh0TGME20gXk+7M/Ua+XVR7TqI44l5NL5ey+uIfeNy7YZQxPAIsn6cYW/w4eIVvxpNzuDdyHI3xReGRQTnQqjSWySXfQLf1OGljG4EQKbH6pAMZNGs/v9h3LKtGrIFn3ZSeQStQdyoHNL1+uVlaZiipGeu5iX6V6Vl5RI02xtgSuR1J9nXMEnpdSY0MMUUrtEdjElV93HxwukdpRLPIhonaltfA/tr+mZvaHeabtKHbEjJPSbVFAydFJ9gvNwQNAmwAqqEKgA8gM1azAmLOU8Asnr15yQGUFmU0CRXSzkESgXUpG3zGWSAsDv6bgeWHn8ctSHecafgG1H5VF9MY02mmEKiSRl8FUWA5yzIBHtHVqFdfPLNKqWOnkCSctOKvpkBVmYtZoZOi0yxSTWdxsNVmh5ZWeaLaoDLY4BrnJ00673CmyQB04FZaMMOsXe25bnr0OcWj2oBE/rQFX9MG820XHG7Uwrg5CNMSW7lxx1bgn5nHVgzynuz+DS88E5MDNW0qgsk+Xli6naG7zu0A5BYrQHzyyyGkKOqrtoX1r3Vh9kfvZAfC4HqQpv6ZmlJTOmrXUOpjrwshsrVHzxl1JBJkcj2IRfzypcUVTeWIshQMlhmSksNI8rVuW+BWKP8AhOrOo8Q4PU17s6As6qpQXGKppB08r/b4ZDpE0h3wRGuB47/YZROSVQrOLL7eBXX0GZ6pJ3zFn3OSCSByD8cekrYEBiQHoFW6GU0piDcqxIN33Y5yIbaeNNsjyM0vFeznIZXXVpMveEA+ZOPyhiwOx+OPEwXGNPpVmYnaGVfIEsL9/TH1F4oZ3fasOwHnc3l9c04OziVBO2iPXnGEAVgdhoeQj5OMuzAKtlFuyTQ+GU4i8iJ0W3dvkPJ4CjJi0lNa7uV8yBQvCSayEGo3R2r9L39ReZmu7dVYSYI9x3bSaNe71P0zXQdqfm7iDcZnX3lumZ0/aUIibuwZSgvhOvxzB1mql1TF5NQ7bm5HQA+lZRSZA6hpGFABd3FZrotai9p6iWLvYgignxEtyPTM/Vu0kq/eWjuwbskE+3BrGYlb8JdzdLJr98qCZpFExQoPIc8+2sZEcaJ5oqjkAjJPCrQbC6aGcghnYgUFSNca05eSFO737BxYWr+ePQQ2+zxEt0DOP4zFWgLAIoQX3gkk0zAXlQwbkIhHTgk41rZYo2AjSNj0Y7SbPvwK6rUkWhRV9Py/TNcIOVZSmRmfbKasDgZYkxEvuZj6WBX1zpUSM2XKrxYCjk5577VdtR6WIw6WYkkeIiuT6ChnGcbyuRq3PVp2PavbqiJpDBpSGldTxuHIW/afTPQNO0jP4kBU5n9g6/TP2LD3SgSKNrogCgvXU8efrmgv+0WMm3eQABfwrHn/ABcUx6eTaCzbtxvwnC90eQaHus4Tv4lVVPeEgAXR9MsVDFSy1urg/wDvM4QhHzdnjjheuSdOjOSVLE2fy4RnjVRQUsfdz9clZGViAFonzYf1liQY1BocEAdKFZy7FcBLNf8An7MszEUQq8+3/rLozBWYqu4e/HBqrolBW8THyLMayjldxVVJIHP4f9nJkmcxg3fr1xeaWRIn2IWPsUfycUvtPeoTYsnjao4rOkkdZNybjY85QOMTTUskyF4igVTdlBRr34XTvNOQd3dAjw2639MkvKAxt9rFRxbk5SKMMwsxjmuFJ4w0ha1BkQk+H/cJN/AZAkC0S49PM5JMaAMQDt3Cv9sGq6Z0pKtaO1V12gDBS6iELZboR+WIt55PeFpFVYphQ3AmICx8cEqWkLkW1DqS4UYXT6Yl40RDKVHlIa645pOzJtTES3eUeS7sAq/Lr8MbUrFGNPpxcXG9nblzmuM1W4rHpNNACdWsP5rEaEEn2Ek4WbtEqwhhhWOxe4yqpA9wxd5IdKXdmicpxtVCSDihm1eoLyQr3CqeWZRub1938Z28kY9qkep1YkcRMTICbIWR69hsjCSzTutakrvYEWY+vp+o18sh9VJEI4t8mxgwI3jcvx+OJrA80Sne6x+ZZ/3wtM4gS6jUy/hsz8NagUBXs4wMunmEBYrKRfLFsc+7rHudRu282xJNZaZi8VSMAHo1XTDWsZ0MUe8vIbHB2knjDtqAkZCqqGzSqMBPH3RIVlLA8DBR6RzIDNIeTZVetZry/oHWZ9WwCkCqsnyxmJYllKyM54oBU/c4bTvHArdwGBJFki8o0x8RO7jiytm+PrnO0nEKtIFijeSQ8AdccV/9Phfvdp1DWOthRlezkrTtKFdTJxGehrzP8ZU6bvGtia9uUgoQkMhO1xXXhc4g/qLH3LjEUIi6EsxPtOVlaUvwgr31msGvm3bf2kni1MsWnpl9WNEfAZ5Nl12unMrIznyAHAz1vYmk7P2fe9RqFM7sSdulWTj1tjmk8uk3d4hNgfqijHuoAVnWfJw+PyT1yvG8/usPsGLWxTwI0YYPKilGQmuevXyvPoUukUyLcoFHgBALzA7M7Yjm7V00M8saxqS7ARKgG1SfT3Z6CPWRy7WilVlI4KsDZHu9hzzfLy27jrwkkWWKKFf9tHlI9nF4QyOa2hATgUeMg2WDE0eLyrNZ8O9VviiLOc2x13WRu8uApzlZw45Xp5k5RdpF7j0558svdN+Gsjel9LxiWbezKSFo+pbjLOTzaqwuqpuT8sEpIUtOzn9SooJqvMnIdu8JQwzAHr4Tx9M0FDE5Xxd0u40D3BofM5X7vAYyHi3DjpCBu+F5JMagSLC7sBfCkk/Hy+eUmZ9j2rByPJeh993gcBGk06nekRiJbmo05+eNwMX3qpnZkHDWgB93GL91E5QSLI207wgJoel+K8tFIqTmTutoY8/h2a+uSM72jAD7gOl95XywZQuDsUIimwZJCSfr0y6oqs0rQ+IGk3RiwP7vK6mWiEZdxN+E1joXjjSRkVFjc3wWLHn547HpdNC4GoEUs6OCAFNKfXI0iPE8SIKkIAHhA8XXrRPyw+pLd+xBYc8tdE+g6XmdIus1EoaKLvggA5RaHwxaZFm27mkKLyTQ/wAGUjHcv3gSSWQtdb7J+eVeWZgQ0IjtrbfqD+2b48mbxVniDU0cTECgpcgD4CsFNsjjACuD5noCfhWGleo/GUU1uKhucBHBJqPxGKRgCwOvzzogmik1DIZI2CpfAa93vwhS7VUFdQu7CQF9ziQrYrxVd9f6y7EKC0QQmr5FHLNWs+YCF+8mKKPPnEJtcX4jKAA/qPXnHdX3jkO0cZI5ClS2IywyzujTqgJHKhaAGX+f1emIJFbcQIdwNWCTh3mrjvF9aAwKFYxSgDpwBnGZyrKq0fNyP2znfSIk+9DzVfqrGtDCzStJJ44oxe3b+Y+n7k+7MrT6h21BjmFceAeo+fJz1DwFI4o41AuNTfmb5JPxyz1LAl1Ekpfp5kD4cYKeUJEABtA6deP+86cUoUuzkcmjxiGp3PIASzVx08/6ze4zhuGRil7CL4BPU5d5argDjFGEg2bSxAvz64RYnZQSW59WwnOrq+cdjR6iTQLJDpnZb8hdC8nWzvBEbQhvME9M+tSdnabSaOLS6JQkcYoAC/iT654KbsHU67VzabTRCbndvoUB0NnyylnLkzZZHiezX1Wp7TZo42c7SoVSbz23ZvYfa8Kx61+zzH3bAqkjhWYefBz1n2Z7J0/2d7KVygbUzuWOxe8b0Asf5zjs0kuoB/BdOOr0PpeXzc5yucYeHDJ7Xmux9YdadTHJpHhkgK7t7dQb5HyxwRLvoHnrRN49F2eyEzNOqgimFnp78rHp0LA96NoPQAknONnrZXa6gABaPmT55fczhfFGVA4o9Th5IkMyijz6LlV0saOpknqjVEDGQ6ossqMpUAV6HnLFpDvBkrijVfuf6zpV05Z2EzEdbqhxi0KRzQkRShI99A1y309TmvQuzho1i5aupMtftWLkllXaoFkEnc3S/wCRjTdkp3dd4g8VMwjsn/DlZtJECGTaeQCWWsKld0YjYqpJHnRrjIiZxsDII0c/qqyfSssul2psuIg8nnCy6R3mhl3afZG+7YoPJ6cnKVJjDhY2m2l25quFy8TieYQxELtJaQkWQo8/nhI9O0k3OpQG/AI1sj1N4WGGOKOeLSpcsvhLk2TkjWm3mOXUxwyOw8KsSKHuvzzNaaQue9ikj8VDcwAOa+pYLpU0sf8A8f5j6k5mywhhsKgki+ma6xnsox2gBgQB1psp3yLGSAR/xW+mWkEoiYOoJ2/mA4ODjiUL3kotz0AOHHwoiQh2mkFsRwG88usi14gOT0yruGA2j4HAPIQWsDaOgA8832wYM8qKWawLPkRgWmPXZan1PXAOWZg5jodQCawbyF3q1AsnjK2oR5t19FPoTi8jeP8ANZvgDrhkkCDatEnngdc5QVsnkmySPXMkMptQGrLc1eFROl/vkqGdwXQBRwtHjpxh44S7Chd+R8sKYo0SyEDaD6HNiL7xJoe8YRCJaRGXzUDzPvGE0HZJ2jvhy3l14xjtmSGLRfdYiOKG1fLn0zXGWe0Wsx5lTco60Oa9cDGu5wXJPsy0QJLMT88iMOXPPmazNtqc1EivdkmXZ4R09+SgA+HOUO0nkWfacpCfqPUaSI62Wcs8Kl4lOwAlQTdc+frmVp9H2fB2qgh08zKEd5LnYKB5Cr55rg5qdp+LXzckcnpi2khRBrJQCWDqoJPlV/uTmpjBl9RSRpp02qB4QBtVFxaWZnBCShih5CDge845o0Us24brW+fKvTFe2pDDpwkYVVbg0MMIMwYISzbnYEVu6YpDNJHKkAiqmALO/W/XClB3iep88hONRtHRmN/DLEiPXxzTmIsglQcALf74QPFJsDAuI64J6+/1N5lsAqSSKAHDBrHHnj+rnk0+tEEZG2rBYAkG6xkWmTPJOaEa83+Y+mdGqvSySnYGDBVBA4+HS8ohKsyhjStQ9eMa7rbEr73tgSefbli0JZZHRhtthwAP89P2wLKBOnelSCOb6X6fLGNBM7y6ktXgjJAA8+mWXxNCx6kA/HjCwygrGsIIWhQ3Xtqlq8Hp4kbs194J8YLH1J8vdj0MCS6yUPZ/D6k+uE1BGmh7uJVAFtyLJOGEHQxuZ4GRQEC+I+uP9nQrFqT30qd5tbao8sxtVrp4wu1gOg91nNHTJ3Q1MyljIsNhib5LVeMnqv05U1CxyDvGYm2LMeWPu8sqVMQtpOa529Sffi+qd40sMTanqfZi+otY433EnaOpzdvjEg7K20yvICSKVSegxadohtDFhVWAMpKx7oEcEV0yVUGF2815wnFq0IzRKQyxkLdc4wk0UkZCqCwF1t8vXL6LTRalyswsAFh78FvKs+2lBB4HTjHMGkzOZUbbFZu7OdHp5CxZ2Vb4r0GW0w/HMQ4SjwMaVF7reBzj1RYxopFHcxyyg/lCEE9ScceFFQML4ZVq+DeTI/dzBVRfEvWuR7sOq1Oj0EupJH0uic9DouyFiovbt5+Qwul0sWkiVIQQWoM55ZvecH2jqpU1MemRtqNEWJHX55048IzeVLds9pJEzafSsN5FPIPL2DMMybyWBNHiziUbsyM7MbDUOfZhp3KdnQOKLd2W56XeYvHapcMw7S5B3FmoV1wsiSIzbD59CaJyex03aOKVmJZrP0/6xTUO0aqoN7msk8k5dZFpgRqieKRQSLq7wZG44ISMNODfINfUZoHSxuFfkFlBNAentzXHh2F5Y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g;base64,/9j/4AAQSkZJRgABAQAAAQABAAD/2wBDAAkGBwgHBgkIBwgKCgkLDRYPDQwMDRsUFRAWIB0iIiAdHx8kKDQsJCYxJx8fLT0tMTU3Ojo6Iys/RD84QzQ5Ojf/2wBDAQoKCg0MDRoPDxo3JR8lNzc3Nzc3Nzc3Nzc3Nzc3Nzc3Nzc3Nzc3Nzc3Nzc3Nzc3Nzc3Nzc3Nzc3Nzc3Nzc3Nzf/wAARCAC8AQwDASIAAhEBAxEB/8QAGwAAAgMBAQEAAAAAAAAAAAAAAwQBAgUABgf/xAA7EAACAgEDAQUFCAEEAgIDAQABAgMRAAQSITEFEyJBUWFxgZGhBhQjMkKxwdHwFTNS4WLxQ3IHJDSC/8QAGQEBAQEBAQEAAAAAAAAAAAAAAQACAwQF/8QAHxEBAQEAAwADAQEBAAAAAAAAAAERAhIhAzFBUSJx/9oADAMBAAIRAxEAPwD5/oOwHnjTUajVwaeE2Q0r0T7lAJPyz2Oh7T7O0+m02ij7+eQuolmVTGri+nW6/fBCFNcY/wACHTRxjYoLAUoJ6XjG/sfTeGeRXYUFMKWK9pPU58rn8t5PZx4dRpO1EQyxwaWGBb43KviJ9aOLw9r6nS7pNRLK7i12qtWb6D2AYvqu19Lp470OnXfIDcs5DN16+z4ZEGo7S7WmE0GneUpXCxhUX065vtOoz0nrO14tXMsen01s5oISST7OTixl1cbUmlZSfDQZa5+maWp7F1LTd7qBBpmFneJAT8AuaX2X+zcWt7P+9aiYyyszIF2jalGufU5z2NZXl9To9bqYE/8A0ZtjNUbIwpm6cc857vQfZrsrT6GJJdJHM0CBO81FlWPmQpPPN+WOSQ6Ts+AsFTbGvLnluPaenuGI6nUSayKNdKHaKT8zRpwF543e3pftw23yH6aU+pjg0x7n8Qp4NsJChfQD/BizavWCMLHAjuovxOW5Pt6Z3Z2nkGm7sRpF3ZNi+LJv9iMekQRNW3czKSxHljFWV2nH2hP2Y8LNp7IsKAF2/v8Axg/szGOziianTBp5LLzNIWojheK4HPXNLe8p4VlpeiC+D7cW1cs/d0jsrLxT9L9Lrplc/VGsNU6PLCIwgjUMEUVd3dfL64LvZZ9QJGDbFY0pNDoOtZjdj9pT6xm00yVqYRVX/uJfB59M1AQ8P4+oVEvpdYSZT+LvLK4VAACCCeB8P/WVUkyAR2zMeoG4jDQhHoRxGrG0kcnHIimmh37QoHC7Vuz6Z01EW0cqQlo4V72VwGZ2524SPSBdQJJZyqIlFEH5mwMmo78BWnLOrAyXQCj0wWp1Wn1DkRzeBPDSA3fphVEdoayNHWRo1WNL2hunt/8AeItqvvDd5JIBHyCAW6dK4GXnkiMiCUqqlv1vXHnx54T70JQVjRjEODIVoX5AZnSt2Xc2mVzvdAnUpQJHswE0zQyDeWYqp/TfPr1r6ZMuokeIiWMhV6KqklvQV/eJurUO8tPIKCL/AKzNumQy2pd0WNZSUBrnkn3k3+2AkYl23SEgDi8o84DiONOimlQWfeePdk/jyyrHBpnZmoMzD9ycD4GxYAlSZGPHhBIX2e3KzbhyzAyDy/440EmePa7RqgsuQfQ/554CMApaLYfxbmP0GWnQhRk4Yk8NxxkykIokce4E9cv3RO2iiqfJRW4+g6euXEKk8eILX5a8stQQJpQ4UM3OxDZPvPTCd2hdVYAULej65buebCkWbPir69cuiAWse1RYvaKy1BJADMskm1QtbFB/L6E4ctEzbkp3HRgt1lTDESWkbd/9jY+WQmoec7dNGzheSRwBgl23cmipoWWNX8MXKKTYlT5YR4ZiXZlXggLdkk/1kfdEr8SVmfzPGODQ5ewRL3cjyvJwNqRKFAX447pOxezotTtk0qyIqgszWwv35gf6p2nFG8TSaZSpDFZeCb4IoHj484pqO39WspZXjiO2gI1ux8bzpxkcrW52vr+zV1mnk1+mhTT6Uv8Ad4VjFOeln2Ac1lJvthpWQCCBjxx0AHwGeWn1B1LbpXmc+Vg/yMAzOU8BeMDimF3lfRNejXtLtHXyA6fTFFK8PICqkewnrnofsmmsg0eofUKjJM52Ro3IccMSfbxinZmi7Qn7D0ulmuFwhUsCd4smrFjoPU/DNuFj2d2dFpNJG8/cRhC4I3Egc+zMSS1v2CmJAyvqgRGE5iUqBd9ST6YlFrn10oWKDuNLG24qp3NL6D2DF1Euu08rPA+n3MaDvuY/+Rwwf7uogikRLobI13H/AAZu8smQSb7RI218z75iiLuO0AVtFnz/AOsu6wx+GSXlht2g9Rhxpm7sB+8ct/zbaB8M6fTOsdRuqMeLVQK+Jwz+oq+oYsEi0rbAPztxkr951TqIEUGvz1fTK7ezYJCNTIxksUH8JJ8uvOOdn9owTM0WjjdkjWi6oQvwJ88rJfpS48l9pU7R7KT/AFFXEjg04C8gDms9LoI9NLDHOq7kdVkRmF3YB6n34t2wuql0sqJCoeThFZlJA8zhNIsWg0mj02olK0iqqq3G6rI/rM7JGs9OanUwrLuLklV/JR4+WCgn1epVO9DQwG2SICmPNWT5e724XT6iJBemRVLm91c/XBtNJK0bJE8hG4bnah7+fdmuywtJpai+6rKYlMhkZl5v2X/JyFjWJBGm0Jfp0xfU6mNYzLq9YypztVUr3dReKfe4pKZNMablnd76fGzmbSdiCQyF6VnZuGIs/HKTyNLKsjjezHwIefiBizap1Jl7qSOM0qhowgPu5GA++CRWWNZJdtACBHO4+0+l+3FHCZG2CQ167FJqjzZ6DBuAz2oJIfxFTZ45oZEen1ckaAaWGFF6GV7A+A/vGV0vgKz6yVmJoiFdo/vMkHY+ljSNPw5mUsxBFKL6k8euXgneWT/+pGUCgsaljwPM8/vhxp9LHJ3n3YMwA8crbj9bwqyE1RRR6KMgW7nwhF0/4fU9438YIQFuGlVVv8ka39candFiPeOBVnk0BkIqnTCclhGKqgF3f9YYQERVk5Q9OpPuwzKYwAfCg5rEo+0leVzpVXuwQoJWy5vy9mQq6uYu5gaRvJm4HwvHFpqWQbSFTefL24uY3lZVMigAm1TivflxoNS4/GlWDduJCvZ+J/rIHZ2maNTJNLIgHCA0p8sZALekRREhR+KNGyclHEdxRQsfWhQGXgjjjI+7wKPIX5Vlfu8029pZpAP+KttA+WJCKah5yp2QoPFybJvCrp4kFPM7N5lRxnGHTxUq7Vrltos/E4UODyY3+JrJPByaWVpCTIiRgEmjz8z0w+h0kQRjHpptRILOxFJ49WbPcNpexYZEZlGq1jAUEQlSfYAOOuC1+oMemmWLSGKNR49qqN/HIu7yl8xzx86l1INgMyH2eWNfY2GTtH7Qq53SLpD3uywNzA+Hr0F1mZ2jFpzNLqUVljNUrNfljn/4vGof7VTvEG+79xIJefLy599Z1nCdbWN/1I+maOPWyaySbXuhMUhSOKKwiUAefM9fp7cPqJI9uwSeJuAF4vKho0g7uNfBfJArccVl12j0Mxk1VCQJ4FPt60PlnCOtORaePuRDs8HmDZJxlfw28CKoHlwMzdB2q+u3PCvhPJ4/KMNqXc7dsqCzzuJJr3DK1Hmk711JcVfND+8HVzE0No6Mz3mc80axVK9E+hq8o3aOlhjPeSKSPecpaj7yI7MFiQdfFWTukWIJGDt2i3PFn45kwdtCTe+nglkvgcUBhL7S1UY3xpAhrrycDDEsW9SzzqBXVTuOZ2ogfXzIYGciJgd4agpH7+7GV0iqR3su5r6XeNeQVAdu3oOAMDjtNNpo1I08CqvJBPW/P231zp3kmjdZLSNht44v+cFpWXSzyR1/vHcu5rCmj0yQhkkSOaQmQDkA9cUR1PZmnlYStXeceJhdV5DnCCCMXyzE9aNftjE5hhYKyszDywSyuVO1Np6gLRIGP2vp0WlRJQ6QMCorceSPicO/eCrdUv44NY5pGBfdt6hcsdIwUbtpYn9TdBjgT3sKeJ2LgdLPXAvqHIPdqFF2BV4w0UER/GkLOedqC+MoZodw26RpDV258IyxF5Ayd1ut5JLNAf564VYNY5bwrEgA68knCvPOwAQBSf8AgnAGR3btfeyUv/kf4xyIvHoVSMiaYMfPmycI8GklUiRDJtUgC6Ay6dwos21L0rzyrSUh2Rgc+eSD0zdzEscMCIq3Rq655w22dxukcruHQdRlEDd2HdwKF8ZZSu7xsT7T1xTu5VEYlgDXU8n25yKpSlVm/wDtx0wu1toCqf6yqh1Ug0K6c5JUB+gIW+tZRYo1apXssOhPU3ho0cji6Pl0wTFIXDMyBvOsCmXabVQNoHNLf9ZBmZjYj494yC1+I/XAq5a64ANC2yDl7RAkMum0wWwLlneuP46Zn63WajUwSFdTHFDzZCkmvP54GbVdm6co6SozNW1WUUOPbfTnyxfXdsxRwrZmk3iiQSoPuzp5HLXi+0W3w9yjgWTz6AZqfY46zsXTza6DTmaGVjHLIOoT2D65iuo1/aoiiVpADSxoLLG89vpuyu04NLGkxGmXcHjjZuQfWh0+Ob5Xrwz+jjNutU6jtAdpg3E2mUDewbYKPPBPv+OCilh1/b8MYjVkiRyTJZ3cUOD15OOaTsz7tpx32pm1ExXarqNq+zk9fhjXZQQaeOSHTKmqjBhklkAL8e306Z5dn47Y0ZSYNMUhRQoHNAIuZU0GqklHeTwxx/8AEG+a8sb1TFeNRMnenii3+fzignj7lpJZwfFQ5AHzwkpthdezICVM+qnkNkkIK4xsRwo1Q6JGP/J+cWjnm1G46ZQqA0GC9fbzjek0erm6GQi+Xc7VzfVnRY3lCje6ICTQUAZIlQggsWN3Qxj7po9H4tZqUZlFMB5WPLFZe09FDC6aaJz41UMU5JN9Pll1WrpEUh7+RQC35RdnAS6hkF0110VbOQNRPLC87gxoB4QR4qvp8cg/enJjQOi7QWmJCgewZnxpw0E+qhHewiJOu6RvFY6HjpzWH07u6qkmoiSRSSxVfEfLj5ZWdpp6J1Cxg8hRbGvLAw6eLSK00ccjyxkhSxqxdm+vXK4h4li3G98ktcsRwcHG7MpaMBQW8hZyRImsiikjCqpF9LKn/LxaeRoNPsklLV+v8qgXxlLipvvJQvifb7yMgLGa7xtx/N64LToiQgxpu55aupw/4nd2qKOKF5vsMdSSNu2N8TWWJk57sKq+tdMqpdYFv89e4DJCxsn4vPPIs5anSWVAaUkkdPblUjG0lVZierHgXhGkRRxS+7jK99QHhc8eY6fPDTjl077SNqgk2ecs8KkkM/A8gMVOpMhdI7IU+IgEi84zbttWfUL/ADWWrDSiMRgEbiR8s6OQBxtXi/IevuxdGmGntYwGJ4DcnICTkKpkK8+IqP7y1YalkIFAi76k4IE8O8iivIf95UwxJFtZtzel2cigxVUTao6mqw7HFW1BZqTcRyMAyvYNKOaH+DGxpiGJJAHvvLd0p/LZriz0vLaMKyaeyBLM1XyqgDJMcCmtqf8A+iScMdouzR9bwZ1EQJABPuBNYEqOz9MKeLTL4OLKqAazyf2w1r6vVJogKWIbvDxV9Kz28piQUAAQePATnju3NKdd9rRFvVFmSPaWWuK9B7s68Pva48vrw59kex002hj7RjO2cMwSlsDgj+c9RBJpV0zzOwSVvzmVvEp9pOS0CQaaKJVJoDaoBAUetZ5j7QCRNIymJwxY88jafX6fXMW3ny9ak6zx6bUarbFH3Mck8kgvfHwFHv5OL6KMJM07ytp1MxPdNyW4As5hjVdqdmdmQw6lY5yoDGOLUgOg/wCJH8Xmj2TqZ9Z2ZFKNLsEpaTa7EVZoftmeuNbp3UJpH1ffSNNO4BAQAKo/n65aJw8QEGjVAvSxdDLwxyTAlwgUcEKvX55eWRiDHuCjz5/jGWhVe8ZAZnVfZurKavUnUKI45bUDjde0D3f3kGHdHtAG0clieuBk092iSrVcnaT/ACMdSqadmRnDNIxsgClHTpxjmj0scQDusSgflJ559l4xFHFBpgLuhVtwMSSfTie5nEm3hVUf5xhaZDRcOFdZHIHT/BhPw44zI6gkjlmxRjNLIkcUbKhPUDy8sYnVoE3EhUXjk85nGgg4AVUiZpGBY0poe+8IELICxZQRuXzxHQynURSsRK21iWk29fd8sNpZjqdH3USuZlQoSeK9vp0ysUqvY80Sw6hZCzKup2qTxV+vxxrUSRV3aRK240zEEj5ZnyRsvaDwQlRSAsd36h0s+uDGinMjnUauSQstDYa2g+npgV4+0PuyDSw6ck0QUQ8LzxQ+V10y7do9zIsTFSdv6CTWL/dwutmGnRioReL5JrhR6DzONaXRHTTnUtCvey/mJI8PlxiEnVO0bNFE+0Hq3F4LUamUlEjiJbbZFD+cenmICq80axnyHJY+/Ojn0/e0TuZf+NYz1Fo4tSU/FdEv9KjphU0odCC7MTyaPXDartBY9KJIYSasjw2ayf8AUJl0yPFp9rOtoJPDd+o65YnRaJIR/t15ksOnzy6xju6XhT6C8x21va2odAsaof1MRY+F5TVpOw26rWuAF8QV9pJris1ibJMaACR6rr5cZn6rtTSxTLFHG8r8cL64tFNpoGruF2kBd7yNISPWhxeEk7RZWaWOKMIoAB29Mut/i002onbWrF3SrGboIbJr4V55IMn3mQeE0vm44JvjMs63USTEQmR3vhXPPOR3eoYvLIQpSwdrGyfYMbxsWtV1bcve6hF4HAtvlk+EjjvmWrqto+ZxGmMi9y8jtV3YULx64Tv442CMrSkjk7zQPnmZEI021r7lFBF7ma/ni8mq2ttE6iuCFAA+uc4gCMWjb826ia58uuBEkagBhCfMHcOnwGORCnU6mQd7ttmalXZVc+3PP64ak/a/TGVT3rd3XN2Aaz0R17xxxkadB1NGUD22c872rrGg7W0HaTzRd81q0SufCvqT7jnSVxr2OqXbqLMbSOOltQAwMMAdGaaOP83ANH5ViTzqXkmVNTqFb8jRwsVI9QeB9crp9XqZb2aKYBTa94QnHrz8c436dJ9k27Dh1nbQ+8OxisyScUGUe3yN0Pbeby6g2VgQhB0FeQzF7BbU60aqaScKpfu1oWaHJr5j16ZsR6OvzSyMPMk0BjoxeQyFFEpJLeQNYBA/iBkVFHJs8nDNFpyGO0MV8y95EcsUOnativu5AFVwP7+uKQNrLSiSQf8Aih5y0Gl1E8bbdPKir+UM+0e81hhrtoQJE7+g5OOxdoBo/wArH1Xb0+eOAEdnEwjb3Yfdxut8DpexXVpJp9SGP/in7Y3HqZe647mJATQLi2P1xFe1JwHeXVxEbiERP017cMh0RoI11jPN38gjj8I3EAHp0wMf3UozTkIim2LuTxmaqy67WU3aTLCXvZGB4vZ88JP2QNYtGPUSADgmwKyw6FqO1Dq45I4Jkg0zEqgNksB1NemdoZdEmvCRTvtljNACtzr04HsJ+mO6TsyHSAN91iDFdtuQa+ZympkEU2n1IeBDE98N5efQZWxeqrDJGC8cbOzMWaWbgL7cW1OumMTxwOjTNwGCEKPice1b72YPI7C64S7PxwMMJkcsFm4HqB/GZjVX00GoeMNNqVWSrPd3Q/bJXTQRSlW1MzlurXXJx9VWOK2i8udzXgtQ7ohKiOMVxSj+sQ77pphKqiAsqLtBJJoe7KDVwwk7o1iG4gllAwsheRQ0rNsPPivMrVqzTxiOH8K/xGbwk8eVnp0zJX1Gsnmk2yBaPCoW6D3DKP2iTpe7gnHextTCMWaOGTTHVeJgEgBoIpPNepw8WniiYqlKu3yAFnNamHqp3ZgZzIzkdAOg/jFfvBDBFgJkY0LPiOenm0enlIaWNXoWOLJORFpYYmMiaaNGN0dovOs5+M1hfddbMFWPTuCfM1++M/6VqGgZpJnJA/Ko4ObpLMBsC+EcC8h4mEJV5ETdfU5ntVhDQ9mpAUMyAtyQx5PsHOHfRgIy7nbkEgmv2wlEacSySDddD0rKvPG0o3y+ICqXm/8AvDfPUEkM3dhRJW1qFDn54RdO3V5a3Doqj55MUbiQOYZxR4BND647CJDL3aQ1XqefjmY1jO/0rSSkPsdiOWtrxyLQQBaXTir8qxx4DHGe+dIweOeP6ykes0UKhC7sfWhj/wBGvODtFXiLaeCVuSNypXt9M8T9p9QdXqiZElUI97WBB+ue/wB5KjTsNVMbDFjQvnF+09BFqIiJ9MZZCvVpjx8suHKTlrHLjbF/sq8ur+z+lkk5ALKC7FfCOlcc5n/a19XGIoNEqk6hwCsbEFzwoB9eozZ0crt2VohDGkCrAq7DyRx0xLWpPL2t2eWlT8PdISqgba6H32Rh521r8w32f2YOztBFp2lkdgluIksEnqb9MLIAWAMdEm7lYWMi1jBEk7sWNnxEk4tWnWWyba+hNn45I6EjKiksXzZ9PfgtKAJZFBhUCmqrN+nT3ZZI1Ylxzu5JJuhhNJt6qS1g3S+3LVgMh37mknlbbwFVKB915GkchZEVZAaB5HmfdhpWkErt3ZCDpfngdI8sss5dVCrQPPn/AOs1owwIWVVCC383ckn24A6NUgWA6eEoG4UoK/nHCxjO93QA+Q6jBNJvO4ybjeGnA9XC0WjMkXdxuhBTu1oDCoJp5GM8kj1VbmofLOlRZgsZchF5el546DJ4kD7Q4Xp6E5n9ac2lRmC7gD5ndz/1iHaMWmMYgG2ipLcdRzmgqgAhY1sirLdMz523drx6dFXZso9fKv4vKppIVYJsUmhXvwrSLHHUabmJ6semCWSQrSKVB6HbwBiGqE0pCJNIieZUgXlKjneja3euKJG1evnieo151GqqNmHhAW1Iv2jOXRRqyr3zuQvG9+PlWW+7wrLG7sGextuzQ92Vqx0veiHuxOhcAcKLN+YxQaiNgsUGmkkYkd67Hpz5XmiWjDDbIBXQKAMVikg++LD3buXsrxwKw0pR3mkZo42CXtI559vzw6eAoO6QHnljyT8846nuxQ04vmtx/wA9cPEzDbawqVWx0JxmCuucre+Ndp8hZPwrKus7AeNyAfKP9zkiSRyQJhQPO1ScA8eqnkCJK4FEEheB881oxD6gR/8AySUvBFhby0MSTKzM6bK6lya/bC/6VpkHjaRif1NIb+mEg7Oij43BY+eoNjBrFIYImjosrVzQjB4+N4zpmTkosjUaPkB8sokSxIUhk28+Qwj91ptOk7y8gcq7VeA8XEDzGzCscScl388nU9oqkZh0TGME20gXk+7M/Ua+XVR7TqI44l5NL5ey+uIfeNy7YZQxPAIsn6cYW/w4eIVvxpNzuDdyHI3xReGRQTnQqjSWySXfQLf1OGljG4EQKbH6pAMZNGs/v9h3LKtGrIFn3ZSeQStQdyoHNL1+uVlaZiipGeu5iX6V6Vl5RI02xtgSuR1J9nXMEnpdSY0MMUUrtEdjElV93HxwukdpRLPIhonaltfA/tr+mZvaHeabtKHbEjJPSbVFAydFJ9gvNwQNAmwAqqEKgA8gM1azAmLOU8Asnr15yQGUFmU0CRXSzkESgXUpG3zGWSAsDv6bgeWHn8ctSHecafgG1H5VF9MY02mmEKiSRl8FUWA5yzIBHtHVqFdfPLNKqWOnkCSctOKvpkBVmYtZoZOi0yxSTWdxsNVmh5ZWeaLaoDLY4BrnJ00673CmyQB04FZaMMOsXe25bnr0OcWj2oBE/rQFX9MG820XHG7Uwrg5CNMSW7lxx1bgn5nHVgzynuz+DS88E5MDNW0qgsk+Xli6naG7zu0A5BYrQHzyyyGkKOqrtoX1r3Vh9kfvZAfC4HqQpv6ZmlJTOmrXUOpjrwshsrVHzxl1JBJkcj2IRfzypcUVTeWIshQMlhmSksNI8rVuW+BWKP8AhOrOo8Q4PU17s6As6qpQXGKppB08r/b4ZDpE0h3wRGuB47/YZROSVQrOLL7eBXX0GZ6pJ3zFn3OSCSByD8cekrYEBiQHoFW6GU0piDcqxIN33Y5yIbaeNNsjyM0vFeznIZXXVpMveEA+ZOPyhiwOx+OPEwXGNPpVmYnaGVfIEsL9/TH1F4oZ3fasOwHnc3l9c04OziVBO2iPXnGEAVgdhoeQj5OMuzAKtlFuyTQ+GU4i8iJ0W3dvkPJ4CjJi0lNa7uV8yBQvCSayEGo3R2r9L39ReZmu7dVYSYI9x3bSaNe71P0zXQdqfm7iDcZnX3lumZ0/aUIibuwZSgvhOvxzB1mql1TF5NQ7bm5HQA+lZRSZA6hpGFABd3FZrotai9p6iWLvYgignxEtyPTM/Vu0kq/eWjuwbskE+3BrGYlb8JdzdLJr98qCZpFExQoPIc8+2sZEcaJ5oqjkAjJPCrQbC6aGcghnYgUFSNca05eSFO737BxYWr+ePQQ2+zxEt0DOP4zFWgLAIoQX3gkk0zAXlQwbkIhHTgk41rZYo2AjSNj0Y7SbPvwK6rUkWhRV9Py/TNcIOVZSmRmfbKasDgZYkxEvuZj6WBX1zpUSM2XKrxYCjk5577VdtR6WIw6WYkkeIiuT6ChnGcbyuRq3PVp2PavbqiJpDBpSGldTxuHIW/afTPQNO0jP4kBU5n9g6/TP2LD3SgSKNrogCgvXU8efrmgv+0WMm3eQABfwrHn/ABcUx6eTaCzbtxvwnC90eQaHus4Tv4lVVPeEgAXR9MsVDFSy1urg/wDvM4QhHzdnjjheuSdOjOSVLE2fy4RnjVRQUsfdz9clZGViAFonzYf1liQY1BocEAdKFZy7FcBLNf8An7MszEUQq8+3/rLozBWYqu4e/HBqrolBW8THyLMayjldxVVJIHP4f9nJkmcxg3fr1xeaWRIn2IWPsUfycUvtPeoTYsnjao4rOkkdZNybjY85QOMTTUskyF4igVTdlBRr34XTvNOQd3dAjw2639MkvKAxt9rFRxbk5SKMMwsxjmuFJ4w0ha1BkQk+H/cJN/AZAkC0S49PM5JMaAMQDt3Cv9sGq6Z0pKtaO1V12gDBS6iELZboR+WIt55PeFpFVYphQ3AmICx8cEqWkLkW1DqS4UYXT6Yl40RDKVHlIa645pOzJtTES3eUeS7sAq/Lr8MbUrFGNPpxcXG9nblzmuM1W4rHpNNACdWsP5rEaEEn2Ek4WbtEqwhhhWOxe4yqpA9wxd5IdKXdmicpxtVCSDihm1eoLyQr3CqeWZRub1938Z28kY9qkep1YkcRMTICbIWR69hsjCSzTutakrvYEWY+vp+o18sh9VJEI4t8mxgwI3jcvx+OJrA80Sne6x+ZZ/3wtM4gS6jUy/hsz8NagUBXs4wMunmEBYrKRfLFsc+7rHudRu282xJNZaZi8VSMAHo1XTDWsZ0MUe8vIbHB2knjDtqAkZCqqGzSqMBPH3RIVlLA8DBR6RzIDNIeTZVetZry/oHWZ9WwCkCqsnyxmJYllKyM54oBU/c4bTvHArdwGBJFki8o0x8RO7jiytm+PrnO0nEKtIFijeSQ8AdccV/9Phfvdp1DWOthRlezkrTtKFdTJxGehrzP8ZU6bvGtia9uUgoQkMhO1xXXhc4g/qLH3LjEUIi6EsxPtOVlaUvwgr31msGvm3bf2kni1MsWnpl9WNEfAZ5Nl12unMrIznyAHAz1vYmk7P2fe9RqFM7sSdulWTj1tjmk8uk3d4hNgfqijHuoAVnWfJw+PyT1yvG8/usPsGLWxTwI0YYPKilGQmuevXyvPoUukUyLcoFHgBALzA7M7Yjm7V00M8saxqS7ARKgG1SfT3Z6CPWRy7WilVlI4KsDZHu9hzzfLy27jrwkkWWKKFf9tHlI9nF4QyOa2hATgUeMg2WDE0eLyrNZ8O9VviiLOc2x13WRu8uApzlZw45Xp5k5RdpF7j0558svdN+Gsjel9LxiWbezKSFo+pbjLOTzaqwuqpuT8sEpIUtOzn9SooJqvMnIdu8JQwzAHr4Tx9M0FDE5Xxd0u40D3BofM5X7vAYyHi3DjpCBu+F5JMagSLC7sBfCkk/Hy+eUmZ9j2rByPJeh993gcBGk06nekRiJbmo05+eNwMX3qpnZkHDWgB93GL91E5QSLI207wgJoel+K8tFIqTmTutoY8/h2a+uSM72jAD7gOl95XywZQuDsUIimwZJCSfr0y6oqs0rQ+IGk3RiwP7vK6mWiEZdxN+E1joXjjSRkVFjc3wWLHn547HpdNC4GoEUs6OCAFNKfXI0iPE8SIKkIAHhA8XXrRPyw+pLd+xBYc8tdE+g6XmdIus1EoaKLvggA5RaHwxaZFm27mkKLyTQ/wAGUjHcv3gSSWQtdb7J+eVeWZgQ0IjtrbfqD+2b48mbxVniDU0cTECgpcgD4CsFNsjjACuD5noCfhWGleo/GUU1uKhucBHBJqPxGKRgCwOvzzogmik1DIZI2CpfAa93vwhS7VUFdQu7CQF9ziQrYrxVd9f6y7EKC0QQmr5FHLNWs+YCF+8mKKPPnEJtcX4jKAA/qPXnHdX3jkO0cZI5ClS2IywyzujTqgJHKhaAGX+f1emIJFbcQIdwNWCTh3mrjvF9aAwKFYxSgDpwBnGZyrKq0fNyP2znfSIk+9DzVfqrGtDCzStJJ44oxe3b+Y+n7k+7MrT6h21BjmFceAeo+fJz1DwFI4o41AuNTfmb5JPxyz1LAl1Ekpfp5kD4cYKeUJEABtA6deP+86cUoUuzkcmjxiGp3PIASzVx08/6ze4zhuGRil7CL4BPU5d5argDjFGEg2bSxAvz64RYnZQSW59WwnOrq+cdjR6iTQLJDpnZb8hdC8nWzvBEbQhvME9M+tSdnabSaOLS6JQkcYoAC/iT654KbsHU67VzabTRCbndvoUB0NnyylnLkzZZHiezX1Wp7TZo42c7SoVSbz23ZvYfa8Kx61+zzH3bAqkjhWYefBz1n2Z7J0/2d7KVygbUzuWOxe8b0Asf5zjs0kuoB/BdOOr0PpeXzc5yucYeHDJ7Xmux9YdadTHJpHhkgK7t7dQb5HyxwRLvoHnrRN49F2eyEzNOqgimFnp78rHp0LA96NoPQAknONnrZXa6gABaPmT55fczhfFGVA4o9Th5IkMyijz6LlV0saOpknqjVEDGQ6ossqMpUAV6HnLFpDvBkrijVfuf6zpV05Z2EzEdbqhxi0KRzQkRShI99A1y309TmvQuzho1i5aupMtftWLkllXaoFkEnc3S/wCRjTdkp3dd4g8VMwjsn/DlZtJECGTaeQCWWsKld0YjYqpJHnRrjIiZxsDII0c/qqyfSssul2psuIg8nnCy6R3mhl3afZG+7YoPJ6cnKVJjDhY2m2l25quFy8TieYQxELtJaQkWQo8/nhI9O0k3OpQG/AI1sj1N4WGGOKOeLSpcsvhLk2TkjWm3mOXUxwyOw8KsSKHuvzzNaaQue9ikj8VDcwAOa+pYLpU0sf8A8f5j6k5mywhhsKgki+ma6xnsox2gBgQB1psp3yLGSAR/xW+mWkEoiYOoJ2/mA4ODjiUL3kotz0AOHHwoiQh2mkFsRwG88usi14gOT0yruGA2j4HAPIQWsDaOgA8832wYM8qKWawLPkRgWmPXZan1PXAOWZg5jodQCawbyF3q1AsnjK2oR5t19FPoTi8jeP8ANZvgDrhkkCDatEnngdc5QVsnkmySPXMkMptQGrLc1eFROl/vkqGdwXQBRwtHjpxh44S7Chd+R8sKYo0SyEDaD6HNiL7xJoe8YRCJaRGXzUDzPvGE0HZJ2jvhy3l14xjtmSGLRfdYiOKG1fLn0zXGWe0Wsx5lTco60Oa9cDGu5wXJPsy0QJLMT88iMOXPPmazNtqc1EivdkmXZ4R09+SgA+HOUO0nkWfacpCfqPUaSI62Wcs8Kl4lOwAlQTdc+frmVp9H2fB2qgh08zKEd5LnYKB5Cr55rg5qdp+LXzckcnpi2khRBrJQCWDqoJPlV/uTmpjBl9RSRpp02qB4QBtVFxaWZnBCShih5CDge845o0Us24brW+fKvTFe2pDDpwkYVVbg0MMIMwYISzbnYEVu6YpDNJHKkAiqmALO/W/XClB3iep88hONRtHRmN/DLEiPXxzTmIsglQcALf74QPFJsDAuI64J6+/1N5lsAqSSKAHDBrHHnj+rnk0+tEEZG2rBYAkG6xkWmTPJOaEa83+Y+mdGqvSySnYGDBVBA4+HS8ohKsyhjStQ9eMa7rbEr73tgSefbli0JZZHRhtthwAP89P2wLKBOnelSCOb6X6fLGNBM7y6ktXgjJAA8+mWXxNCx6kA/HjCwygrGsIIWhQ3Xtqlq8Hp4kbs194J8YLH1J8vdj0MCS6yUPZ/D6k+uE1BGmh7uJVAFtyLJOGEHQxuZ4GRQEC+I+uP9nQrFqT30qd5tbao8sxtVrp4wu1gOg91nNHTJ3Q1MyljIsNhib5LVeMnqv05U1CxyDvGYm2LMeWPu8sqVMQtpOa529Sffi+qd40sMTanqfZi+otY433EnaOpzdvjEg7K20yvICSKVSegxadohtDFhVWAMpKx7oEcEV0yVUGF2815wnFq0IzRKQyxkLdc4wk0UkZCqCwF1t8vXL6LTRalyswsAFh78FvKs+2lBB4HTjHMGkzOZUbbFZu7OdHp5CxZ2Vb4r0GW0w/HMQ4SjwMaVF7reBzj1RYxopFHcxyyg/lCEE9ScceFFQML4ZVq+DeTI/dzBVRfEvWuR7sOq1Oj0EupJH0uic9DouyFiovbt5+Qwul0sWkiVIQQWoM55ZvecH2jqpU1MemRtqNEWJHX55048IzeVLds9pJEzafSsN5FPIPL2DMMybyWBNHiziUbsyM7MbDUOfZhp3KdnQOKLd2W56XeYvHapcMw7S5B3FmoV1wsiSIzbD59CaJyex03aOKVmJZrP0/6xTUO0aqoN7msk8k5dZFpgRqieKRQSLq7wZG44ISMNODfINfUZoHSxuFfkFlBNAentzXHh2F5Y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www.collecting-rocks-and-minerals.com/image-files/sedimentary-ro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181475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evolution.berkeley.edu/evolibrary/images/evo/strata_gradual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502" y="762000"/>
            <a:ext cx="6649498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137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anatomical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comparing </a:t>
            </a:r>
            <a:r>
              <a:rPr lang="en-US" dirty="0"/>
              <a:t>anatomical (</a:t>
            </a:r>
            <a:r>
              <a:rPr lang="en-US" b="1" u="sng" dirty="0">
                <a:solidFill>
                  <a:srgbClr val="FFC000"/>
                </a:solidFill>
              </a:rPr>
              <a:t>physical</a:t>
            </a:r>
            <a:r>
              <a:rPr lang="en-US" dirty="0"/>
              <a:t>) </a:t>
            </a:r>
            <a:r>
              <a:rPr lang="en-US" dirty="0" smtClean="0"/>
              <a:t>features between </a:t>
            </a:r>
            <a:r>
              <a:rPr lang="en-US" dirty="0"/>
              <a:t>organisms, looking for evolutionary </a:t>
            </a:r>
            <a:r>
              <a:rPr lang="en-US" b="1" u="sng" dirty="0">
                <a:solidFill>
                  <a:srgbClr val="FFC000"/>
                </a:solidFill>
              </a:rPr>
              <a:t>similarities</a:t>
            </a:r>
            <a:r>
              <a:rPr lang="en-US" b="1" dirty="0">
                <a:solidFill>
                  <a:srgbClr val="FFC000"/>
                </a:solidFill>
              </a:rPr>
              <a:t> </a:t>
            </a:r>
          </a:p>
          <a:p>
            <a:pPr marL="0" indent="0">
              <a:buNone/>
            </a:pPr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407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375" t="22917" r="12500" b="14583"/>
          <a:stretch>
            <a:fillRect/>
          </a:stretch>
        </p:blipFill>
        <p:spPr bwMode="auto">
          <a:xfrm>
            <a:off x="-101600" y="457200"/>
            <a:ext cx="9245600" cy="600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://shawmst.org/biology/files/2010/07/Evolution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305800" cy="690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3185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C000"/>
                </a:solidFill>
              </a:rPr>
              <a:t>anatomical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comparing </a:t>
            </a:r>
            <a:r>
              <a:rPr lang="en-US" dirty="0"/>
              <a:t>anatomical (</a:t>
            </a:r>
            <a:r>
              <a:rPr lang="en-US" b="1" u="sng" dirty="0">
                <a:solidFill>
                  <a:srgbClr val="FFC000"/>
                </a:solidFill>
              </a:rPr>
              <a:t>physical</a:t>
            </a:r>
            <a:r>
              <a:rPr lang="en-US" dirty="0"/>
              <a:t>) </a:t>
            </a:r>
            <a:r>
              <a:rPr lang="en-US" dirty="0" smtClean="0"/>
              <a:t>features between </a:t>
            </a:r>
            <a:r>
              <a:rPr lang="en-US" dirty="0"/>
              <a:t>organisms, looking for evolutionary </a:t>
            </a:r>
            <a:r>
              <a:rPr lang="en-US" b="1" u="sng" dirty="0">
                <a:solidFill>
                  <a:srgbClr val="FFC000"/>
                </a:solidFill>
              </a:rPr>
              <a:t>similarities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endParaRPr lang="en-US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C000"/>
              </a:solidFill>
            </a:endParaRPr>
          </a:p>
          <a:p>
            <a:pPr>
              <a:buFont typeface="Wingdings"/>
              <a:buChar char="à"/>
            </a:pPr>
            <a:r>
              <a:rPr lang="en-US" b="1" u="sng" dirty="0" smtClean="0">
                <a:solidFill>
                  <a:srgbClr val="92D050"/>
                </a:solidFill>
              </a:rPr>
              <a:t>Homologous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/>
              <a:t>structures: have similar </a:t>
            </a:r>
            <a:r>
              <a:rPr lang="en-US" b="1" u="sng" dirty="0">
                <a:solidFill>
                  <a:srgbClr val="92D050"/>
                </a:solidFill>
              </a:rPr>
              <a:t>parts</a:t>
            </a:r>
            <a:r>
              <a:rPr lang="en-US" dirty="0"/>
              <a:t>, but different </a:t>
            </a:r>
            <a:r>
              <a:rPr lang="en-US" b="1" u="sng" dirty="0">
                <a:solidFill>
                  <a:srgbClr val="92D050"/>
                </a:solidFill>
              </a:rPr>
              <a:t>functions</a:t>
            </a:r>
            <a:r>
              <a:rPr lang="en-US" dirty="0"/>
              <a:t>. Organisms with similar bone structures may have evolved from a </a:t>
            </a:r>
            <a:r>
              <a:rPr lang="en-US" b="1" u="sng" dirty="0">
                <a:solidFill>
                  <a:srgbClr val="92D050"/>
                </a:solidFill>
              </a:rPr>
              <a:t>common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/>
              <a:t>ancestor. </a:t>
            </a:r>
            <a:endParaRPr lang="en-US" dirty="0" smtClean="0"/>
          </a:p>
          <a:p>
            <a:pPr>
              <a:buFont typeface="Wingdings"/>
              <a:buChar char="à"/>
            </a:pPr>
            <a:r>
              <a:rPr lang="en-US" b="1" u="sng" dirty="0" smtClean="0">
                <a:solidFill>
                  <a:srgbClr val="92D050"/>
                </a:solidFill>
              </a:rPr>
              <a:t>Vestigial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/>
              <a:t>structures: have</a:t>
            </a:r>
            <a:r>
              <a:rPr lang="en-US" u="sng" dirty="0"/>
              <a:t> </a:t>
            </a:r>
            <a:r>
              <a:rPr lang="en-US" b="1" u="sng" dirty="0">
                <a:solidFill>
                  <a:srgbClr val="92D050"/>
                </a:solidFill>
              </a:rPr>
              <a:t>no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/>
              <a:t>function in present day organism, but was probably useful in its </a:t>
            </a:r>
            <a:r>
              <a:rPr lang="en-US" b="1" u="sng" dirty="0">
                <a:solidFill>
                  <a:srgbClr val="92D050"/>
                </a:solidFill>
              </a:rPr>
              <a:t>past</a:t>
            </a:r>
            <a:r>
              <a:rPr lang="en-US" dirty="0"/>
              <a:t>. 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371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Vestigial Structures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pPr marL="393700" indent="-393700" algn="ctr">
              <a:buNone/>
            </a:pPr>
            <a:endParaRPr lang="en-US" dirty="0" smtClean="0">
              <a:effectLst/>
            </a:endParaRPr>
          </a:p>
          <a:p>
            <a:pPr marL="53975" indent="0">
              <a:buNone/>
            </a:pPr>
            <a:r>
              <a:rPr lang="en-US" b="1" i="1" dirty="0" smtClean="0"/>
              <a:t>Examples</a:t>
            </a:r>
            <a:r>
              <a:rPr lang="en-US" dirty="0" smtClean="0"/>
              <a:t>: human </a:t>
            </a:r>
            <a:r>
              <a:rPr lang="en-US" u="sng" dirty="0">
                <a:solidFill>
                  <a:srgbClr val="92D050"/>
                </a:solidFill>
              </a:rPr>
              <a:t>appendix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/>
              <a:t>and the </a:t>
            </a:r>
            <a:r>
              <a:rPr lang="en-US" u="sng" dirty="0">
                <a:solidFill>
                  <a:srgbClr val="92D050"/>
                </a:solidFill>
              </a:rPr>
              <a:t>leg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/>
              <a:t>bones of a whale. These structures provide further evidence of </a:t>
            </a:r>
            <a:r>
              <a:rPr lang="en-US" u="sng" dirty="0">
                <a:solidFill>
                  <a:srgbClr val="92D050"/>
                </a:solidFill>
              </a:rPr>
              <a:t>common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/>
              <a:t>structure and function.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www.answersingenesis.org/assets/images/articles/ee/v2/whale-vestigial-structu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19" t="9041" r="5154"/>
          <a:stretch/>
        </p:blipFill>
        <p:spPr bwMode="auto">
          <a:xfrm>
            <a:off x="2291255" y="2783240"/>
            <a:ext cx="5171089" cy="422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4217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Vestigial Structures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taggart.glg.msu.edu/isb200/VESTI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58" y="1600200"/>
            <a:ext cx="4531045" cy="351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edwardtbabinski.us/images/spurs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968"/>
          <a:stretch/>
        </p:blipFill>
        <p:spPr bwMode="auto">
          <a:xfrm>
            <a:off x="5080087" y="1510492"/>
            <a:ext cx="3964665" cy="359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6901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Vestigial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g.webmd.com/dtmcms/live/webmd/consumer_assets/site_images/media/medical/hw/hwkb17_007_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010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710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Vestigial Structures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blog.1dental.com/wp-content/uploads/2011/04/wisdom-teeth-x-r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762000"/>
            <a:ext cx="652930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jawsurgeryblog.com/wp-content/uploads/2010/09/wisdom-teeth-surge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42" y="3657600"/>
            <a:ext cx="526814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835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Comparative Embryology</a:t>
            </a:r>
            <a:endParaRPr lang="en-US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102" t="8574" r="6122" b="7072"/>
          <a:stretch>
            <a:fillRect/>
          </a:stretch>
        </p:blipFill>
        <p:spPr bwMode="auto">
          <a:xfrm>
            <a:off x="304800" y="947684"/>
            <a:ext cx="8610599" cy="591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00200" y="1219200"/>
            <a:ext cx="9906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chemeClr val="bg1"/>
                </a:solidFill>
              </a:rPr>
              <a:t>embryo</a:t>
            </a:r>
            <a:endParaRPr lang="en-US" sz="1600" b="1" u="sng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2133600"/>
            <a:ext cx="9144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lizard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2133600"/>
            <a:ext cx="838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turtle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2133600"/>
            <a:ext cx="685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pig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2133600"/>
            <a:ext cx="990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human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Biochemistry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287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Biochemistry</a:t>
            </a:r>
            <a:r>
              <a:rPr lang="en-US" dirty="0"/>
              <a:t>: comparing </a:t>
            </a:r>
            <a:r>
              <a:rPr lang="en-US" b="1" u="sng" dirty="0">
                <a:solidFill>
                  <a:srgbClr val="92D050"/>
                </a:solidFill>
              </a:rPr>
              <a:t>DNA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/>
              <a:t>sequences between 2 different </a:t>
            </a:r>
            <a:r>
              <a:rPr lang="en-US" b="1" u="sng" dirty="0">
                <a:solidFill>
                  <a:srgbClr val="92D050"/>
                </a:solidFill>
              </a:rPr>
              <a:t>organisms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endParaRPr lang="en-US" b="1" dirty="0" smtClean="0">
              <a:solidFill>
                <a:srgbClr val="92D050"/>
              </a:solidFill>
              <a:effectLst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use a </a:t>
            </a:r>
            <a:r>
              <a:rPr lang="en-US" b="1" u="sng" dirty="0">
                <a:solidFill>
                  <a:srgbClr val="92D050"/>
                </a:solidFill>
              </a:rPr>
              <a:t>DNA fingerprint</a:t>
            </a:r>
            <a:r>
              <a:rPr lang="en-US" dirty="0"/>
              <a:t>!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470"/>
          <a:stretch/>
        </p:blipFill>
        <p:spPr bwMode="auto">
          <a:xfrm>
            <a:off x="6020921" y="2643393"/>
            <a:ext cx="3105150" cy="417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5381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Practice 3: Evidence for Evolution</a:t>
            </a:r>
            <a:br>
              <a:rPr lang="en-US" dirty="0" smtClean="0"/>
            </a:br>
            <a:r>
              <a:rPr lang="en-US" sz="3600" dirty="0" smtClean="0"/>
              <a:t>(15 minutes)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U6-10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95" t="22925" r="21493" b="16418"/>
          <a:stretch/>
        </p:blipFill>
        <p:spPr bwMode="auto">
          <a:xfrm>
            <a:off x="1143000" y="1905000"/>
            <a:ext cx="6884160" cy="454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2057400"/>
            <a:ext cx="9144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U6-10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444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25000" r="12500" b="11458"/>
          <a:stretch>
            <a:fillRect/>
          </a:stretch>
        </p:blipFill>
        <p:spPr bwMode="auto">
          <a:xfrm>
            <a:off x="389744" y="609600"/>
            <a:ext cx="8754256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Abiogenesis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i="1" dirty="0" smtClean="0"/>
              <a:t>theory</a:t>
            </a:r>
            <a:r>
              <a:rPr lang="en-US" dirty="0" smtClean="0"/>
              <a:t> that life can come from </a:t>
            </a:r>
            <a:r>
              <a:rPr lang="en-US" b="1" u="sng" dirty="0" smtClean="0"/>
              <a:t>non-living</a:t>
            </a:r>
            <a:r>
              <a:rPr lang="en-US" dirty="0" smtClean="0"/>
              <a:t> things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u="sng" dirty="0" smtClean="0">
                <a:latin typeface="+mj-lt"/>
              </a:rPr>
              <a:t>Theory of spontaneous generation </a:t>
            </a:r>
            <a:r>
              <a:rPr lang="en-US" sz="2400" b="1" dirty="0" smtClean="0">
                <a:latin typeface="+mj-lt"/>
              </a:rPr>
              <a:t>:</a:t>
            </a:r>
            <a:r>
              <a:rPr lang="en-US" sz="2400" dirty="0" smtClean="0"/>
              <a:t> </a:t>
            </a:r>
            <a:r>
              <a:rPr lang="en-US" sz="2800" dirty="0" smtClean="0"/>
              <a:t>up until the 17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century, scientists once thought life came from </a:t>
            </a:r>
            <a:r>
              <a:rPr lang="en-US" sz="2800" dirty="0" smtClean="0">
                <a:solidFill>
                  <a:srgbClr val="FFC000"/>
                </a:solidFill>
              </a:rPr>
              <a:t>decaying</a:t>
            </a:r>
            <a:r>
              <a:rPr lang="en-US" sz="2800" dirty="0" smtClean="0"/>
              <a:t> matter</a:t>
            </a:r>
            <a:endParaRPr lang="en-US" sz="2800" b="1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2438400" y="457200"/>
            <a:ext cx="762000" cy="83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://www.pc.maricopa.edu/Biology/rcotter/BIO%20205/LessonBuilders/Chapter%201%20LB/maggo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90060"/>
            <a:ext cx="3657600" cy="253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219200" y="3124200"/>
            <a:ext cx="13182600" cy="480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382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C000"/>
                </a:solidFill>
                <a:latin typeface="Trajan Pro" charset="0"/>
                <a:ea typeface="ＭＳ Ｐゴシック" charset="0"/>
                <a:cs typeface="ＭＳ Ｐゴシック" charset="0"/>
              </a:rPr>
              <a:t>Mechanisms</a:t>
            </a:r>
          </a:p>
        </p:txBody>
      </p:sp>
      <p:sp>
        <p:nvSpPr>
          <p:cNvPr id="296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9700" name="Picture 2" descr="C:\tempie\Temporary Internet Files\Content.IE5\DL2FPH1J\MC90039121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2054225"/>
            <a:ext cx="4014787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6858000" y="3048000"/>
            <a:ext cx="1871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b="1" dirty="0" smtClean="0">
                <a:latin typeface="Century Gothic" charset="0"/>
              </a:rPr>
              <a:t>U6-11</a:t>
            </a:r>
            <a:endParaRPr lang="en-US" sz="4800" b="1" dirty="0">
              <a:latin typeface="Century Gothic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345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Disproved by 2 people: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1812" y="95250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+mj-lt"/>
              </a:rPr>
              <a:t>Francisco </a:t>
            </a:r>
            <a:r>
              <a:rPr lang="en-US" sz="2800" dirty="0" err="1" smtClean="0">
                <a:latin typeface="+mj-lt"/>
              </a:rPr>
              <a:t>Redi</a:t>
            </a:r>
            <a:endParaRPr lang="en-US" sz="2800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-1" y="1392237"/>
            <a:ext cx="4572001" cy="26257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Experiment to test whether maggots (</a:t>
            </a:r>
            <a:r>
              <a:rPr lang="en-US" b="1" u="sng" dirty="0" smtClean="0"/>
              <a:t>living</a:t>
            </a:r>
            <a:r>
              <a:rPr lang="en-US" dirty="0" smtClean="0"/>
              <a:t>) spontaneously generated from meat (</a:t>
            </a:r>
            <a:r>
              <a:rPr lang="en-US" b="1" u="sng" dirty="0" smtClean="0"/>
              <a:t>non-living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+mj-lt"/>
              </a:rPr>
              <a:t>Louis Pasteur</a:t>
            </a:r>
            <a:endParaRPr lang="en-US" sz="2800" dirty="0"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495800" cy="39512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Experiment to test whether bacteria (</a:t>
            </a:r>
            <a:r>
              <a:rPr lang="en-US" dirty="0" smtClean="0">
                <a:solidFill>
                  <a:srgbClr val="FFC000"/>
                </a:solidFill>
              </a:rPr>
              <a:t>living</a:t>
            </a:r>
            <a:r>
              <a:rPr lang="en-US" dirty="0" smtClean="0"/>
              <a:t>) spontaneously generated from beef broth (</a:t>
            </a:r>
            <a:r>
              <a:rPr lang="en-US" dirty="0" smtClean="0">
                <a:solidFill>
                  <a:srgbClr val="FFC000"/>
                </a:solidFill>
              </a:rPr>
              <a:t>non-living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0" y="990600"/>
            <a:ext cx="4419600" cy="396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13" y="2971800"/>
            <a:ext cx="811298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86200" y="2971800"/>
            <a:ext cx="5190565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86817" y="2971800"/>
            <a:ext cx="2557183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387" y="952500"/>
            <a:ext cx="144843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3244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Disproved by 2 people: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+mj-lt"/>
              </a:rPr>
              <a:t>Francisco </a:t>
            </a:r>
            <a:r>
              <a:rPr lang="en-US" sz="2800" dirty="0" err="1" smtClean="0">
                <a:latin typeface="+mj-lt"/>
              </a:rPr>
              <a:t>Redi</a:t>
            </a:r>
            <a:endParaRPr lang="en-US" sz="2800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-1" y="1600200"/>
            <a:ext cx="4572001" cy="26257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Experiment to test whether maggots (</a:t>
            </a:r>
            <a:r>
              <a:rPr lang="en-US" b="1" u="sng" dirty="0" smtClean="0"/>
              <a:t>living</a:t>
            </a:r>
            <a:r>
              <a:rPr lang="en-US" dirty="0" smtClean="0"/>
              <a:t>) spontaneously generated from meat (</a:t>
            </a:r>
            <a:r>
              <a:rPr lang="en-US" b="1" u="sng" dirty="0" smtClean="0"/>
              <a:t>non-living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+mj-lt"/>
              </a:rPr>
              <a:t>Louis Pasteur</a:t>
            </a:r>
            <a:endParaRPr lang="en-US" sz="2800" dirty="0"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495800" cy="39512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Experiment to test whether bacteria (</a:t>
            </a:r>
            <a:r>
              <a:rPr lang="en-US" b="1" u="sng" dirty="0" smtClean="0"/>
              <a:t>living</a:t>
            </a:r>
            <a:r>
              <a:rPr lang="en-US" dirty="0" smtClean="0"/>
              <a:t>) spontaneously generated from beef broth (</a:t>
            </a:r>
            <a:r>
              <a:rPr lang="en-US" b="1" u="sng" dirty="0" smtClean="0"/>
              <a:t>non-living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71975"/>
            <a:ext cx="16192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4352925"/>
            <a:ext cx="28289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162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Redi</a:t>
            </a:r>
            <a:r>
              <a:rPr lang="en-US" dirty="0" smtClean="0"/>
              <a:t> &amp; Pasteur’s experiments </a:t>
            </a:r>
            <a:r>
              <a:rPr lang="en-US" b="1" i="1" dirty="0" smtClean="0"/>
              <a:t>proved </a:t>
            </a:r>
            <a:r>
              <a:rPr lang="en-US" dirty="0" smtClean="0"/>
              <a:t> the </a:t>
            </a:r>
            <a:r>
              <a:rPr lang="en-US" b="1" dirty="0" smtClean="0"/>
              <a:t>Theory of </a:t>
            </a:r>
            <a:r>
              <a:rPr lang="en-US" b="1" dirty="0" smtClean="0">
                <a:latin typeface="+mj-lt"/>
              </a:rPr>
              <a:t>Biogenesis:</a:t>
            </a:r>
            <a:endParaRPr lang="en-US" b="1" u="sng" dirty="0" smtClean="0">
              <a:latin typeface="+mj-lt"/>
            </a:endParaRPr>
          </a:p>
          <a:p>
            <a:pPr marL="0" indent="0">
              <a:buNone/>
            </a:pPr>
            <a:endParaRPr lang="en-US" b="1" dirty="0">
              <a:latin typeface="+mj-lt"/>
            </a:endParaRPr>
          </a:p>
          <a:p>
            <a:pPr marL="0" indent="0" algn="ctr">
              <a:buNone/>
            </a:pPr>
            <a:r>
              <a:rPr lang="en-US" sz="4000" b="1" dirty="0" smtClean="0">
                <a:latin typeface="Britannic Bold" pitchFamily="34" charset="0"/>
              </a:rPr>
              <a:t>Life only comes from </a:t>
            </a:r>
            <a:r>
              <a:rPr lang="en-US" sz="4000" b="1" u="sng" dirty="0" smtClean="0">
                <a:latin typeface="Britannic Bold" pitchFamily="34" charset="0"/>
              </a:rPr>
              <a:t>living</a:t>
            </a:r>
            <a:r>
              <a:rPr lang="en-US" sz="4000" b="1" dirty="0" smtClean="0">
                <a:latin typeface="Britannic Bold" pitchFamily="34" charset="0"/>
              </a:rPr>
              <a:t> things!</a:t>
            </a:r>
            <a:endParaRPr lang="en-US" sz="4000" b="1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933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1101</Words>
  <Application>Microsoft Office PowerPoint</Application>
  <PresentationFormat>On-screen Show (4:3)</PresentationFormat>
  <Paragraphs>220</Paragraphs>
  <Slides>60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Do Now</vt:lpstr>
      <vt:lpstr>Do Now</vt:lpstr>
      <vt:lpstr>Slide 3</vt:lpstr>
      <vt:lpstr>Early earth and the origins of life</vt:lpstr>
      <vt:lpstr>Slide 5</vt:lpstr>
      <vt:lpstr>Abiogenesis</vt:lpstr>
      <vt:lpstr>Disproved by 2 people:</vt:lpstr>
      <vt:lpstr>Disproved by 2 people:</vt:lpstr>
      <vt:lpstr>Slide 9</vt:lpstr>
      <vt:lpstr>Slide 10</vt:lpstr>
      <vt:lpstr>What gas is missing?!</vt:lpstr>
      <vt:lpstr>Miller and Urey Experiment</vt:lpstr>
      <vt:lpstr>Slide 13</vt:lpstr>
      <vt:lpstr>If life has to come from living things, how did life first start?!</vt:lpstr>
      <vt:lpstr>Slide 15</vt:lpstr>
      <vt:lpstr>How did simple prokaryotes go to complex eukaryotes?</vt:lpstr>
      <vt:lpstr>Endosymbiotic theory </vt:lpstr>
      <vt:lpstr>Slide 18</vt:lpstr>
      <vt:lpstr>Practice 1: Early Earth</vt:lpstr>
      <vt:lpstr>Abiogenesis Recipe Example</vt:lpstr>
      <vt:lpstr>Slide 21</vt:lpstr>
      <vt:lpstr>Do Now</vt:lpstr>
      <vt:lpstr>Slide 23</vt:lpstr>
      <vt:lpstr>Slide 24</vt:lpstr>
      <vt:lpstr>Do Now</vt:lpstr>
      <vt:lpstr>Evolution</vt:lpstr>
      <vt:lpstr>2 men, 2 theories</vt:lpstr>
      <vt:lpstr>Lamarck</vt:lpstr>
      <vt:lpstr>Lamarck</vt:lpstr>
      <vt:lpstr>2 men, 2 theories</vt:lpstr>
      <vt:lpstr>Charles Darwin</vt:lpstr>
      <vt:lpstr>Slide 32</vt:lpstr>
      <vt:lpstr>Slide 33</vt:lpstr>
      <vt:lpstr>Darwin</vt:lpstr>
      <vt:lpstr>Slide 35</vt:lpstr>
      <vt:lpstr>Videos</vt:lpstr>
      <vt:lpstr>Slide 37</vt:lpstr>
      <vt:lpstr>Practice 2: Natural Selection</vt:lpstr>
      <vt:lpstr>Slide 39</vt:lpstr>
      <vt:lpstr>Answer Analysis Questions</vt:lpstr>
      <vt:lpstr>http://www.youtube.com/watch?v=LyRA807djLc </vt:lpstr>
      <vt:lpstr>Peppered Moths Interactive Activity</vt:lpstr>
      <vt:lpstr>Do Now</vt:lpstr>
      <vt:lpstr>Do Now</vt:lpstr>
      <vt:lpstr>Slide 45</vt:lpstr>
      <vt:lpstr>Do Now Throwback Thursday</vt:lpstr>
      <vt:lpstr>Slide 47</vt:lpstr>
      <vt:lpstr>Fossil evidence</vt:lpstr>
      <vt:lpstr>anatomical</vt:lpstr>
      <vt:lpstr>Slide 50</vt:lpstr>
      <vt:lpstr>anatomical</vt:lpstr>
      <vt:lpstr>Vestigial Structures</vt:lpstr>
      <vt:lpstr>Vestigial Structures</vt:lpstr>
      <vt:lpstr>Vestigial Structures</vt:lpstr>
      <vt:lpstr>Vestigial Structures</vt:lpstr>
      <vt:lpstr>Comparative Embryology</vt:lpstr>
      <vt:lpstr>Biochemistry</vt:lpstr>
      <vt:lpstr>Practice 3: Evidence for Evolution (15 minutes)</vt:lpstr>
      <vt:lpstr>Slide 59</vt:lpstr>
      <vt:lpstr>Mechanisms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brooke1.simmons</dc:creator>
  <cp:lastModifiedBy>brooke1.simmons</cp:lastModifiedBy>
  <cp:revision>2</cp:revision>
  <dcterms:created xsi:type="dcterms:W3CDTF">2015-04-17T15:12:03Z</dcterms:created>
  <dcterms:modified xsi:type="dcterms:W3CDTF">2015-04-17T15:13:04Z</dcterms:modified>
</cp:coreProperties>
</file>