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496" r:id="rId2"/>
    <p:sldId id="497" r:id="rId3"/>
    <p:sldId id="498" r:id="rId4"/>
    <p:sldId id="499" r:id="rId5"/>
    <p:sldId id="500" r:id="rId6"/>
    <p:sldId id="501" r:id="rId7"/>
    <p:sldId id="502" r:id="rId8"/>
    <p:sldId id="503" r:id="rId9"/>
    <p:sldId id="504" r:id="rId10"/>
    <p:sldId id="681" r:id="rId11"/>
    <p:sldId id="656" r:id="rId12"/>
    <p:sldId id="671" r:id="rId13"/>
    <p:sldId id="682" r:id="rId14"/>
    <p:sldId id="657" r:id="rId15"/>
    <p:sldId id="658" r:id="rId16"/>
    <p:sldId id="659" r:id="rId17"/>
    <p:sldId id="660" r:id="rId18"/>
    <p:sldId id="661" r:id="rId19"/>
    <p:sldId id="662" r:id="rId20"/>
    <p:sldId id="663" r:id="rId21"/>
    <p:sldId id="664" r:id="rId22"/>
    <p:sldId id="665" r:id="rId23"/>
    <p:sldId id="707" r:id="rId24"/>
    <p:sldId id="718" r:id="rId25"/>
    <p:sldId id="372" r:id="rId26"/>
    <p:sldId id="373" r:id="rId27"/>
    <p:sldId id="377" r:id="rId28"/>
    <p:sldId id="374" r:id="rId29"/>
    <p:sldId id="722" r:id="rId30"/>
    <p:sldId id="531" r:id="rId31"/>
    <p:sldId id="532" r:id="rId32"/>
    <p:sldId id="533" r:id="rId33"/>
    <p:sldId id="535" r:id="rId34"/>
    <p:sldId id="720" r:id="rId35"/>
    <p:sldId id="731" r:id="rId36"/>
    <p:sldId id="728" r:id="rId37"/>
    <p:sldId id="733" r:id="rId38"/>
    <p:sldId id="734" r:id="rId39"/>
    <p:sldId id="735" r:id="rId40"/>
    <p:sldId id="736" r:id="rId41"/>
    <p:sldId id="737" r:id="rId42"/>
    <p:sldId id="588" r:id="rId43"/>
    <p:sldId id="589" r:id="rId44"/>
    <p:sldId id="590" r:id="rId45"/>
    <p:sldId id="59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579957"/>
    <a:srgbClr val="800080"/>
    <a:srgbClr val="D39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2" autoAdjust="0"/>
    <p:restoredTop sz="61715" autoAdjust="0"/>
  </p:normalViewPr>
  <p:slideViewPr>
    <p:cSldViewPr>
      <p:cViewPr varScale="1">
        <p:scale>
          <a:sx n="51" d="100"/>
          <a:sy n="51" d="100"/>
        </p:scale>
        <p:origin x="2058" y="4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E40F4-72A4-4AAC-8BD5-9DA170B8CE36}" type="datetimeFigureOut">
              <a:rPr lang="en-US" smtClean="0"/>
              <a:pPr/>
              <a:t>4/15/2016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48BDC-1E8C-4489-B3CC-51F0937FE22D}" type="slidenum">
              <a:rPr lang="en-US" smtClean="0"/>
              <a:pPr/>
              <a:t>‹#›</a:t>
            </a:fld>
            <a:endParaRPr lang="en-US"/>
          </a:p>
        </p:txBody>
      </p:sp>
    </p:spTree>
    <p:extLst>
      <p:ext uri="{BB962C8B-B14F-4D97-AF65-F5344CB8AC3E}">
        <p14:creationId xmlns:p14="http://schemas.microsoft.com/office/powerpoint/2010/main" val="61338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http://www.karisable.com/crserial1.htm</a:t>
            </a:r>
          </a:p>
          <a:p>
            <a:endParaRPr lang="en-US" dirty="0" smtClean="0"/>
          </a:p>
          <a:p>
            <a:r>
              <a:rPr lang="en-US" dirty="0" smtClean="0"/>
              <a:t>Add later:</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7030A0"/>
                </a:solidFill>
              </a:rPr>
              <a:t>Psychopath: </a:t>
            </a:r>
            <a:r>
              <a:rPr lang="en-US" dirty="0" smtClean="0"/>
              <a:t>a person suffering from chronic mental disorder with abnormal or violent social behavior.</a:t>
            </a:r>
            <a:endParaRPr lang="en-US" b="1" dirty="0" smtClean="0">
              <a:solidFill>
                <a:srgbClr val="000000"/>
              </a:solidFill>
            </a:endParaRPr>
          </a:p>
          <a:p>
            <a:pPr marL="454025" lvl="1" indent="-454025">
              <a:lnSpc>
                <a:spcPct val="80000"/>
              </a:lnSpc>
              <a:spcAft>
                <a:spcPts val="600"/>
              </a:spcAft>
              <a:buClr>
                <a:srgbClr val="81218B"/>
              </a:buClr>
            </a:pPr>
            <a:r>
              <a:rPr lang="en-US" sz="2400" b="1" dirty="0" smtClean="0">
                <a:solidFill>
                  <a:srgbClr val="7030A0"/>
                </a:solidFill>
              </a:rPr>
              <a:t>Signature: </a:t>
            </a:r>
            <a:r>
              <a:rPr lang="en-US" sz="2400" dirty="0" smtClean="0">
                <a:solidFill>
                  <a:schemeClr val="tx1"/>
                </a:solidFill>
              </a:rPr>
              <a:t>Unusual characteristics of a murder that are repeated at several crime scenes</a:t>
            </a:r>
          </a:p>
          <a:p>
            <a:pPr>
              <a:lnSpc>
                <a:spcPct val="80000"/>
              </a:lnSpc>
              <a:spcBef>
                <a:spcPts val="600"/>
              </a:spcBef>
              <a:spcAft>
                <a:spcPts val="600"/>
              </a:spcAft>
              <a:buClr>
                <a:srgbClr val="81218B"/>
              </a:buClr>
            </a:pPr>
            <a:r>
              <a:rPr lang="en-US" b="1" dirty="0" smtClean="0">
                <a:solidFill>
                  <a:srgbClr val="7030A0"/>
                </a:solidFill>
              </a:rPr>
              <a:t>Sociopath: </a:t>
            </a:r>
            <a:r>
              <a:rPr lang="en-US" dirty="0" smtClean="0"/>
              <a:t>a person with a personality disorder manifesting itself in extreme antisocial attitudes and behavior and a lack of conscience.</a:t>
            </a:r>
          </a:p>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a:t>
            </a:fld>
            <a:endParaRPr lang="en-US"/>
          </a:p>
        </p:txBody>
      </p:sp>
    </p:spTree>
    <p:extLst>
      <p:ext uri="{BB962C8B-B14F-4D97-AF65-F5344CB8AC3E}">
        <p14:creationId xmlns:p14="http://schemas.microsoft.com/office/powerpoint/2010/main" val="425855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600" u="sng" dirty="0" smtClean="0">
                <a:solidFill>
                  <a:srgbClr val="FF0000"/>
                </a:solidFill>
                <a:latin typeface="+mn-lt"/>
                <a:cs typeface="Calibri"/>
              </a:rPr>
              <a:t>Ethnicity</a:t>
            </a:r>
            <a:r>
              <a:rPr lang="en-US" sz="2600" dirty="0" smtClean="0">
                <a:solidFill>
                  <a:srgbClr val="FF0000"/>
                </a:solidFill>
                <a:latin typeface="+mn-lt"/>
                <a:cs typeface="Calibri"/>
              </a:rPr>
              <a:t>: The majority of serial killers are </a:t>
            </a:r>
            <a:r>
              <a:rPr lang="en-US" sz="2600" dirty="0" err="1" smtClean="0">
                <a:solidFill>
                  <a:srgbClr val="FF0000"/>
                </a:solidFill>
                <a:latin typeface="+mn-lt"/>
                <a:cs typeface="Calibri"/>
              </a:rPr>
              <a:t>caucasian</a:t>
            </a:r>
            <a:r>
              <a:rPr lang="en-US" sz="2600" dirty="0" smtClean="0">
                <a:solidFill>
                  <a:srgbClr val="FF0000"/>
                </a:solidFill>
                <a:latin typeface="+mn-lt"/>
                <a:cs typeface="Calibri"/>
              </a:rPr>
              <a:t> (82-86%)</a:t>
            </a:r>
          </a:p>
          <a:p>
            <a:pPr lvl="2"/>
            <a:r>
              <a:rPr lang="en-US" sz="2600" dirty="0" smtClean="0">
                <a:latin typeface="+mn-lt"/>
                <a:cs typeface="Calibri"/>
              </a:rPr>
              <a:t>African Americans = 13-20%</a:t>
            </a:r>
          </a:p>
          <a:p>
            <a:pPr lvl="2"/>
            <a:r>
              <a:rPr lang="en-US" sz="2600" dirty="0" smtClean="0">
                <a:latin typeface="+mn-lt"/>
                <a:cs typeface="Calibri"/>
              </a:rPr>
              <a:t>Hispanics = 2%</a:t>
            </a:r>
          </a:p>
          <a:p>
            <a:pPr lvl="2"/>
            <a:endParaRPr lang="en-US" sz="2600" dirty="0" smtClean="0">
              <a:latin typeface="+mn-lt"/>
              <a:cs typeface="Calibri"/>
            </a:endParaRPr>
          </a:p>
          <a:p>
            <a:pPr lvl="2"/>
            <a:r>
              <a:rPr lang="en-US" sz="2600" dirty="0" smtClean="0">
                <a:latin typeface="+mn-lt"/>
                <a:cs typeface="Calibri"/>
              </a:rPr>
              <a:t>Female = </a:t>
            </a:r>
            <a:r>
              <a:rPr lang="en-US" sz="2600" dirty="0" err="1" smtClean="0">
                <a:latin typeface="+mn-lt"/>
                <a:cs typeface="Calibri"/>
              </a:rPr>
              <a:t>myra</a:t>
            </a:r>
            <a:r>
              <a:rPr lang="en-US" sz="2600" dirty="0" smtClean="0">
                <a:latin typeface="+mn-lt"/>
                <a:cs typeface="Calibri"/>
              </a:rPr>
              <a:t> </a:t>
            </a:r>
            <a:r>
              <a:rPr lang="en-US" sz="2600" dirty="0" err="1" smtClean="0">
                <a:latin typeface="+mn-lt"/>
                <a:cs typeface="Calibri"/>
              </a:rPr>
              <a:t>hindley</a:t>
            </a:r>
            <a:endParaRPr lang="en-US" sz="2600" dirty="0" smtClean="0">
              <a:latin typeface="+mn-lt"/>
              <a:cs typeface="Calibri"/>
            </a:endParaRPr>
          </a:p>
          <a:p>
            <a:pPr lvl="2"/>
            <a:r>
              <a:rPr lang="en-US" sz="1200" b="0" i="0" kern="1200" dirty="0" smtClean="0">
                <a:solidFill>
                  <a:schemeClr val="tx1"/>
                </a:solidFill>
                <a:latin typeface="+mn-lt"/>
                <a:ea typeface="+mn-ea"/>
                <a:cs typeface="+mn-cs"/>
              </a:rPr>
              <a:t>Known as "The Moors Murderer" and "The Most Evil Woman in Britain", Myra </a:t>
            </a:r>
            <a:r>
              <a:rPr lang="en-US" sz="1200" b="0" i="0" kern="1200" dirty="0" err="1" smtClean="0">
                <a:solidFill>
                  <a:schemeClr val="tx1"/>
                </a:solidFill>
                <a:latin typeface="+mn-lt"/>
                <a:ea typeface="+mn-ea"/>
                <a:cs typeface="+mn-cs"/>
              </a:rPr>
              <a:t>Hindley</a:t>
            </a:r>
            <a:r>
              <a:rPr lang="en-US" sz="1200" b="0" i="0" kern="1200" dirty="0" smtClean="0">
                <a:solidFill>
                  <a:schemeClr val="tx1"/>
                </a:solidFill>
                <a:latin typeface="+mn-lt"/>
                <a:ea typeface="+mn-ea"/>
                <a:cs typeface="+mn-cs"/>
              </a:rPr>
              <a:t> and her lover, Ian Brady, plotted and carried out the rape and deaths of five young children 1963-65 in England. The pair were turned in to the police by </a:t>
            </a:r>
            <a:r>
              <a:rPr lang="en-US" sz="1200" b="0" i="0" kern="1200" dirty="0" err="1" smtClean="0">
                <a:solidFill>
                  <a:schemeClr val="tx1"/>
                </a:solidFill>
                <a:latin typeface="+mn-lt"/>
                <a:ea typeface="+mn-ea"/>
                <a:cs typeface="+mn-cs"/>
              </a:rPr>
              <a:t>Hindley's</a:t>
            </a:r>
            <a:r>
              <a:rPr lang="en-US" sz="1200" b="0" i="0" kern="1200" dirty="0" smtClean="0">
                <a:solidFill>
                  <a:schemeClr val="tx1"/>
                </a:solidFill>
                <a:latin typeface="+mn-lt"/>
                <a:ea typeface="+mn-ea"/>
                <a:cs typeface="+mn-cs"/>
              </a:rPr>
              <a:t> brother-in-law who had witnessed Brady killing a boy with an axe. </a:t>
            </a:r>
            <a:r>
              <a:rPr lang="en-US" sz="1200" b="0" i="0" kern="1200" dirty="0" err="1" smtClean="0">
                <a:solidFill>
                  <a:schemeClr val="tx1"/>
                </a:solidFill>
                <a:latin typeface="+mn-lt"/>
                <a:ea typeface="+mn-ea"/>
                <a:cs typeface="+mn-cs"/>
              </a:rPr>
              <a:t>Hindley</a:t>
            </a:r>
            <a:r>
              <a:rPr lang="en-US" sz="1200" b="0" i="0" kern="1200" dirty="0" smtClean="0">
                <a:solidFill>
                  <a:schemeClr val="tx1"/>
                </a:solidFill>
                <a:latin typeface="+mn-lt"/>
                <a:ea typeface="+mn-ea"/>
                <a:cs typeface="+mn-cs"/>
              </a:rPr>
              <a:t> died in prison in 2002 at age 60.</a:t>
            </a:r>
            <a:endParaRPr lang="en-US" dirty="0" smtClean="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14</a:t>
            </a:fld>
            <a:endParaRPr lang="en-US"/>
          </a:p>
        </p:txBody>
      </p:sp>
    </p:spTree>
    <p:extLst>
      <p:ext uri="{BB962C8B-B14F-4D97-AF65-F5344CB8AC3E}">
        <p14:creationId xmlns:p14="http://schemas.microsoft.com/office/powerpoint/2010/main" val="105877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600" u="sng" dirty="0" smtClean="0">
                <a:solidFill>
                  <a:srgbClr val="FF0000"/>
                </a:solidFill>
                <a:latin typeface="+mn-lt"/>
                <a:cs typeface="Calibri"/>
              </a:rPr>
              <a:t>Ethnicity</a:t>
            </a:r>
            <a:r>
              <a:rPr lang="en-US" sz="2600" dirty="0" smtClean="0">
                <a:solidFill>
                  <a:srgbClr val="FF0000"/>
                </a:solidFill>
                <a:latin typeface="+mn-lt"/>
                <a:cs typeface="Calibri"/>
              </a:rPr>
              <a:t>: The majority of serial killers are </a:t>
            </a:r>
            <a:r>
              <a:rPr lang="en-US" sz="2600" dirty="0" err="1" smtClean="0">
                <a:solidFill>
                  <a:srgbClr val="FF0000"/>
                </a:solidFill>
                <a:latin typeface="+mn-lt"/>
                <a:cs typeface="Calibri"/>
              </a:rPr>
              <a:t>caucasian</a:t>
            </a:r>
            <a:r>
              <a:rPr lang="en-US" sz="2600" dirty="0" smtClean="0">
                <a:solidFill>
                  <a:srgbClr val="FF0000"/>
                </a:solidFill>
                <a:latin typeface="+mn-lt"/>
                <a:cs typeface="Calibri"/>
              </a:rPr>
              <a:t> (82-86%)</a:t>
            </a:r>
          </a:p>
          <a:p>
            <a:pPr lvl="2"/>
            <a:r>
              <a:rPr lang="en-US" sz="2600" dirty="0" smtClean="0">
                <a:latin typeface="+mn-lt"/>
                <a:cs typeface="Calibri"/>
              </a:rPr>
              <a:t>African Americans = 13-20%</a:t>
            </a:r>
          </a:p>
          <a:p>
            <a:pPr lvl="2"/>
            <a:r>
              <a:rPr lang="en-US" sz="2600" smtClean="0">
                <a:latin typeface="+mn-lt"/>
                <a:cs typeface="Calibri"/>
              </a:rPr>
              <a:t>Hispanics = 2%</a:t>
            </a:r>
            <a:endParaRPr lang="en-US" smtClean="0">
              <a:latin typeface="+mn-lt"/>
              <a:cs typeface="Calibri"/>
            </a:endParaRPr>
          </a:p>
          <a:p>
            <a:endParaRPr lang="en-US"/>
          </a:p>
        </p:txBody>
      </p:sp>
      <p:sp>
        <p:nvSpPr>
          <p:cNvPr id="4" name="Slide Number Placeholder 3"/>
          <p:cNvSpPr>
            <a:spLocks noGrp="1"/>
          </p:cNvSpPr>
          <p:nvPr>
            <p:ph type="sldNum" sz="quarter" idx="10"/>
          </p:nvPr>
        </p:nvSpPr>
        <p:spPr/>
        <p:txBody>
          <a:bodyPr/>
          <a:lstStyle/>
          <a:p>
            <a:fld id="{C6848BDC-1E8C-4489-B3CC-51F0937FE22D}" type="slidenum">
              <a:rPr lang="en-US" smtClean="0"/>
              <a:pPr/>
              <a:t>15</a:t>
            </a:fld>
            <a:endParaRPr lang="en-US"/>
          </a:p>
        </p:txBody>
      </p:sp>
    </p:spTree>
    <p:extLst>
      <p:ext uri="{BB962C8B-B14F-4D97-AF65-F5344CB8AC3E}">
        <p14:creationId xmlns:p14="http://schemas.microsoft.com/office/powerpoint/2010/main" val="1546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16</a:t>
            </a:fld>
            <a:endParaRPr lang="en-US"/>
          </a:p>
        </p:txBody>
      </p:sp>
    </p:spTree>
    <p:extLst>
      <p:ext uri="{BB962C8B-B14F-4D97-AF65-F5344CB8AC3E}">
        <p14:creationId xmlns:p14="http://schemas.microsoft.com/office/powerpoint/2010/main" val="257696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8640" indent="-411480" eaLnBrk="1" fontAlgn="auto" hangingPunct="1">
              <a:spcAft>
                <a:spcPts val="0"/>
              </a:spcAft>
              <a:buClr>
                <a:schemeClr val="tx1">
                  <a:shade val="95000"/>
                </a:schemeClr>
              </a:buClr>
              <a:buFont typeface="Wingdings 2"/>
              <a:buChar char=""/>
              <a:defRPr/>
            </a:pPr>
            <a:r>
              <a:rPr lang="en-US" dirty="0" smtClean="0"/>
              <a:t>The Son of Sam, David Berkowitz, set 1,412 fires but switched over to killing because it gave him more excitement and TV news coverage</a:t>
            </a:r>
          </a:p>
          <a:p>
            <a:pPr marL="548640" indent="-411480" eaLnBrk="1" fontAlgn="auto" hangingPunct="1">
              <a:spcAft>
                <a:spcPts val="0"/>
              </a:spcAft>
              <a:buClr>
                <a:schemeClr val="tx1">
                  <a:shade val="95000"/>
                </a:schemeClr>
              </a:buClr>
              <a:buFont typeface="Wingdings 2"/>
              <a:buChar char=""/>
              <a:defRPr/>
            </a:pPr>
            <a:r>
              <a:rPr lang="en-US" dirty="0" smtClean="0"/>
              <a:t>Keith </a:t>
            </a:r>
            <a:r>
              <a:rPr lang="en-US" dirty="0" err="1" smtClean="0"/>
              <a:t>Jesperson</a:t>
            </a:r>
            <a:r>
              <a:rPr lang="en-US" dirty="0" smtClean="0"/>
              <a:t>, a serial killer from British Columbia who murdered more than 160 victims, started with dozens of cats and other small animals, before he moved on to human beings</a:t>
            </a:r>
          </a:p>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17</a:t>
            </a:fld>
            <a:endParaRPr lang="en-US"/>
          </a:p>
        </p:txBody>
      </p:sp>
    </p:spTree>
    <p:extLst>
      <p:ext uri="{BB962C8B-B14F-4D97-AF65-F5344CB8AC3E}">
        <p14:creationId xmlns:p14="http://schemas.microsoft.com/office/powerpoint/2010/main" val="4203362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Calibri" charset="0"/>
              </a:rPr>
              <a:t>Can easily gain people’s trust </a:t>
            </a:r>
          </a:p>
          <a:p>
            <a:pPr lvl="1"/>
            <a:r>
              <a:rPr lang="en-US" sz="2200" dirty="0" smtClean="0">
                <a:latin typeface="Calibri" charset="0"/>
              </a:rPr>
              <a:t>Learn how to mimic emotions despite inability to feel them </a:t>
            </a:r>
          </a:p>
          <a:p>
            <a:pPr lvl="1"/>
            <a:r>
              <a:rPr lang="en-US" dirty="0" smtClean="0">
                <a:latin typeface="Calibri" charset="0"/>
              </a:rPr>
              <a:t>Appear normal to unsuspecting people </a:t>
            </a:r>
          </a:p>
          <a:p>
            <a:pPr lvl="1"/>
            <a:r>
              <a:rPr lang="en-US" sz="2200" dirty="0" smtClean="0">
                <a:latin typeface="Calibri" charset="0"/>
              </a:rPr>
              <a:t>Well educated, can hold steady jobs </a:t>
            </a:r>
          </a:p>
          <a:p>
            <a:pPr lvl="1"/>
            <a:r>
              <a:rPr lang="en-US" dirty="0" smtClean="0">
                <a:latin typeface="Calibri" charset="0"/>
              </a:rPr>
              <a:t>May have families or long-term relationships </a:t>
            </a:r>
          </a:p>
        </p:txBody>
      </p:sp>
      <p:sp>
        <p:nvSpPr>
          <p:cNvPr id="4" name="Slide Number Placeholder 3"/>
          <p:cNvSpPr>
            <a:spLocks noGrp="1"/>
          </p:cNvSpPr>
          <p:nvPr>
            <p:ph type="sldNum" sz="quarter" idx="10"/>
          </p:nvPr>
        </p:nvSpPr>
        <p:spPr/>
        <p:txBody>
          <a:bodyPr/>
          <a:lstStyle/>
          <a:p>
            <a:fld id="{C6848BDC-1E8C-4489-B3CC-51F0937FE22D}" type="slidenum">
              <a:rPr lang="en-US" smtClean="0"/>
              <a:pPr/>
              <a:t>18</a:t>
            </a:fld>
            <a:endParaRPr lang="en-US"/>
          </a:p>
        </p:txBody>
      </p:sp>
    </p:spTree>
    <p:extLst>
      <p:ext uri="{BB962C8B-B14F-4D97-AF65-F5344CB8AC3E}">
        <p14:creationId xmlns:p14="http://schemas.microsoft.com/office/powerpoint/2010/main" val="378188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charset="0"/>
              </a:rPr>
              <a:t>"I'm the most cold-blooded </a:t>
            </a:r>
            <a:r>
              <a:rPr lang="en-US" sz="1200" dirty="0" err="1" smtClean="0">
                <a:latin typeface="Calibri" charset="0"/>
              </a:rPr>
              <a:t>sonofabitch</a:t>
            </a:r>
            <a:r>
              <a:rPr lang="en-US" sz="1200" dirty="0" smtClean="0">
                <a:latin typeface="Calibri" charset="0"/>
              </a:rPr>
              <a:t> you'll ever meet," said Ted Bundy. "I just liked to kill, I wanted to kill.” </a:t>
            </a:r>
          </a:p>
          <a:p>
            <a:pPr eaLnBrk="1" hangingPunct="1"/>
            <a:r>
              <a:rPr lang="en-US" sz="1200" dirty="0" smtClean="0">
                <a:latin typeface="Calibri" charset="0"/>
              </a:rPr>
              <a:t>John </a:t>
            </a:r>
            <a:r>
              <a:rPr lang="en-US" sz="1200" dirty="0" err="1" smtClean="0">
                <a:latin typeface="Calibri" charset="0"/>
              </a:rPr>
              <a:t>Gacy</a:t>
            </a:r>
            <a:r>
              <a:rPr lang="en-US" sz="1200" dirty="0" smtClean="0">
                <a:latin typeface="Calibri" charset="0"/>
              </a:rPr>
              <a:t>, never showing an ounce of remorse, called his victims "worthless little queers and punks," while the "Yorkshire Ripper" Peter Sutcliffe brashly declared that he was "cleaning up the streets" of the human trash.</a:t>
            </a:r>
          </a:p>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19</a:t>
            </a:fld>
            <a:endParaRPr lang="en-US"/>
          </a:p>
        </p:txBody>
      </p:sp>
    </p:spTree>
    <p:extLst>
      <p:ext uri="{BB962C8B-B14F-4D97-AF65-F5344CB8AC3E}">
        <p14:creationId xmlns:p14="http://schemas.microsoft.com/office/powerpoint/2010/main" val="3285069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charset="0"/>
              </a:rPr>
              <a:t>Emotional</a:t>
            </a:r>
            <a:r>
              <a:rPr lang="en-US" sz="1200" baseline="0" dirty="0" smtClean="0">
                <a:latin typeface="Calibri" charset="0"/>
              </a:rPr>
              <a:t> = fits of rage </a:t>
            </a:r>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20</a:t>
            </a:fld>
            <a:endParaRPr lang="en-US"/>
          </a:p>
        </p:txBody>
      </p:sp>
    </p:spTree>
    <p:extLst>
      <p:ext uri="{BB962C8B-B14F-4D97-AF65-F5344CB8AC3E}">
        <p14:creationId xmlns:p14="http://schemas.microsoft.com/office/powerpoint/2010/main" val="568962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charset="0"/>
              </a:rPr>
              <a:t>Emotional</a:t>
            </a:r>
            <a:r>
              <a:rPr lang="en-US" sz="1200" baseline="0" dirty="0" smtClean="0">
                <a:latin typeface="Calibri" charset="0"/>
              </a:rPr>
              <a:t> = fits of rage </a:t>
            </a:r>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21</a:t>
            </a:fld>
            <a:endParaRPr lang="en-US"/>
          </a:p>
        </p:txBody>
      </p:sp>
    </p:spTree>
    <p:extLst>
      <p:ext uri="{BB962C8B-B14F-4D97-AF65-F5344CB8AC3E}">
        <p14:creationId xmlns:p14="http://schemas.microsoft.com/office/powerpoint/2010/main" val="2933710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Calibri" charset="0"/>
              </a:rPr>
              <a:t>Can easily gain people’s trust </a:t>
            </a:r>
          </a:p>
          <a:p>
            <a:pPr lvl="1"/>
            <a:r>
              <a:rPr lang="en-US" sz="2200" dirty="0" smtClean="0">
                <a:latin typeface="Calibri" charset="0"/>
              </a:rPr>
              <a:t>Learn how to mimic emotions despite inability to feel them </a:t>
            </a:r>
          </a:p>
          <a:p>
            <a:pPr lvl="1"/>
            <a:r>
              <a:rPr lang="en-US" dirty="0" smtClean="0">
                <a:latin typeface="Calibri" charset="0"/>
              </a:rPr>
              <a:t>Appear normal to unsuspecting people </a:t>
            </a:r>
          </a:p>
          <a:p>
            <a:pPr lvl="1"/>
            <a:r>
              <a:rPr lang="en-US" sz="2200" dirty="0" smtClean="0">
                <a:latin typeface="Calibri" charset="0"/>
              </a:rPr>
              <a:t>Well educated, can hold steady jobs </a:t>
            </a:r>
          </a:p>
          <a:p>
            <a:pPr lvl="1"/>
            <a:r>
              <a:rPr lang="en-US" dirty="0" smtClean="0">
                <a:latin typeface="Calibri" charset="0"/>
              </a:rPr>
              <a:t>May have families or long-term relationships </a:t>
            </a:r>
          </a:p>
        </p:txBody>
      </p:sp>
      <p:sp>
        <p:nvSpPr>
          <p:cNvPr id="4" name="Slide Number Placeholder 3"/>
          <p:cNvSpPr>
            <a:spLocks noGrp="1"/>
          </p:cNvSpPr>
          <p:nvPr>
            <p:ph type="sldNum" sz="quarter" idx="10"/>
          </p:nvPr>
        </p:nvSpPr>
        <p:spPr/>
        <p:txBody>
          <a:bodyPr/>
          <a:lstStyle/>
          <a:p>
            <a:fld id="{C6848BDC-1E8C-4489-B3CC-51F0937FE22D}" type="slidenum">
              <a:rPr lang="en-US" smtClean="0"/>
              <a:pPr/>
              <a:t>22</a:t>
            </a:fld>
            <a:endParaRPr lang="en-US"/>
          </a:p>
        </p:txBody>
      </p:sp>
    </p:spTree>
    <p:extLst>
      <p:ext uri="{BB962C8B-B14F-4D97-AF65-F5344CB8AC3E}">
        <p14:creationId xmlns:p14="http://schemas.microsoft.com/office/powerpoint/2010/main" val="406667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24</a:t>
            </a:fld>
            <a:endParaRPr lang="en-US"/>
          </a:p>
        </p:txBody>
      </p:sp>
    </p:spTree>
    <p:extLst>
      <p:ext uri="{BB962C8B-B14F-4D97-AF65-F5344CB8AC3E}">
        <p14:creationId xmlns:p14="http://schemas.microsoft.com/office/powerpoint/2010/main" val="404803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FBCAD-8F41-8D43-8DAA-D57598153694}" type="slidenum">
              <a:rPr lang="en-US"/>
              <a:pPr/>
              <a:t>2</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7671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a:t>
            </a:r>
            <a:r>
              <a:rPr lang="en-US" baseline="0" dirty="0" smtClean="0"/>
              <a:t> heart of this debate – nature vs. nurture </a:t>
            </a:r>
          </a:p>
          <a:p>
            <a:r>
              <a:rPr lang="en-US" baseline="0" dirty="0" smtClean="0"/>
              <a:t>Are serial killers born or made? </a:t>
            </a:r>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30</a:t>
            </a:fld>
            <a:endParaRPr lang="en-US"/>
          </a:p>
        </p:txBody>
      </p:sp>
    </p:spTree>
    <p:extLst>
      <p:ext uri="{BB962C8B-B14F-4D97-AF65-F5344CB8AC3E}">
        <p14:creationId xmlns:p14="http://schemas.microsoft.com/office/powerpoint/2010/main" val="3443185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enduring questions of development involves how</a:t>
            </a:r>
            <a:r>
              <a:rPr lang="en-US" baseline="0" dirty="0" smtClean="0"/>
              <a:t> much people’s behavior is due to genetics (nature) and how much to the physical and social environment (nurture) </a:t>
            </a:r>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31</a:t>
            </a:fld>
            <a:endParaRPr lang="en-US"/>
          </a:p>
        </p:txBody>
      </p:sp>
    </p:spTree>
    <p:extLst>
      <p:ext uri="{BB962C8B-B14F-4D97-AF65-F5344CB8AC3E}">
        <p14:creationId xmlns:p14="http://schemas.microsoft.com/office/powerpoint/2010/main" val="3581949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enduring questions of development involves how</a:t>
            </a:r>
            <a:r>
              <a:rPr lang="en-US" baseline="0" dirty="0" smtClean="0"/>
              <a:t> much people’s behavior is due to genetics (nature) and how much to the physical and social environment (nurture) </a:t>
            </a:r>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32</a:t>
            </a:fld>
            <a:endParaRPr lang="en-US"/>
          </a:p>
        </p:txBody>
      </p:sp>
    </p:spTree>
    <p:extLst>
      <p:ext uri="{BB962C8B-B14F-4D97-AF65-F5344CB8AC3E}">
        <p14:creationId xmlns:p14="http://schemas.microsoft.com/office/powerpoint/2010/main" val="3581949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copies of pages from</a:t>
            </a:r>
            <a:r>
              <a:rPr lang="en-US" baseline="0" dirty="0" smtClean="0"/>
              <a:t> developing the lifespan text </a:t>
            </a:r>
          </a:p>
          <a:p>
            <a:endParaRPr lang="en-US" baseline="0" dirty="0" smtClean="0"/>
          </a:p>
          <a:p>
            <a:r>
              <a:rPr lang="en-US" baseline="0" dirty="0" smtClean="0"/>
              <a:t>http://</a:t>
            </a:r>
            <a:r>
              <a:rPr lang="en-US" baseline="0" dirty="0" err="1" smtClean="0"/>
              <a:t>www.sagepub.com</a:t>
            </a:r>
            <a:r>
              <a:rPr lang="en-US" baseline="0" dirty="0" smtClean="0"/>
              <a:t>/</a:t>
            </a:r>
            <a:r>
              <a:rPr lang="en-US" baseline="0" dirty="0" err="1" smtClean="0"/>
              <a:t>upm</a:t>
            </a:r>
            <a:r>
              <a:rPr lang="en-US" baseline="0" dirty="0" smtClean="0"/>
              <a:t>-data/60087_chapter_6_for_sales_01312014.pdf</a:t>
            </a:r>
          </a:p>
          <a:p>
            <a:endParaRPr lang="en-US" baseline="0" dirty="0" smtClean="0"/>
          </a:p>
          <a:p>
            <a:endParaRPr lang="en-US" baseline="0" dirty="0" smtClean="0"/>
          </a:p>
          <a:p>
            <a:r>
              <a:rPr lang="en-US" baseline="0" dirty="0" err="1" smtClean="0"/>
              <a:t>Ch</a:t>
            </a:r>
            <a:r>
              <a:rPr lang="en-US" baseline="0" dirty="0" smtClean="0"/>
              <a:t> 10 “book” file = females </a:t>
            </a:r>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33</a:t>
            </a:fld>
            <a:endParaRPr lang="en-US"/>
          </a:p>
        </p:txBody>
      </p:sp>
    </p:spTree>
    <p:extLst>
      <p:ext uri="{BB962C8B-B14F-4D97-AF65-F5344CB8AC3E}">
        <p14:creationId xmlns:p14="http://schemas.microsoft.com/office/powerpoint/2010/main" val="236311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http://www.sagepub.com/upm-data/60087_chapter_6_for_sales_01312014.pdf</a:t>
            </a:r>
          </a:p>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34</a:t>
            </a:fld>
            <a:endParaRPr lang="en-US"/>
          </a:p>
        </p:txBody>
      </p:sp>
    </p:spTree>
    <p:extLst>
      <p:ext uri="{BB962C8B-B14F-4D97-AF65-F5344CB8AC3E}">
        <p14:creationId xmlns:p14="http://schemas.microsoft.com/office/powerpoint/2010/main" val="1362825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36</a:t>
            </a:fld>
            <a:endParaRPr lang="en-US"/>
          </a:p>
        </p:txBody>
      </p:sp>
    </p:spTree>
    <p:extLst>
      <p:ext uri="{BB962C8B-B14F-4D97-AF65-F5344CB8AC3E}">
        <p14:creationId xmlns:p14="http://schemas.microsoft.com/office/powerpoint/2010/main" val="1740763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5E306-ED7C-4E5A-8E2F-C7E172192CAA}" type="slidenum">
              <a:rPr lang="en-US"/>
              <a:pPr/>
              <a:t>38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8324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54012-03AB-4239-888C-1F8F89BCD818}" type="slidenum">
              <a:rPr lang="en-US"/>
              <a:pPr/>
              <a:t>40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42753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417D8-E3DA-4A96-85A8-FF9FD9858FA3}" type="slidenum">
              <a:rPr lang="en-US"/>
              <a:pPr/>
              <a:t>41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4254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5E306-ED7C-4E5A-8E2F-C7E172192CAA}" type="slidenum">
              <a:rPr lang="en-US"/>
              <a:pPr/>
              <a:t>43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621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FBCAD-8F41-8D43-8DAA-D57598153694}" type="slidenum">
              <a:rPr lang="en-US"/>
              <a:pPr/>
              <a:t>3</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654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54012-03AB-4239-888C-1F8F89BCD818}" type="slidenum">
              <a:rPr lang="en-US"/>
              <a:pPr/>
              <a:t>45</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240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8</a:t>
            </a:fld>
            <a:endParaRPr lang="en-US"/>
          </a:p>
        </p:txBody>
      </p:sp>
    </p:spTree>
    <p:extLst>
      <p:ext uri="{BB962C8B-B14F-4D97-AF65-F5344CB8AC3E}">
        <p14:creationId xmlns:p14="http://schemas.microsoft.com/office/powerpoint/2010/main" val="82149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600" u="sng" dirty="0" smtClean="0">
                <a:solidFill>
                  <a:srgbClr val="FF0000"/>
                </a:solidFill>
                <a:latin typeface="+mn-lt"/>
                <a:cs typeface="Calibri"/>
              </a:rPr>
              <a:t>Ethnicity</a:t>
            </a:r>
            <a:r>
              <a:rPr lang="en-US" sz="2600" dirty="0" smtClean="0">
                <a:solidFill>
                  <a:srgbClr val="FF0000"/>
                </a:solidFill>
                <a:latin typeface="+mn-lt"/>
                <a:cs typeface="Calibri"/>
              </a:rPr>
              <a:t>: The majority of serial killers are </a:t>
            </a:r>
            <a:r>
              <a:rPr lang="en-US" sz="2600" dirty="0" err="1" smtClean="0">
                <a:solidFill>
                  <a:srgbClr val="FF0000"/>
                </a:solidFill>
                <a:latin typeface="+mn-lt"/>
                <a:cs typeface="Calibri"/>
              </a:rPr>
              <a:t>caucasian</a:t>
            </a:r>
            <a:r>
              <a:rPr lang="en-US" sz="2600" dirty="0" smtClean="0">
                <a:solidFill>
                  <a:srgbClr val="FF0000"/>
                </a:solidFill>
                <a:latin typeface="+mn-lt"/>
                <a:cs typeface="Calibri"/>
              </a:rPr>
              <a:t> (82-86%)</a:t>
            </a:r>
          </a:p>
          <a:p>
            <a:pPr lvl="2"/>
            <a:r>
              <a:rPr lang="en-US" sz="2600" dirty="0" smtClean="0">
                <a:latin typeface="+mn-lt"/>
                <a:cs typeface="Calibri"/>
              </a:rPr>
              <a:t>African Americans = 13-20%</a:t>
            </a:r>
          </a:p>
          <a:p>
            <a:pPr lvl="2"/>
            <a:r>
              <a:rPr lang="en-US" sz="2600" smtClean="0">
                <a:latin typeface="+mn-lt"/>
                <a:cs typeface="Calibri"/>
              </a:rPr>
              <a:t>Hispanics = 2%</a:t>
            </a:r>
            <a:endParaRPr lang="en-US" smtClean="0">
              <a:latin typeface="+mn-lt"/>
              <a:cs typeface="Calibri"/>
            </a:endParaRPr>
          </a:p>
          <a:p>
            <a:endParaRPr lang="en-US"/>
          </a:p>
        </p:txBody>
      </p:sp>
      <p:sp>
        <p:nvSpPr>
          <p:cNvPr id="4" name="Slide Number Placeholder 3"/>
          <p:cNvSpPr>
            <a:spLocks noGrp="1"/>
          </p:cNvSpPr>
          <p:nvPr>
            <p:ph type="sldNum" sz="quarter" idx="10"/>
          </p:nvPr>
        </p:nvSpPr>
        <p:spPr/>
        <p:txBody>
          <a:bodyPr/>
          <a:lstStyle/>
          <a:p>
            <a:fld id="{C6848BDC-1E8C-4489-B3CC-51F0937FE22D}" type="slidenum">
              <a:rPr lang="en-US" smtClean="0"/>
              <a:pPr/>
              <a:t>9</a:t>
            </a:fld>
            <a:endParaRPr lang="en-US"/>
          </a:p>
        </p:txBody>
      </p:sp>
    </p:spTree>
    <p:extLst>
      <p:ext uri="{BB962C8B-B14F-4D97-AF65-F5344CB8AC3E}">
        <p14:creationId xmlns:p14="http://schemas.microsoft.com/office/powerpoint/2010/main" val="37860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10</a:t>
            </a:fld>
            <a:endParaRPr lang="en-US"/>
          </a:p>
        </p:txBody>
      </p:sp>
    </p:spTree>
    <p:extLst>
      <p:ext uri="{BB962C8B-B14F-4D97-AF65-F5344CB8AC3E}">
        <p14:creationId xmlns:p14="http://schemas.microsoft.com/office/powerpoint/2010/main" val="409335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Over the centuries there have been hundreds of documented cases of serial murder around the world but the term “serial killer” is relatively new. Up until the 1970s, serial killers were generally called mass murderers by both the criminal justice system and the media.</a:t>
            </a:r>
          </a:p>
          <a:p>
            <a:endParaRPr lang="en-US" dirty="0" smtClean="0"/>
          </a:p>
          <a:p>
            <a:r>
              <a:rPr lang="en-US" sz="1200" b="0" i="0" kern="1200" dirty="0" smtClean="0">
                <a:solidFill>
                  <a:schemeClr val="tx1"/>
                </a:solidFill>
                <a:effectLst/>
                <a:latin typeface="+mn-lt"/>
                <a:ea typeface="+mn-ea"/>
                <a:cs typeface="+mn-cs"/>
              </a:rPr>
              <a:t>As explained by Peter </a:t>
            </a:r>
            <a:r>
              <a:rPr lang="en-US" sz="1200" b="0" i="0" kern="1200" dirty="0" err="1" smtClean="0">
                <a:solidFill>
                  <a:schemeClr val="tx1"/>
                </a:solidFill>
                <a:effectLst/>
                <a:latin typeface="+mn-lt"/>
                <a:ea typeface="+mn-ea"/>
                <a:cs typeface="+mn-cs"/>
              </a:rPr>
              <a:t>Vronsky</a:t>
            </a:r>
            <a:r>
              <a:rPr lang="en-US" sz="1200" b="0" i="0" kern="1200" dirty="0" smtClean="0">
                <a:solidFill>
                  <a:schemeClr val="tx1"/>
                </a:solidFill>
                <a:effectLst/>
                <a:latin typeface="+mn-lt"/>
                <a:ea typeface="+mn-ea"/>
                <a:cs typeface="+mn-cs"/>
              </a:rPr>
              <a:t> in his 2004 book </a:t>
            </a:r>
            <a:r>
              <a:rPr lang="en-US" sz="1200" b="0" i="1" kern="1200" dirty="0" smtClean="0">
                <a:solidFill>
                  <a:schemeClr val="tx1"/>
                </a:solidFill>
                <a:effectLst/>
                <a:latin typeface="+mn-lt"/>
                <a:ea typeface="+mn-ea"/>
                <a:cs typeface="+mn-cs"/>
              </a:rPr>
              <a:t>Serial Killers: The Method and Madness of Monsters</a:t>
            </a:r>
            <a:r>
              <a:rPr lang="en-US" sz="1200" b="0" i="0" kern="1200" dirty="0" smtClean="0">
                <a:solidFill>
                  <a:schemeClr val="tx1"/>
                </a:solidFill>
                <a:effectLst/>
                <a:latin typeface="+mn-lt"/>
                <a:ea typeface="+mn-ea"/>
                <a:cs typeface="+mn-cs"/>
              </a:rPr>
              <a:t>, the term “serial killer” was probably coined by the late FBI agent and profiler Robert </a:t>
            </a:r>
            <a:r>
              <a:rPr lang="en-US" sz="1200" b="0" i="0" kern="1200" dirty="0" err="1" smtClean="0">
                <a:solidFill>
                  <a:schemeClr val="tx1"/>
                </a:solidFill>
                <a:effectLst/>
                <a:latin typeface="+mn-lt"/>
                <a:ea typeface="+mn-ea"/>
                <a:cs typeface="+mn-cs"/>
              </a:rPr>
              <a:t>Ressler</a:t>
            </a:r>
            <a:r>
              <a:rPr lang="en-US" sz="1200" b="0" i="0" kern="1200" dirty="0" smtClean="0">
                <a:solidFill>
                  <a:schemeClr val="tx1"/>
                </a:solidFill>
                <a:effectLst/>
                <a:latin typeface="+mn-lt"/>
                <a:ea typeface="+mn-ea"/>
                <a:cs typeface="+mn-cs"/>
              </a:rPr>
              <a:t>. According to the story, </a:t>
            </a:r>
            <a:r>
              <a:rPr lang="en-US" sz="1200" b="0" i="0" kern="1200" dirty="0" err="1" smtClean="0">
                <a:solidFill>
                  <a:schemeClr val="tx1"/>
                </a:solidFill>
                <a:effectLst/>
                <a:latin typeface="+mn-lt"/>
                <a:ea typeface="+mn-ea"/>
                <a:cs typeface="+mn-cs"/>
              </a:rPr>
              <a:t>Ressler</a:t>
            </a:r>
            <a:r>
              <a:rPr lang="en-US" sz="1200" b="0" i="0" kern="1200" dirty="0" smtClean="0">
                <a:solidFill>
                  <a:schemeClr val="tx1"/>
                </a:solidFill>
                <a:effectLst/>
                <a:latin typeface="+mn-lt"/>
                <a:ea typeface="+mn-ea"/>
                <a:cs typeface="+mn-cs"/>
              </a:rPr>
              <a:t> was lecturing at the British police academy at </a:t>
            </a:r>
            <a:r>
              <a:rPr lang="en-US" sz="1200" b="0" i="0" kern="1200" dirty="0" err="1" smtClean="0">
                <a:solidFill>
                  <a:schemeClr val="tx1"/>
                </a:solidFill>
                <a:effectLst/>
                <a:latin typeface="+mn-lt"/>
                <a:ea typeface="+mn-ea"/>
                <a:cs typeface="+mn-cs"/>
              </a:rPr>
              <a:t>Bramshill</a:t>
            </a:r>
            <a:r>
              <a:rPr lang="en-US" sz="1200" b="0" i="0" kern="1200" dirty="0" smtClean="0">
                <a:solidFill>
                  <a:schemeClr val="tx1"/>
                </a:solidFill>
                <a:effectLst/>
                <a:latin typeface="+mn-lt"/>
                <a:ea typeface="+mn-ea"/>
                <a:cs typeface="+mn-cs"/>
              </a:rPr>
              <a:t>, England, in 1974, where he heard the description of some crimes as occurring in series, including rapes, arsons, burglaries, robberies and murders.</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Ressler</a:t>
            </a:r>
            <a:r>
              <a:rPr lang="en-US" sz="1200" b="0" i="0" kern="1200" dirty="0" smtClean="0">
                <a:solidFill>
                  <a:schemeClr val="tx1"/>
                </a:solidFill>
                <a:effectLst/>
                <a:latin typeface="+mn-lt"/>
                <a:ea typeface="+mn-ea"/>
                <a:cs typeface="+mn-cs"/>
              </a:rPr>
              <a:t> said that the description reminded him of the movie industry term “serial adventures” which referred to short episodic films, featuring the likes of Batman and the Lone Ranger, shown in theaters on Saturday afternoons during the 1930s and 1940s. Each week, youthful matinee audiences were lured back for the next installment in the series by an inconclusive ending known as a “cliffhanger” that left them wanting more (1).</a:t>
            </a:r>
          </a:p>
          <a:p>
            <a:endParaRPr lang="en-US" dirty="0" smtClean="0"/>
          </a:p>
          <a:p>
            <a:r>
              <a:rPr lang="en-US" sz="1200" b="0" i="0" kern="1200" dirty="0" smtClean="0">
                <a:solidFill>
                  <a:schemeClr val="tx1"/>
                </a:solidFill>
                <a:effectLst/>
                <a:latin typeface="+mn-lt"/>
                <a:ea typeface="+mn-ea"/>
                <a:cs typeface="+mn-cs"/>
              </a:rPr>
              <a:t>The FBI agent recalled from his youth that no episode had a satisfactory conclusion and the ending of each one increased rather than decreased the tension in the viewer. Similarly, </a:t>
            </a:r>
            <a:r>
              <a:rPr lang="en-US" sz="1200" b="0" i="0" kern="1200" dirty="0" err="1" smtClean="0">
                <a:solidFill>
                  <a:schemeClr val="tx1"/>
                </a:solidFill>
                <a:effectLst/>
                <a:latin typeface="+mn-lt"/>
                <a:ea typeface="+mn-ea"/>
                <a:cs typeface="+mn-cs"/>
              </a:rPr>
              <a:t>Ressler</a:t>
            </a:r>
            <a:r>
              <a:rPr lang="en-US" sz="1200" b="0" i="0" kern="1200" dirty="0" smtClean="0">
                <a:solidFill>
                  <a:schemeClr val="tx1"/>
                </a:solidFill>
                <a:effectLst/>
                <a:latin typeface="+mn-lt"/>
                <a:ea typeface="+mn-ea"/>
                <a:cs typeface="+mn-cs"/>
              </a:rPr>
              <a:t> believed that the conclusion of every murder increases the tension and desire of a serial killer to commit a more perfect murder in the future—one closer to his/her ideal fantasy. Rather than being satisfied when they murder, serial killers are instead agitated toward repeating their killings in an unending “serial” cycle (2).</a:t>
            </a:r>
            <a:endParaRPr lang="en-US" dirty="0" smtClean="0"/>
          </a:p>
          <a:p>
            <a:endParaRPr lang="en-US" dirty="0" smtClean="0"/>
          </a:p>
          <a:p>
            <a:endParaRPr lang="en-US" dirty="0" smtClean="0"/>
          </a:p>
          <a:p>
            <a:r>
              <a:rPr lang="en-US" dirty="0" smtClean="0"/>
              <a:t>http://www.ice.udl.es/udv/demoassig/asignaturas/Humanmonster/modul2/m231.htm</a:t>
            </a:r>
          </a:p>
          <a:p>
            <a:endParaRPr lang="en-US" dirty="0" smtClean="0"/>
          </a:p>
          <a:p>
            <a:r>
              <a:rPr lang="en-US" dirty="0" smtClean="0"/>
              <a:t>Jack video: http://www.youtube.com/watch?v=fSWRmOmTsuE</a:t>
            </a:r>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11</a:t>
            </a:fld>
            <a:endParaRPr lang="en-US"/>
          </a:p>
        </p:txBody>
      </p:sp>
    </p:spTree>
    <p:extLst>
      <p:ext uri="{BB962C8B-B14F-4D97-AF65-F5344CB8AC3E}">
        <p14:creationId xmlns:p14="http://schemas.microsoft.com/office/powerpoint/2010/main" val="135913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a:buChar char="•"/>
            </a:pPr>
            <a:r>
              <a:rPr lang="en-US" sz="1200" dirty="0" smtClean="0"/>
              <a:t>Born in Hungary in 1560</a:t>
            </a:r>
          </a:p>
          <a:p>
            <a:pPr marL="285750" indent="-285750">
              <a:buFont typeface="Arial"/>
              <a:buChar char="•"/>
            </a:pPr>
            <a:r>
              <a:rPr lang="en-US" sz="1200" dirty="0" smtClean="0"/>
              <a:t>Married a Count at the age of 15</a:t>
            </a:r>
          </a:p>
          <a:p>
            <a:pPr marL="285750" indent="-285750">
              <a:buFont typeface="Arial"/>
              <a:buChar char="•"/>
            </a:pPr>
            <a:r>
              <a:rPr lang="en-US" sz="1200" dirty="0" smtClean="0"/>
              <a:t>Took part in black magic and demonic rituals with her husband </a:t>
            </a:r>
          </a:p>
          <a:p>
            <a:pPr marL="285750" indent="-285750">
              <a:buFont typeface="Arial"/>
              <a:buChar char="•"/>
            </a:pPr>
            <a:r>
              <a:rPr lang="en-US" sz="1200" dirty="0" smtClean="0"/>
              <a:t>Was middle aged when her husband died. </a:t>
            </a:r>
          </a:p>
          <a:p>
            <a:pPr marL="285750" indent="-285750">
              <a:buFont typeface="Arial"/>
              <a:buChar char="•"/>
            </a:pPr>
            <a:r>
              <a:rPr lang="en-US" sz="1200" dirty="0" smtClean="0"/>
              <a:t>One day, she beat one of her servants and caused her to bleed. Elizabeth believed the blood gave her a youthful appearance so she took to killing girls</a:t>
            </a:r>
          </a:p>
          <a:p>
            <a:pPr marL="285750" indent="-285750">
              <a:buFont typeface="Arial"/>
              <a:buChar char="•"/>
            </a:pPr>
            <a:r>
              <a:rPr lang="en-US" sz="1200" dirty="0" smtClean="0"/>
              <a:t>Believing herself to be a vampire, she bathed and drank the blood of her murder victims </a:t>
            </a:r>
          </a:p>
          <a:p>
            <a:pPr marL="285750" indent="-285750">
              <a:buFont typeface="Arial"/>
              <a:buChar char="•"/>
            </a:pPr>
            <a:endParaRPr lang="en-US" sz="1200" dirty="0" smtClean="0"/>
          </a:p>
          <a:p>
            <a:pPr marL="0" indent="0">
              <a:buFont typeface="Arial"/>
              <a:buNone/>
            </a:pPr>
            <a:r>
              <a:rPr lang="en-US" sz="1200" dirty="0" smtClean="0"/>
              <a:t>13 min video – stop at 9</a:t>
            </a:r>
          </a:p>
          <a:p>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12</a:t>
            </a:fld>
            <a:endParaRPr lang="en-US"/>
          </a:p>
        </p:txBody>
      </p:sp>
    </p:spTree>
    <p:extLst>
      <p:ext uri="{BB962C8B-B14F-4D97-AF65-F5344CB8AC3E}">
        <p14:creationId xmlns:p14="http://schemas.microsoft.com/office/powerpoint/2010/main" val="415561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smtClean="0"/>
              <a:t>Jack The Ripper</a:t>
            </a:r>
          </a:p>
          <a:p>
            <a:pPr marL="285750" indent="-285750">
              <a:buFont typeface="Arial" panose="020B0604020202020204" pitchFamily="34" charset="0"/>
              <a:buChar char="•"/>
            </a:pPr>
            <a:r>
              <a:rPr lang="en-US" sz="1200" kern="1200" dirty="0" smtClean="0">
                <a:solidFill>
                  <a:srgbClr val="252525"/>
                </a:solidFill>
                <a:latin typeface="+mn-lt"/>
                <a:ea typeface="+mn-ea"/>
                <a:cs typeface="+mn-cs"/>
              </a:rPr>
              <a:t>The best known name given to an unidentified </a:t>
            </a:r>
            <a:r>
              <a:rPr lang="en-US" sz="1200" kern="1200" dirty="0" smtClean="0">
                <a:solidFill>
                  <a:srgbClr val="0B0080"/>
                </a:solidFill>
                <a:latin typeface="+mn-lt"/>
                <a:ea typeface="+mn-ea"/>
                <a:cs typeface="+mn-cs"/>
              </a:rPr>
              <a:t>serial killer</a:t>
            </a:r>
            <a:r>
              <a:rPr lang="en-US" sz="1200" kern="1200" dirty="0" smtClean="0">
                <a:solidFill>
                  <a:srgbClr val="252525"/>
                </a:solidFill>
                <a:latin typeface="+mn-lt"/>
                <a:ea typeface="+mn-ea"/>
                <a:cs typeface="+mn-cs"/>
              </a:rPr>
              <a:t> generally believed to have been active in the largely impoverished areas in and around the </a:t>
            </a:r>
            <a:r>
              <a:rPr lang="en-US" sz="1200" kern="1200" dirty="0" smtClean="0">
                <a:solidFill>
                  <a:srgbClr val="0B0080"/>
                </a:solidFill>
                <a:latin typeface="+mn-lt"/>
                <a:ea typeface="+mn-ea"/>
                <a:cs typeface="+mn-cs"/>
              </a:rPr>
              <a:t>Whitechapel</a:t>
            </a:r>
            <a:r>
              <a:rPr lang="en-US" sz="1200" kern="1200" dirty="0" smtClean="0">
                <a:solidFill>
                  <a:srgbClr val="252525"/>
                </a:solidFill>
                <a:latin typeface="+mn-lt"/>
                <a:ea typeface="+mn-ea"/>
                <a:cs typeface="+mn-cs"/>
              </a:rPr>
              <a:t> district of </a:t>
            </a:r>
            <a:r>
              <a:rPr lang="en-US" sz="1200" kern="1200" dirty="0" smtClean="0">
                <a:solidFill>
                  <a:srgbClr val="0B0080"/>
                </a:solidFill>
                <a:latin typeface="+mn-lt"/>
                <a:ea typeface="+mn-ea"/>
                <a:cs typeface="+mn-cs"/>
              </a:rPr>
              <a:t>London</a:t>
            </a:r>
            <a:r>
              <a:rPr lang="en-US" sz="1200" kern="1200" dirty="0" smtClean="0">
                <a:solidFill>
                  <a:srgbClr val="252525"/>
                </a:solidFill>
                <a:latin typeface="+mn-lt"/>
                <a:ea typeface="+mn-ea"/>
                <a:cs typeface="+mn-cs"/>
              </a:rPr>
              <a:t> in 1888. </a:t>
            </a:r>
          </a:p>
          <a:p>
            <a:pPr marL="285750" indent="-285750">
              <a:buFont typeface="Arial" panose="020B0604020202020204" pitchFamily="34" charset="0"/>
              <a:buChar char="•"/>
            </a:pPr>
            <a:r>
              <a:rPr lang="en-US" sz="1200" kern="1200" dirty="0" smtClean="0">
                <a:solidFill>
                  <a:srgbClr val="252525"/>
                </a:solidFill>
                <a:latin typeface="+mn-lt"/>
                <a:ea typeface="+mn-ea"/>
                <a:cs typeface="+mn-cs"/>
              </a:rPr>
              <a:t>The name "Jack the Ripper" originated in a </a:t>
            </a:r>
            <a:r>
              <a:rPr lang="en-US" sz="1200" kern="1200" dirty="0" smtClean="0">
                <a:solidFill>
                  <a:srgbClr val="0B0080"/>
                </a:solidFill>
                <a:latin typeface="+mn-lt"/>
                <a:ea typeface="+mn-ea"/>
                <a:cs typeface="+mn-cs"/>
              </a:rPr>
              <a:t>letter</a:t>
            </a:r>
            <a:r>
              <a:rPr lang="en-US" sz="1200" kern="1200" dirty="0" smtClean="0">
                <a:solidFill>
                  <a:srgbClr val="252525"/>
                </a:solidFill>
                <a:latin typeface="+mn-lt"/>
                <a:ea typeface="+mn-ea"/>
                <a:cs typeface="+mn-cs"/>
              </a:rPr>
              <a:t> written by someone claiming to be the murderer that was disseminated in the media. </a:t>
            </a:r>
          </a:p>
          <a:p>
            <a:pPr marL="742950" lvl="1" indent="-285750">
              <a:buFont typeface="Arial" panose="020B0604020202020204" pitchFamily="34" charset="0"/>
              <a:buChar char="•"/>
            </a:pPr>
            <a:r>
              <a:rPr lang="en-US" sz="1200" kern="1200" dirty="0" smtClean="0">
                <a:solidFill>
                  <a:srgbClr val="252525"/>
                </a:solidFill>
                <a:latin typeface="+mn-lt"/>
                <a:ea typeface="+mn-ea"/>
                <a:cs typeface="+mn-cs"/>
              </a:rPr>
              <a:t>The letter is widely believed to have been a hoax, and may have been written by journalists in an attempt to heighten interest in the story and increase their newspapers' circulation. Within the crime case files, as well as in contemporary journalistic accounts, the killer was called "the Whitechapel Murderer" as well as "Leather Apron".</a:t>
            </a:r>
            <a:endParaRPr lang="en-US" sz="1200" kern="1200" dirty="0" smtClean="0">
              <a:solidFill>
                <a:schemeClr val="tx1"/>
              </a:solidFill>
              <a:latin typeface="+mn-lt"/>
              <a:ea typeface="+mn-ea"/>
              <a:cs typeface="+mn-cs"/>
            </a:endParaRPr>
          </a:p>
          <a:p>
            <a:r>
              <a:rPr lang="en-US" dirty="0" smtClean="0"/>
              <a:t>r</a:t>
            </a:r>
            <a:endParaRPr lang="en-US" dirty="0"/>
          </a:p>
        </p:txBody>
      </p:sp>
      <p:sp>
        <p:nvSpPr>
          <p:cNvPr id="4" name="Slide Number Placeholder 3"/>
          <p:cNvSpPr>
            <a:spLocks noGrp="1"/>
          </p:cNvSpPr>
          <p:nvPr>
            <p:ph type="sldNum" sz="quarter" idx="10"/>
          </p:nvPr>
        </p:nvSpPr>
        <p:spPr/>
        <p:txBody>
          <a:bodyPr/>
          <a:lstStyle/>
          <a:p>
            <a:fld id="{C6848BDC-1E8C-4489-B3CC-51F0937FE22D}" type="slidenum">
              <a:rPr lang="en-US" smtClean="0"/>
              <a:pPr/>
              <a:t>13</a:t>
            </a:fld>
            <a:endParaRPr lang="en-US"/>
          </a:p>
        </p:txBody>
      </p:sp>
    </p:spTree>
    <p:extLst>
      <p:ext uri="{BB962C8B-B14F-4D97-AF65-F5344CB8AC3E}">
        <p14:creationId xmlns:p14="http://schemas.microsoft.com/office/powerpoint/2010/main" val="154749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200F0A-E8CC-4172-9509-DAA322CCE8BE}"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35142-DF9D-43D8-981D-2BA6BBA0766E}"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0F0A-E8CC-4172-9509-DAA322CCE8BE}"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35142-DF9D-43D8-981D-2BA6BBA0766E}"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0F0A-E8CC-4172-9509-DAA322CCE8BE}"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35142-DF9D-43D8-981D-2BA6BBA0766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0F0A-E8CC-4172-9509-DAA322CCE8BE}"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35142-DF9D-43D8-981D-2BA6BBA0766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9200F0A-E8CC-4172-9509-DAA322CCE8BE}"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35142-DF9D-43D8-981D-2BA6BBA0766E}"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0F0A-E8CC-4172-9509-DAA322CCE8BE}"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35142-DF9D-43D8-981D-2BA6BBA0766E}"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200F0A-E8CC-4172-9509-DAA322CCE8BE}"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35142-DF9D-43D8-981D-2BA6BBA0766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200F0A-E8CC-4172-9509-DAA322CCE8BE}"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35142-DF9D-43D8-981D-2BA6BBA0766E}"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5A7E1D18-0D84-A544-9667-187D33ACFEDA}" type="slidenum">
              <a:rPr lang="en-US"/>
              <a:pPr/>
              <a:t>‹#›</a:t>
            </a:fld>
            <a:endParaRPr lang="en-US"/>
          </a:p>
        </p:txBody>
      </p:sp>
    </p:spTree>
    <p:extLst>
      <p:ext uri="{BB962C8B-B14F-4D97-AF65-F5344CB8AC3E}">
        <p14:creationId xmlns:p14="http://schemas.microsoft.com/office/powerpoint/2010/main" val="145153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6210190-4609-DF4B-BC5A-4911A4CA3FBD}" type="slidenum">
              <a:rPr lang="en-US"/>
              <a:pPr/>
              <a:t>‹#›</a:t>
            </a:fld>
            <a:endParaRPr lang="en-US"/>
          </a:p>
        </p:txBody>
      </p:sp>
    </p:spTree>
    <p:extLst>
      <p:ext uri="{BB962C8B-B14F-4D97-AF65-F5344CB8AC3E}">
        <p14:creationId xmlns:p14="http://schemas.microsoft.com/office/powerpoint/2010/main" val="66646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200F0A-E8CC-4172-9509-DAA322CCE8BE}"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35142-DF9D-43D8-981D-2BA6BBA076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F9200F0A-E8CC-4172-9509-DAA322CCE8BE}"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35142-DF9D-43D8-981D-2BA6BBA0766E}"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F9200F0A-E8CC-4172-9509-DAA322CCE8BE}"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35142-DF9D-43D8-981D-2BA6BBA076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F9200F0A-E8CC-4172-9509-DAA322CCE8BE}"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35142-DF9D-43D8-981D-2BA6BBA0766E}"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9200F0A-E8CC-4172-9509-DAA322CCE8BE}"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35142-DF9D-43D8-981D-2BA6BBA076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9200F0A-E8CC-4172-9509-DAA322CCE8BE}" type="datetimeFigureOut">
              <a:rPr lang="en-US" smtClean="0"/>
              <a:pPr/>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35142-DF9D-43D8-981D-2BA6BBA076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9200F0A-E8CC-4172-9509-DAA322CCE8BE}" type="datetimeFigureOut">
              <a:rPr lang="en-US" smtClean="0"/>
              <a:pPr/>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35142-DF9D-43D8-981D-2BA6BBA076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00F0A-E8CC-4172-9509-DAA322CCE8BE}" type="datetimeFigureOut">
              <a:rPr lang="en-US" smtClean="0"/>
              <a:pPr/>
              <a:t>4/15/2016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35142-DF9D-43D8-981D-2BA6BBA0766E}"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F9200F0A-E8CC-4172-9509-DAA322CCE8BE}" type="datetimeFigureOut">
              <a:rPr lang="en-US" smtClean="0"/>
              <a:pPr/>
              <a:t>4/15/2016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72035142-DF9D-43D8-981D-2BA6BBA0766E}"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youtube.com/watch?v=1iAeCnGeAn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www.youtube.com/watch?v=WOx7sfpZGfQ" TargetMode="External"/><Relationship Id="rId4" Type="http://schemas.openxmlformats.org/officeDocument/2006/relationships/hyperlink" Target="http://www.youtube.com/watch?v=fSWRmOmTsu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6_JQyYb-gG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6_JQyYb-gG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Vocabulary</a:t>
            </a:r>
            <a:endParaRPr lang="en-US" dirty="0"/>
          </a:p>
        </p:txBody>
      </p:sp>
      <p:sp>
        <p:nvSpPr>
          <p:cNvPr id="3" name="Content Placeholder 2"/>
          <p:cNvSpPr>
            <a:spLocks noGrp="1"/>
          </p:cNvSpPr>
          <p:nvPr>
            <p:ph idx="1"/>
          </p:nvPr>
        </p:nvSpPr>
        <p:spPr>
          <a:xfrm>
            <a:off x="152400" y="1676400"/>
            <a:ext cx="8534400" cy="5181600"/>
          </a:xfrm>
        </p:spPr>
        <p:txBody>
          <a:bodyPr>
            <a:noAutofit/>
          </a:bodyPr>
          <a:lstStyle/>
          <a:p>
            <a:pPr>
              <a:lnSpc>
                <a:spcPct val="80000"/>
              </a:lnSpc>
              <a:spcBef>
                <a:spcPts val="1200"/>
              </a:spcBef>
              <a:spcAft>
                <a:spcPts val="600"/>
              </a:spcAft>
              <a:buClr>
                <a:srgbClr val="81218B"/>
              </a:buClr>
            </a:pPr>
            <a:r>
              <a:rPr lang="en-US" sz="3600" b="1" dirty="0">
                <a:solidFill>
                  <a:srgbClr val="7030A0"/>
                </a:solidFill>
              </a:rPr>
              <a:t>Mass murder: </a:t>
            </a:r>
            <a:r>
              <a:rPr lang="en-US" sz="3600" dirty="0">
                <a:solidFill>
                  <a:srgbClr val="000000"/>
                </a:solidFill>
              </a:rPr>
              <a:t>The killing of several people at one location.</a:t>
            </a:r>
          </a:p>
          <a:p>
            <a:pPr>
              <a:lnSpc>
                <a:spcPct val="80000"/>
              </a:lnSpc>
              <a:spcBef>
                <a:spcPts val="1200"/>
              </a:spcBef>
              <a:spcAft>
                <a:spcPts val="600"/>
              </a:spcAft>
              <a:buClr>
                <a:srgbClr val="81218B"/>
              </a:buClr>
            </a:pPr>
            <a:r>
              <a:rPr lang="en-US" sz="3600" b="1" dirty="0" smtClean="0">
                <a:solidFill>
                  <a:srgbClr val="7030A0"/>
                </a:solidFill>
              </a:rPr>
              <a:t>Modus operandi: </a:t>
            </a:r>
            <a:r>
              <a:rPr lang="en-US" sz="3600" dirty="0" smtClean="0"/>
              <a:t>the usual way that a particular criminal performs a crime</a:t>
            </a:r>
            <a:endParaRPr lang="en-US" sz="3600" b="1" dirty="0" smtClean="0"/>
          </a:p>
          <a:p>
            <a:pPr>
              <a:lnSpc>
                <a:spcPct val="80000"/>
              </a:lnSpc>
              <a:spcBef>
                <a:spcPts val="1200"/>
              </a:spcBef>
              <a:spcAft>
                <a:spcPts val="600"/>
              </a:spcAft>
              <a:buClr>
                <a:srgbClr val="81218B"/>
              </a:buClr>
            </a:pPr>
            <a:r>
              <a:rPr lang="en-US" sz="3600" b="1" dirty="0" smtClean="0">
                <a:solidFill>
                  <a:srgbClr val="7030A0"/>
                </a:solidFill>
              </a:rPr>
              <a:t>Serial </a:t>
            </a:r>
            <a:r>
              <a:rPr lang="en-US" sz="3600" b="1" dirty="0">
                <a:solidFill>
                  <a:srgbClr val="7030A0"/>
                </a:solidFill>
              </a:rPr>
              <a:t>murder: </a:t>
            </a:r>
            <a:r>
              <a:rPr lang="en-US" sz="3600" dirty="0">
                <a:solidFill>
                  <a:srgbClr val="000000"/>
                </a:solidFill>
              </a:rPr>
              <a:t>The killing of three or more victims over an extended period of time</a:t>
            </a:r>
            <a:r>
              <a:rPr lang="en-US" sz="3600" dirty="0" smtClean="0">
                <a:solidFill>
                  <a:srgbClr val="000000"/>
                </a:solidFill>
              </a:rPr>
              <a:t>.</a:t>
            </a:r>
          </a:p>
          <a:p>
            <a:pPr>
              <a:lnSpc>
                <a:spcPct val="80000"/>
              </a:lnSpc>
              <a:spcBef>
                <a:spcPts val="1200"/>
              </a:spcBef>
              <a:spcAft>
                <a:spcPts val="600"/>
              </a:spcAft>
              <a:buClr>
                <a:srgbClr val="81218B"/>
              </a:buClr>
            </a:pPr>
            <a:r>
              <a:rPr lang="en-US" sz="3600" b="1" dirty="0" smtClean="0">
                <a:solidFill>
                  <a:srgbClr val="7030A0"/>
                </a:solidFill>
              </a:rPr>
              <a:t>Spree </a:t>
            </a:r>
            <a:r>
              <a:rPr lang="en-US" sz="3600" b="1" dirty="0">
                <a:solidFill>
                  <a:srgbClr val="7030A0"/>
                </a:solidFill>
              </a:rPr>
              <a:t>murder: </a:t>
            </a:r>
            <a:r>
              <a:rPr lang="en-US" sz="3600" dirty="0">
                <a:solidFill>
                  <a:srgbClr val="000000"/>
                </a:solidFill>
              </a:rPr>
              <a:t>The killing of several people at different locations over a period of  several days</a:t>
            </a:r>
            <a:r>
              <a:rPr lang="en-US" sz="3600" dirty="0" smtClean="0">
                <a:solidFill>
                  <a:srgbClr val="000000"/>
                </a:solidFill>
              </a:rPr>
              <a:t>.</a:t>
            </a:r>
            <a:endParaRPr lang="en-US" sz="3600" dirty="0">
              <a:solidFill>
                <a:srgbClr val="000000"/>
              </a:solidFill>
            </a:endParaRPr>
          </a:p>
          <a:p>
            <a:pPr>
              <a:lnSpc>
                <a:spcPct val="80000"/>
              </a:lnSpc>
              <a:spcBef>
                <a:spcPts val="1200"/>
              </a:spcBef>
              <a:spcAft>
                <a:spcPts val="600"/>
              </a:spcAft>
              <a:buClr>
                <a:srgbClr val="81218B"/>
              </a:buClr>
            </a:pPr>
            <a:endParaRPr lang="en-US" sz="3600" dirty="0">
              <a:solidFill>
                <a:srgbClr val="000000"/>
              </a:solidFill>
            </a:endParaRPr>
          </a:p>
          <a:p>
            <a:pPr>
              <a:spcBef>
                <a:spcPts val="1200"/>
              </a:spcBef>
              <a:spcAft>
                <a:spcPts val="600"/>
              </a:spcAft>
            </a:pPr>
            <a:endParaRPr lang="en-US" sz="3600" dirty="0"/>
          </a:p>
        </p:txBody>
      </p:sp>
    </p:spTree>
    <p:extLst>
      <p:ext uri="{BB962C8B-B14F-4D97-AF65-F5344CB8AC3E}">
        <p14:creationId xmlns:p14="http://schemas.microsoft.com/office/powerpoint/2010/main" val="2692646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Vocabulary</a:t>
            </a:r>
            <a:endParaRPr lang="en-US" dirty="0"/>
          </a:p>
        </p:txBody>
      </p:sp>
      <p:sp>
        <p:nvSpPr>
          <p:cNvPr id="3" name="Content Placeholder 2"/>
          <p:cNvSpPr>
            <a:spLocks noGrp="1"/>
          </p:cNvSpPr>
          <p:nvPr>
            <p:ph idx="1"/>
          </p:nvPr>
        </p:nvSpPr>
        <p:spPr>
          <a:xfrm>
            <a:off x="152400" y="1676400"/>
            <a:ext cx="8534400" cy="5181600"/>
          </a:xfrm>
        </p:spPr>
        <p:txBody>
          <a:bodyPr>
            <a:noAutofit/>
          </a:bodyPr>
          <a:lstStyle/>
          <a:p>
            <a:pPr>
              <a:spcBef>
                <a:spcPts val="0"/>
              </a:spcBef>
              <a:buClrTx/>
              <a:buSzTx/>
              <a:defRPr/>
            </a:pPr>
            <a:r>
              <a:rPr lang="en-US" sz="3600" b="1" dirty="0">
                <a:solidFill>
                  <a:srgbClr val="7030A0"/>
                </a:solidFill>
              </a:rPr>
              <a:t>Psychopath: </a:t>
            </a:r>
            <a:r>
              <a:rPr lang="en-US" sz="3600" dirty="0"/>
              <a:t>a person suffering from chronic mental disorder with abnormal or violent social behavior.</a:t>
            </a:r>
            <a:endParaRPr lang="en-US" sz="3600" b="1" dirty="0">
              <a:solidFill>
                <a:srgbClr val="000000"/>
              </a:solidFill>
            </a:endParaRPr>
          </a:p>
          <a:p>
            <a:pPr marL="454025" lvl="1" indent="-454025">
              <a:lnSpc>
                <a:spcPct val="80000"/>
              </a:lnSpc>
              <a:spcAft>
                <a:spcPts val="600"/>
              </a:spcAft>
              <a:buClr>
                <a:srgbClr val="81218B"/>
              </a:buClr>
            </a:pPr>
            <a:r>
              <a:rPr lang="en-US" sz="3600" b="1" dirty="0">
                <a:solidFill>
                  <a:srgbClr val="7030A0"/>
                </a:solidFill>
              </a:rPr>
              <a:t>Signature: </a:t>
            </a:r>
            <a:r>
              <a:rPr lang="en-US" sz="3600" dirty="0">
                <a:solidFill>
                  <a:schemeClr val="tx1"/>
                </a:solidFill>
              </a:rPr>
              <a:t>Unusual characteristics of a murder that are repeated at several crime scenes</a:t>
            </a:r>
          </a:p>
          <a:p>
            <a:pPr>
              <a:lnSpc>
                <a:spcPct val="80000"/>
              </a:lnSpc>
              <a:spcBef>
                <a:spcPts val="600"/>
              </a:spcBef>
              <a:spcAft>
                <a:spcPts val="600"/>
              </a:spcAft>
              <a:buClr>
                <a:srgbClr val="81218B"/>
              </a:buClr>
            </a:pPr>
            <a:r>
              <a:rPr lang="en-US" sz="3600" b="1" dirty="0">
                <a:solidFill>
                  <a:srgbClr val="7030A0"/>
                </a:solidFill>
              </a:rPr>
              <a:t>Sociopath: </a:t>
            </a:r>
            <a:r>
              <a:rPr lang="en-US" sz="3600" dirty="0"/>
              <a:t>a person with a personality disorder manifesting itself in extreme antisocial attitudes and behavior and a lack of conscience.</a:t>
            </a:r>
          </a:p>
        </p:txBody>
      </p:sp>
    </p:spTree>
    <p:extLst>
      <p:ext uri="{BB962C8B-B14F-4D97-AF65-F5344CB8AC3E}">
        <p14:creationId xmlns:p14="http://schemas.microsoft.com/office/powerpoint/2010/main" val="2981506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 </a:t>
            </a:r>
            <a:r>
              <a:rPr lang="en-US" dirty="0" smtClean="0"/>
              <a:t>Where did serial killers originate?</a:t>
            </a:r>
            <a:endParaRPr lang="en-US" dirty="0"/>
          </a:p>
        </p:txBody>
      </p:sp>
      <p:sp>
        <p:nvSpPr>
          <p:cNvPr id="3" name="Content Placeholder 2"/>
          <p:cNvSpPr>
            <a:spLocks noGrp="1"/>
          </p:cNvSpPr>
          <p:nvPr>
            <p:ph idx="1"/>
          </p:nvPr>
        </p:nvSpPr>
        <p:spPr>
          <a:xfrm>
            <a:off x="0" y="1752600"/>
            <a:ext cx="6400800" cy="4953000"/>
          </a:xfrm>
        </p:spPr>
        <p:txBody>
          <a:bodyPr>
            <a:noAutofit/>
          </a:bodyPr>
          <a:lstStyle/>
          <a:p>
            <a:pPr marL="0" indent="0">
              <a:buNone/>
            </a:pPr>
            <a:r>
              <a:rPr lang="en-US" sz="2800" dirty="0" smtClean="0"/>
              <a:t>The term serial killer was </a:t>
            </a:r>
            <a:r>
              <a:rPr lang="en-US" sz="2800" dirty="0" smtClean="0">
                <a:solidFill>
                  <a:schemeClr val="accent6">
                    <a:lumMod val="60000"/>
                    <a:lumOff val="40000"/>
                  </a:schemeClr>
                </a:solidFill>
              </a:rPr>
              <a:t>likely coined by </a:t>
            </a:r>
            <a:r>
              <a:rPr lang="en-US" sz="2800" b="1" dirty="0" smtClean="0">
                <a:solidFill>
                  <a:schemeClr val="accent6">
                    <a:lumMod val="60000"/>
                    <a:lumOff val="40000"/>
                  </a:schemeClr>
                </a:solidFill>
              </a:rPr>
              <a:t>Robert K. </a:t>
            </a:r>
            <a:r>
              <a:rPr lang="en-US" sz="2800" b="1" dirty="0" err="1" smtClean="0">
                <a:solidFill>
                  <a:schemeClr val="accent6">
                    <a:lumMod val="60000"/>
                    <a:lumOff val="40000"/>
                  </a:schemeClr>
                </a:solidFill>
              </a:rPr>
              <a:t>Ressler</a:t>
            </a:r>
            <a:r>
              <a:rPr lang="en-US" sz="2800" dirty="0" smtClean="0">
                <a:solidFill>
                  <a:schemeClr val="accent6">
                    <a:lumMod val="60000"/>
                    <a:lumOff val="40000"/>
                  </a:schemeClr>
                </a:solidFill>
              </a:rPr>
              <a:t> (FBI Agent; Behavioral Science Unit) in the mid 1970’s</a:t>
            </a:r>
          </a:p>
          <a:p>
            <a:r>
              <a:rPr lang="en-US" sz="3000" dirty="0" err="1" smtClean="0">
                <a:solidFill>
                  <a:schemeClr val="tx1"/>
                </a:solidFill>
              </a:rPr>
              <a:t>Ressler</a:t>
            </a:r>
            <a:r>
              <a:rPr lang="en-US" sz="3000" dirty="0" smtClean="0">
                <a:solidFill>
                  <a:schemeClr val="tx1"/>
                </a:solidFill>
              </a:rPr>
              <a:t> said description of serial crimes reminded </a:t>
            </a:r>
            <a:r>
              <a:rPr lang="en-US" sz="3000" dirty="0">
                <a:solidFill>
                  <a:schemeClr val="tx1"/>
                </a:solidFill>
              </a:rPr>
              <a:t>him of the movie industry term </a:t>
            </a:r>
            <a:r>
              <a:rPr lang="en-US" sz="3000" b="1" dirty="0">
                <a:solidFill>
                  <a:srgbClr val="579957"/>
                </a:solidFill>
              </a:rPr>
              <a:t>“serial adventures” </a:t>
            </a:r>
            <a:endParaRPr lang="en-US" sz="3000" b="1" dirty="0" smtClean="0">
              <a:solidFill>
                <a:srgbClr val="579957"/>
              </a:solidFill>
            </a:endParaRPr>
          </a:p>
          <a:p>
            <a:pPr lvl="1"/>
            <a:r>
              <a:rPr lang="en-US" sz="2600" dirty="0" smtClean="0">
                <a:solidFill>
                  <a:schemeClr val="tx1"/>
                </a:solidFill>
              </a:rPr>
              <a:t>Short </a:t>
            </a:r>
            <a:r>
              <a:rPr lang="en-US" sz="2600" dirty="0">
                <a:solidFill>
                  <a:schemeClr val="tx1"/>
                </a:solidFill>
              </a:rPr>
              <a:t>episodic films, featuring the likes of Batman and the Lone Ranger, shown in theaters on Saturday afternoons during the 1930s and 1940s. </a:t>
            </a:r>
            <a:endParaRPr lang="en-US" sz="2600" dirty="0" smtClean="0"/>
          </a:p>
        </p:txBody>
      </p:sp>
      <p:pic>
        <p:nvPicPr>
          <p:cNvPr id="2050" name="Picture 2" descr="https://cdn.psychologytoday.com/sites/default/files/styles/article-inline-half/public/blogs/142231/2014/06/152442-155949.jpg?itok=lJjRJMQ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981200"/>
            <a:ext cx="2762250" cy="438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43603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6400800" y="1905000"/>
            <a:ext cx="2552700" cy="3479800"/>
          </a:xfrm>
          <a:prstGeom prst="rect">
            <a:avLst/>
          </a:prstGeom>
        </p:spPr>
      </p:pic>
      <p:sp>
        <p:nvSpPr>
          <p:cNvPr id="3" name="TextBox 2"/>
          <p:cNvSpPr txBox="1"/>
          <p:nvPr/>
        </p:nvSpPr>
        <p:spPr>
          <a:xfrm>
            <a:off x="152400" y="2362200"/>
            <a:ext cx="6248400" cy="2677656"/>
          </a:xfrm>
          <a:prstGeom prst="rect">
            <a:avLst/>
          </a:prstGeom>
          <a:noFill/>
        </p:spPr>
        <p:txBody>
          <a:bodyPr wrap="square" rtlCol="0">
            <a:spAutoFit/>
          </a:bodyPr>
          <a:lstStyle/>
          <a:p>
            <a:pPr marL="285750" indent="-285750">
              <a:buFont typeface="Arial"/>
              <a:buChar char="•"/>
            </a:pPr>
            <a:r>
              <a:rPr lang="en-US" sz="2800" dirty="0" smtClean="0"/>
              <a:t>Killed over 600 girls for their blood</a:t>
            </a:r>
          </a:p>
          <a:p>
            <a:pPr marL="285750" indent="-285750">
              <a:buFont typeface="Arial"/>
              <a:buChar char="•"/>
            </a:pPr>
            <a:r>
              <a:rPr lang="en-US" sz="2800" dirty="0" smtClean="0"/>
              <a:t>The Prime Minister of Hungary decided to take a stand and arrested the Countess and her associates</a:t>
            </a:r>
          </a:p>
          <a:p>
            <a:pPr marL="285750" indent="-285750">
              <a:buFont typeface="Arial"/>
              <a:buChar char="•"/>
            </a:pPr>
            <a:r>
              <a:rPr lang="en-US" sz="2800" dirty="0" smtClean="0"/>
              <a:t>Sentence = death</a:t>
            </a:r>
          </a:p>
          <a:p>
            <a:pPr marL="285750" indent="-285750">
              <a:buFont typeface="Arial"/>
              <a:buChar char="•"/>
            </a:pPr>
            <a:r>
              <a:rPr lang="en-US" sz="2800" dirty="0" smtClean="0"/>
              <a:t>Died in 1614 at the age of 54</a:t>
            </a:r>
            <a:endParaRPr lang="en-US" sz="2800" dirty="0"/>
          </a:p>
        </p:txBody>
      </p:sp>
      <p:sp>
        <p:nvSpPr>
          <p:cNvPr id="4" name="Rectangle 3"/>
          <p:cNvSpPr/>
          <p:nvPr/>
        </p:nvSpPr>
        <p:spPr>
          <a:xfrm>
            <a:off x="-457200" y="914400"/>
            <a:ext cx="9601200" cy="769441"/>
          </a:xfrm>
          <a:prstGeom prst="rect">
            <a:avLst/>
          </a:prstGeom>
        </p:spPr>
        <p:txBody>
          <a:bodyPr wrap="square">
            <a:spAutoFit/>
          </a:bodyPr>
          <a:lstStyle/>
          <a:p>
            <a:pPr lvl="1" algn="ctr"/>
            <a:r>
              <a:rPr lang="en-US" sz="4400" dirty="0">
                <a:solidFill>
                  <a:srgbClr val="FF0000"/>
                </a:solidFill>
                <a:hlinkClick r:id="rId4"/>
              </a:rPr>
              <a:t>Countess Elizabeth </a:t>
            </a:r>
            <a:r>
              <a:rPr lang="en-US" sz="4400" dirty="0" err="1">
                <a:solidFill>
                  <a:srgbClr val="FF0000"/>
                </a:solidFill>
                <a:hlinkClick r:id="rId4"/>
              </a:rPr>
              <a:t>Bathory</a:t>
            </a:r>
            <a:endParaRPr lang="en-US" sz="4400" dirty="0">
              <a:solidFill>
                <a:srgbClr val="FF0000"/>
              </a:solidFill>
            </a:endParaRPr>
          </a:p>
        </p:txBody>
      </p:sp>
    </p:spTree>
    <p:extLst>
      <p:ext uri="{BB962C8B-B14F-4D97-AF65-F5344CB8AC3E}">
        <p14:creationId xmlns:p14="http://schemas.microsoft.com/office/powerpoint/2010/main" val="245036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f/f3/Jack_the_ripper.jpg"/>
          <p:cNvPicPr>
            <a:picLocks noChangeAspect="1" noChangeArrowheads="1"/>
          </p:cNvPicPr>
          <p:nvPr/>
        </p:nvPicPr>
        <p:blipFill>
          <a:blip r:embed="rId3" cstate="print"/>
          <a:srcRect/>
          <a:stretch>
            <a:fillRect/>
          </a:stretch>
        </p:blipFill>
        <p:spPr bwMode="auto">
          <a:xfrm>
            <a:off x="5486400" y="1676400"/>
            <a:ext cx="3524250" cy="4619325"/>
          </a:xfrm>
          <a:prstGeom prst="rect">
            <a:avLst/>
          </a:prstGeom>
          <a:noFill/>
        </p:spPr>
      </p:pic>
      <p:sp>
        <p:nvSpPr>
          <p:cNvPr id="5" name="Rectangle 4"/>
          <p:cNvSpPr/>
          <p:nvPr/>
        </p:nvSpPr>
        <p:spPr>
          <a:xfrm>
            <a:off x="0" y="457200"/>
            <a:ext cx="9144000" cy="830997"/>
          </a:xfrm>
          <a:prstGeom prst="rect">
            <a:avLst/>
          </a:prstGeom>
        </p:spPr>
        <p:txBody>
          <a:bodyPr wrap="square">
            <a:spAutoFit/>
          </a:bodyPr>
          <a:lstStyle/>
          <a:p>
            <a:pPr algn="ctr"/>
            <a:r>
              <a:rPr lang="en-US" sz="4800" dirty="0" smtClean="0">
                <a:hlinkClick r:id="rId4"/>
              </a:rPr>
              <a:t>Jack The Ripper</a:t>
            </a:r>
            <a:endParaRPr lang="en-US" sz="4800" dirty="0"/>
          </a:p>
        </p:txBody>
      </p:sp>
      <p:sp>
        <p:nvSpPr>
          <p:cNvPr id="6" name="Rectangle 5"/>
          <p:cNvSpPr/>
          <p:nvPr/>
        </p:nvSpPr>
        <p:spPr>
          <a:xfrm>
            <a:off x="0" y="2057400"/>
            <a:ext cx="5334000" cy="3108543"/>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mj-lt"/>
              </a:rPr>
              <a:t>An </a:t>
            </a:r>
            <a:r>
              <a:rPr lang="en-US" sz="2800" dirty="0">
                <a:latin typeface="+mj-lt"/>
              </a:rPr>
              <a:t>unidentified serial killer </a:t>
            </a:r>
            <a:r>
              <a:rPr lang="en-US" sz="2800" dirty="0" smtClean="0">
                <a:latin typeface="+mj-lt"/>
              </a:rPr>
              <a:t>believed </a:t>
            </a:r>
            <a:r>
              <a:rPr lang="en-US" sz="2800" dirty="0">
                <a:latin typeface="+mj-lt"/>
              </a:rPr>
              <a:t>to have been active in the largely impoverished </a:t>
            </a:r>
            <a:r>
              <a:rPr lang="en-US" sz="2800" dirty="0" smtClean="0">
                <a:latin typeface="+mj-lt"/>
              </a:rPr>
              <a:t>area of the Whitechapel</a:t>
            </a:r>
            <a:r>
              <a:rPr lang="en-US" sz="2800" dirty="0">
                <a:latin typeface="+mj-lt"/>
              </a:rPr>
              <a:t> district </a:t>
            </a:r>
            <a:r>
              <a:rPr lang="en-US" sz="2800" dirty="0" smtClean="0">
                <a:latin typeface="+mj-lt"/>
              </a:rPr>
              <a:t>of London</a:t>
            </a:r>
            <a:r>
              <a:rPr lang="en-US" sz="2800" dirty="0">
                <a:latin typeface="+mj-lt"/>
              </a:rPr>
              <a:t> in 1888. </a:t>
            </a:r>
            <a:endParaRPr lang="en-US" sz="2800" dirty="0" smtClean="0">
              <a:latin typeface="+mj-lt"/>
            </a:endParaRPr>
          </a:p>
          <a:p>
            <a:pPr marL="742950" lvl="1" indent="-285750">
              <a:buFont typeface="Arial" panose="020B0604020202020204" pitchFamily="34" charset="0"/>
              <a:buChar char="•"/>
            </a:pPr>
            <a:r>
              <a:rPr lang="en-US" sz="2800" dirty="0" smtClean="0">
                <a:latin typeface="+mj-lt"/>
              </a:rPr>
              <a:t>5 female victims </a:t>
            </a:r>
          </a:p>
          <a:p>
            <a:pPr marL="285750" indent="-285750">
              <a:buFont typeface="Arial" panose="020B0604020202020204" pitchFamily="34" charset="0"/>
              <a:buChar char="•"/>
            </a:pPr>
            <a:r>
              <a:rPr lang="en-US" sz="2800" dirty="0" smtClean="0">
                <a:latin typeface="+mj-lt"/>
                <a:hlinkClick r:id="rId5"/>
              </a:rPr>
              <a:t>Has Jack The Ripper been found? </a:t>
            </a:r>
            <a:endParaRPr lang="en-US" sz="2800" dirty="0" smtClean="0">
              <a:latin typeface="+mj-lt"/>
            </a:endParaRPr>
          </a:p>
        </p:txBody>
      </p:sp>
    </p:spTree>
    <p:extLst>
      <p:ext uri="{BB962C8B-B14F-4D97-AF65-F5344CB8AC3E}">
        <p14:creationId xmlns:p14="http://schemas.microsoft.com/office/powerpoint/2010/main" val="204987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4000" b="1" dirty="0" smtClean="0">
                <a:solidFill>
                  <a:srgbClr val="FF0000"/>
                </a:solidFill>
                <a:latin typeface="Calibri"/>
                <a:cs typeface="Calibri"/>
              </a:rPr>
              <a:t>Q: </a:t>
            </a:r>
            <a:r>
              <a:rPr lang="en-US" sz="4000" dirty="0" smtClean="0">
                <a:latin typeface="Calibri"/>
                <a:cs typeface="Calibri"/>
              </a:rPr>
              <a:t>Who is the typical serial killer?</a:t>
            </a:r>
            <a:endParaRPr lang="en-US" sz="4000" dirty="0">
              <a:latin typeface="Calibri"/>
              <a:cs typeface="Calibri"/>
            </a:endParaRPr>
          </a:p>
        </p:txBody>
      </p:sp>
      <p:sp>
        <p:nvSpPr>
          <p:cNvPr id="38915" name="Rectangle 3"/>
          <p:cNvSpPr>
            <a:spLocks noGrp="1" noChangeArrowheads="1"/>
          </p:cNvSpPr>
          <p:nvPr>
            <p:ph type="body" idx="1"/>
          </p:nvPr>
        </p:nvSpPr>
        <p:spPr>
          <a:xfrm>
            <a:off x="0" y="1752600"/>
            <a:ext cx="5410200" cy="5105400"/>
          </a:xfrm>
        </p:spPr>
        <p:txBody>
          <a:bodyPr>
            <a:noAutofit/>
          </a:bodyPr>
          <a:lstStyle/>
          <a:p>
            <a:r>
              <a:rPr lang="en-US" dirty="0">
                <a:solidFill>
                  <a:srgbClr val="FF0000"/>
                </a:solidFill>
                <a:latin typeface="Calibri"/>
                <a:cs typeface="Calibri"/>
              </a:rPr>
              <a:t>W</a:t>
            </a:r>
            <a:r>
              <a:rPr lang="en-US" dirty="0" smtClean="0">
                <a:solidFill>
                  <a:srgbClr val="FF0000"/>
                </a:solidFill>
                <a:latin typeface="Calibri"/>
                <a:cs typeface="Calibri"/>
              </a:rPr>
              <a:t>hite men </a:t>
            </a:r>
            <a:r>
              <a:rPr lang="en-US" dirty="0">
                <a:solidFill>
                  <a:srgbClr val="FF0000"/>
                </a:solidFill>
                <a:latin typeface="Calibri"/>
                <a:cs typeface="Calibri"/>
              </a:rPr>
              <a:t>between 20 and 30/</a:t>
            </a:r>
            <a:r>
              <a:rPr lang="en-US" dirty="0" smtClean="0">
                <a:solidFill>
                  <a:srgbClr val="FF0000"/>
                </a:solidFill>
                <a:latin typeface="Calibri"/>
                <a:cs typeface="Calibri"/>
              </a:rPr>
              <a:t>35</a:t>
            </a:r>
          </a:p>
          <a:p>
            <a:pPr lvl="1"/>
            <a:r>
              <a:rPr lang="en-US" sz="2400" dirty="0">
                <a:latin typeface="Calibri"/>
                <a:cs typeface="Calibri"/>
              </a:rPr>
              <a:t>Female </a:t>
            </a:r>
            <a:r>
              <a:rPr lang="en-US" sz="2400" dirty="0" err="1">
                <a:latin typeface="Calibri"/>
                <a:cs typeface="Calibri"/>
              </a:rPr>
              <a:t>serialists</a:t>
            </a:r>
            <a:r>
              <a:rPr lang="en-US" sz="2400" dirty="0">
                <a:latin typeface="Calibri"/>
                <a:cs typeface="Calibri"/>
              </a:rPr>
              <a:t> do also exist. </a:t>
            </a:r>
            <a:endParaRPr lang="en-US" sz="2400" dirty="0" smtClean="0">
              <a:latin typeface="Calibri"/>
              <a:cs typeface="Calibri"/>
            </a:endParaRPr>
          </a:p>
          <a:p>
            <a:pPr lvl="2"/>
            <a:r>
              <a:rPr lang="en-US" dirty="0" smtClean="0">
                <a:solidFill>
                  <a:srgbClr val="FF0000"/>
                </a:solidFill>
                <a:latin typeface="Calibri"/>
                <a:cs typeface="Calibri"/>
              </a:rPr>
              <a:t>15</a:t>
            </a:r>
            <a:r>
              <a:rPr lang="en-US" dirty="0">
                <a:solidFill>
                  <a:srgbClr val="FF0000"/>
                </a:solidFill>
                <a:latin typeface="Calibri"/>
                <a:cs typeface="Calibri"/>
              </a:rPr>
              <a:t>% of the </a:t>
            </a:r>
            <a:r>
              <a:rPr lang="en-US" dirty="0" err="1">
                <a:solidFill>
                  <a:srgbClr val="FF0000"/>
                </a:solidFill>
                <a:latin typeface="Calibri"/>
                <a:cs typeface="Calibri"/>
              </a:rPr>
              <a:t>serialists</a:t>
            </a:r>
            <a:r>
              <a:rPr lang="en-US" dirty="0">
                <a:solidFill>
                  <a:srgbClr val="FF0000"/>
                </a:solidFill>
                <a:latin typeface="Calibri"/>
                <a:cs typeface="Calibri"/>
              </a:rPr>
              <a:t> operating in the US from 1800 to 1995 are </a:t>
            </a:r>
            <a:r>
              <a:rPr lang="en-US" dirty="0" smtClean="0">
                <a:solidFill>
                  <a:srgbClr val="FF0000"/>
                </a:solidFill>
                <a:latin typeface="Calibri"/>
                <a:cs typeface="Calibri"/>
              </a:rPr>
              <a:t>female </a:t>
            </a:r>
          </a:p>
          <a:p>
            <a:pPr lvl="1"/>
            <a:r>
              <a:rPr lang="en-US" sz="2400" dirty="0" smtClean="0">
                <a:latin typeface="Calibri"/>
                <a:cs typeface="Calibri"/>
              </a:rPr>
              <a:t>Differences </a:t>
            </a:r>
            <a:r>
              <a:rPr lang="en-US" sz="2400" dirty="0">
                <a:latin typeface="Calibri"/>
                <a:cs typeface="Calibri"/>
              </a:rPr>
              <a:t>in the typology of the </a:t>
            </a:r>
            <a:r>
              <a:rPr lang="en-US" sz="2400" dirty="0" smtClean="0">
                <a:latin typeface="Calibri"/>
                <a:cs typeface="Calibri"/>
              </a:rPr>
              <a:t>crime</a:t>
            </a:r>
          </a:p>
          <a:p>
            <a:pPr lvl="2"/>
            <a:r>
              <a:rPr lang="en-US" dirty="0">
                <a:solidFill>
                  <a:srgbClr val="002060"/>
                </a:solidFill>
                <a:latin typeface="Calibri"/>
                <a:cs typeface="Calibri"/>
              </a:rPr>
              <a:t>M</a:t>
            </a:r>
            <a:r>
              <a:rPr lang="en-US" dirty="0" smtClean="0">
                <a:solidFill>
                  <a:srgbClr val="002060"/>
                </a:solidFill>
                <a:latin typeface="Calibri"/>
                <a:cs typeface="Calibri"/>
              </a:rPr>
              <a:t>ales </a:t>
            </a:r>
            <a:r>
              <a:rPr lang="en-US" dirty="0">
                <a:solidFill>
                  <a:srgbClr val="002060"/>
                </a:solidFill>
                <a:latin typeface="Calibri"/>
                <a:cs typeface="Calibri"/>
              </a:rPr>
              <a:t>tend to use brute force and direct their rage to strangers, women tend to focus more on members of the family and use poison. </a:t>
            </a:r>
            <a:endParaRPr lang="en-US" dirty="0" smtClean="0">
              <a:solidFill>
                <a:srgbClr val="002060"/>
              </a:solidFill>
              <a:latin typeface="Calibri"/>
              <a:cs typeface="Calibri"/>
            </a:endParaRPr>
          </a:p>
          <a:p>
            <a:pPr lvl="2"/>
            <a:r>
              <a:rPr lang="en-US" dirty="0">
                <a:solidFill>
                  <a:srgbClr val="002060"/>
                </a:solidFill>
                <a:latin typeface="Calibri"/>
                <a:cs typeface="Calibri"/>
              </a:rPr>
              <a:t>F</a:t>
            </a:r>
            <a:r>
              <a:rPr lang="en-US" dirty="0" smtClean="0">
                <a:solidFill>
                  <a:srgbClr val="002060"/>
                </a:solidFill>
                <a:latin typeface="Calibri"/>
                <a:cs typeface="Calibri"/>
              </a:rPr>
              <a:t>emale </a:t>
            </a:r>
            <a:r>
              <a:rPr lang="en-US" dirty="0">
                <a:solidFill>
                  <a:srgbClr val="002060"/>
                </a:solidFill>
                <a:latin typeface="Calibri"/>
                <a:cs typeface="Calibri"/>
              </a:rPr>
              <a:t>serial killers tend to kill for money </a:t>
            </a:r>
            <a:r>
              <a:rPr lang="en-US" dirty="0" smtClean="0">
                <a:solidFill>
                  <a:srgbClr val="002060"/>
                </a:solidFill>
                <a:latin typeface="Calibri"/>
                <a:cs typeface="Calibri"/>
              </a:rPr>
              <a:t>whiles males tend to kill for </a:t>
            </a:r>
            <a:r>
              <a:rPr lang="en-US" dirty="0">
                <a:solidFill>
                  <a:srgbClr val="002060"/>
                </a:solidFill>
                <a:latin typeface="Calibri"/>
                <a:cs typeface="Calibri"/>
              </a:rPr>
              <a:t>control or sexual gratification</a:t>
            </a:r>
            <a:r>
              <a:rPr lang="en-US" dirty="0" smtClean="0">
                <a:solidFill>
                  <a:srgbClr val="002060"/>
                </a:solidFill>
                <a:latin typeface="Calibri"/>
                <a:cs typeface="Calibri"/>
              </a:rPr>
              <a:t>.</a:t>
            </a:r>
            <a:r>
              <a:rPr lang="en-US" dirty="0">
                <a:solidFill>
                  <a:srgbClr val="002060"/>
                </a:solidFill>
                <a:latin typeface="Calibri"/>
                <a:cs typeface="Calibri"/>
              </a:rPr>
              <a:t> </a:t>
            </a:r>
          </a:p>
          <a:p>
            <a:endParaRPr lang="en-US" dirty="0">
              <a:latin typeface="Calibri"/>
              <a:cs typeface="Calibri"/>
            </a:endParaRPr>
          </a:p>
        </p:txBody>
      </p:sp>
      <p:pic>
        <p:nvPicPr>
          <p:cNvPr id="55298" name="Picture 2" descr="http://t0.gstatic.com/images?q=tbn:ANd9GcR_5_k1gaRyn1AsOkgmlO7EU6wPZKn59AC_357Chf-Zr9H2b0rK1w"/>
          <p:cNvPicPr>
            <a:picLocks noChangeAspect="1" noChangeArrowheads="1"/>
          </p:cNvPicPr>
          <p:nvPr/>
        </p:nvPicPr>
        <p:blipFill>
          <a:blip r:embed="rId3" cstate="print"/>
          <a:srcRect/>
          <a:stretch>
            <a:fillRect/>
          </a:stretch>
        </p:blipFill>
        <p:spPr bwMode="auto">
          <a:xfrm>
            <a:off x="5410200" y="1752600"/>
            <a:ext cx="2438400" cy="2786744"/>
          </a:xfrm>
          <a:prstGeom prst="rect">
            <a:avLst/>
          </a:prstGeom>
          <a:noFill/>
        </p:spPr>
      </p:pic>
      <p:pic>
        <p:nvPicPr>
          <p:cNvPr id="55302" name="Picture 6" descr="http://img3.rnkr-static.com/user_node_img/82/1637061/C350/myra-hindley-all-people-photo-u2.jpg"/>
          <p:cNvPicPr>
            <a:picLocks noChangeAspect="1" noChangeArrowheads="1"/>
          </p:cNvPicPr>
          <p:nvPr/>
        </p:nvPicPr>
        <p:blipFill>
          <a:blip r:embed="rId4" cstate="print"/>
          <a:srcRect/>
          <a:stretch>
            <a:fillRect/>
          </a:stretch>
        </p:blipFill>
        <p:spPr bwMode="auto">
          <a:xfrm>
            <a:off x="6781800" y="4267200"/>
            <a:ext cx="2362200" cy="2362200"/>
          </a:xfrm>
          <a:prstGeom prst="rect">
            <a:avLst/>
          </a:prstGeom>
          <a:noFill/>
        </p:spPr>
      </p:pic>
    </p:spTree>
    <p:extLst>
      <p:ext uri="{BB962C8B-B14F-4D97-AF65-F5344CB8AC3E}">
        <p14:creationId xmlns:p14="http://schemas.microsoft.com/office/powerpoint/2010/main" val="139697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7" dur="500"/>
                                        <p:tgtEl>
                                          <p:spTgt spid="3891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1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4000" b="1" dirty="0" smtClean="0">
                <a:solidFill>
                  <a:srgbClr val="FF0000"/>
                </a:solidFill>
                <a:latin typeface="Calibri"/>
                <a:cs typeface="Calibri"/>
              </a:rPr>
              <a:t>Q: </a:t>
            </a:r>
            <a:r>
              <a:rPr lang="en-US" sz="4000" dirty="0" smtClean="0">
                <a:latin typeface="Calibri"/>
                <a:cs typeface="Calibri"/>
              </a:rPr>
              <a:t>Who is the typical serial killer?</a:t>
            </a:r>
            <a:endParaRPr lang="en-US" sz="4000" dirty="0">
              <a:latin typeface="Calibri"/>
              <a:cs typeface="Calibri"/>
            </a:endParaRPr>
          </a:p>
        </p:txBody>
      </p:sp>
      <p:sp>
        <p:nvSpPr>
          <p:cNvPr id="38915" name="Rectangle 3"/>
          <p:cNvSpPr>
            <a:spLocks noGrp="1" noChangeArrowheads="1"/>
          </p:cNvSpPr>
          <p:nvPr>
            <p:ph type="body" idx="1"/>
          </p:nvPr>
        </p:nvSpPr>
        <p:spPr>
          <a:xfrm>
            <a:off x="381000" y="1981200"/>
            <a:ext cx="8458200" cy="4343400"/>
          </a:xfrm>
        </p:spPr>
        <p:txBody>
          <a:bodyPr>
            <a:noAutofit/>
          </a:bodyPr>
          <a:lstStyle/>
          <a:p>
            <a:pPr>
              <a:spcBef>
                <a:spcPts val="800"/>
              </a:spcBef>
            </a:pPr>
            <a:r>
              <a:rPr lang="en-US" dirty="0" smtClean="0">
                <a:solidFill>
                  <a:srgbClr val="FF0000"/>
                </a:solidFill>
                <a:latin typeface="Calibri"/>
                <a:cs typeface="Calibri"/>
              </a:rPr>
              <a:t>Middle</a:t>
            </a:r>
            <a:r>
              <a:rPr lang="en-US" dirty="0">
                <a:solidFill>
                  <a:srgbClr val="FF0000"/>
                </a:solidFill>
                <a:latin typeface="Calibri"/>
                <a:cs typeface="Calibri"/>
              </a:rPr>
              <a:t>-class background </a:t>
            </a:r>
            <a:r>
              <a:rPr lang="en-US" dirty="0">
                <a:latin typeface="Calibri"/>
                <a:cs typeface="Calibri"/>
              </a:rPr>
              <a:t>even though there are also killers that belong to other social strata. </a:t>
            </a:r>
            <a:endParaRPr lang="en-US" dirty="0" smtClean="0">
              <a:latin typeface="Calibri"/>
              <a:cs typeface="Calibri"/>
            </a:endParaRPr>
          </a:p>
          <a:p>
            <a:pPr>
              <a:spcBef>
                <a:spcPts val="800"/>
              </a:spcBef>
            </a:pPr>
            <a:r>
              <a:rPr lang="en-US" dirty="0">
                <a:latin typeface="Calibri"/>
                <a:cs typeface="Calibri"/>
              </a:rPr>
              <a:t>G</a:t>
            </a:r>
            <a:r>
              <a:rPr lang="en-US" dirty="0" smtClean="0">
                <a:latin typeface="Calibri"/>
                <a:cs typeface="Calibri"/>
              </a:rPr>
              <a:t>enerally </a:t>
            </a:r>
            <a:r>
              <a:rPr lang="en-US" dirty="0">
                <a:latin typeface="Calibri"/>
                <a:cs typeface="Calibri"/>
              </a:rPr>
              <a:t>have </a:t>
            </a:r>
            <a:r>
              <a:rPr lang="en-US" dirty="0">
                <a:solidFill>
                  <a:srgbClr val="FF0000"/>
                </a:solidFill>
                <a:latin typeface="Calibri"/>
                <a:cs typeface="Calibri"/>
              </a:rPr>
              <a:t>memory disorders and an inability to tell the truth. </a:t>
            </a:r>
            <a:endParaRPr lang="en-US" dirty="0" smtClean="0">
              <a:solidFill>
                <a:srgbClr val="FF0000"/>
              </a:solidFill>
              <a:latin typeface="Calibri"/>
              <a:cs typeface="Calibri"/>
            </a:endParaRPr>
          </a:p>
          <a:p>
            <a:pPr>
              <a:spcBef>
                <a:spcPts val="800"/>
              </a:spcBef>
            </a:pPr>
            <a:r>
              <a:rPr lang="en-US" dirty="0">
                <a:solidFill>
                  <a:srgbClr val="FF0000"/>
                </a:solidFill>
                <a:latin typeface="Calibri"/>
                <a:cs typeface="Calibri"/>
              </a:rPr>
              <a:t>D</a:t>
            </a:r>
            <a:r>
              <a:rPr lang="en-US" dirty="0" smtClean="0">
                <a:solidFill>
                  <a:srgbClr val="FF0000"/>
                </a:solidFill>
                <a:latin typeface="Calibri"/>
                <a:cs typeface="Calibri"/>
              </a:rPr>
              <a:t>rug </a:t>
            </a:r>
            <a:r>
              <a:rPr lang="en-US" dirty="0">
                <a:solidFill>
                  <a:srgbClr val="FF0000"/>
                </a:solidFill>
                <a:latin typeface="Calibri"/>
                <a:cs typeface="Calibri"/>
              </a:rPr>
              <a:t>or alcohol abuse </a:t>
            </a:r>
            <a:r>
              <a:rPr lang="en-US" dirty="0">
                <a:latin typeface="Calibri"/>
                <a:cs typeface="Calibri"/>
              </a:rPr>
              <a:t>(or their parents have histories of alcohol or drug abuse). </a:t>
            </a:r>
            <a:endParaRPr lang="en-US" dirty="0" smtClean="0">
              <a:latin typeface="Calibri"/>
              <a:cs typeface="Calibri"/>
            </a:endParaRPr>
          </a:p>
          <a:p>
            <a:pPr>
              <a:spcBef>
                <a:spcPts val="800"/>
              </a:spcBef>
            </a:pPr>
            <a:r>
              <a:rPr lang="en-US" dirty="0" smtClean="0">
                <a:solidFill>
                  <a:srgbClr val="FF0000"/>
                </a:solidFill>
                <a:latin typeface="Calibri"/>
                <a:cs typeface="Calibri"/>
              </a:rPr>
              <a:t>History of </a:t>
            </a:r>
            <a:r>
              <a:rPr lang="en-US" dirty="0">
                <a:solidFill>
                  <a:srgbClr val="FF0000"/>
                </a:solidFill>
                <a:latin typeface="Calibri"/>
                <a:cs typeface="Calibri"/>
              </a:rPr>
              <a:t>assault</a:t>
            </a:r>
            <a:r>
              <a:rPr lang="en-US" dirty="0">
                <a:latin typeface="Calibri"/>
                <a:cs typeface="Calibri"/>
              </a:rPr>
              <a:t>, robbery, fetish robbery or cruelty to animals. </a:t>
            </a:r>
            <a:endParaRPr lang="en-US" dirty="0" smtClean="0">
              <a:latin typeface="Calibri"/>
              <a:cs typeface="Calibri"/>
            </a:endParaRPr>
          </a:p>
          <a:p>
            <a:pPr>
              <a:spcBef>
                <a:spcPts val="800"/>
              </a:spcBef>
            </a:pPr>
            <a:r>
              <a:rPr lang="en-US" dirty="0" smtClean="0">
                <a:latin typeface="Calibri"/>
                <a:cs typeface="Calibri"/>
              </a:rPr>
              <a:t>May have demonstrated </a:t>
            </a:r>
            <a:r>
              <a:rPr lang="en-US" dirty="0" smtClean="0">
                <a:solidFill>
                  <a:srgbClr val="FF0000"/>
                </a:solidFill>
                <a:latin typeface="Calibri"/>
                <a:cs typeface="Calibri"/>
              </a:rPr>
              <a:t>abnormal </a:t>
            </a:r>
            <a:r>
              <a:rPr lang="en-US" dirty="0">
                <a:solidFill>
                  <a:srgbClr val="FF0000"/>
                </a:solidFill>
                <a:latin typeface="Calibri"/>
                <a:cs typeface="Calibri"/>
              </a:rPr>
              <a:t>sexual </a:t>
            </a:r>
            <a:r>
              <a:rPr lang="en-US" dirty="0" smtClean="0">
                <a:solidFill>
                  <a:srgbClr val="FF0000"/>
                </a:solidFill>
                <a:latin typeface="Calibri"/>
                <a:cs typeface="Calibri"/>
              </a:rPr>
              <a:t>behavior </a:t>
            </a:r>
            <a:r>
              <a:rPr lang="en-US" dirty="0">
                <a:latin typeface="Calibri"/>
                <a:cs typeface="Calibri"/>
              </a:rPr>
              <a:t>or hyper sexuality. </a:t>
            </a:r>
            <a:endParaRPr lang="en-US" dirty="0" smtClean="0">
              <a:latin typeface="Calibri"/>
              <a:cs typeface="Calibri"/>
            </a:endParaRPr>
          </a:p>
          <a:p>
            <a:pPr>
              <a:spcBef>
                <a:spcPts val="800"/>
              </a:spcBef>
            </a:pPr>
            <a:r>
              <a:rPr lang="en-US" dirty="0">
                <a:solidFill>
                  <a:srgbClr val="FF0000"/>
                </a:solidFill>
                <a:cs typeface="Calibri"/>
              </a:rPr>
              <a:t>IQ = generally borderline, </a:t>
            </a:r>
            <a:r>
              <a:rPr lang="en-US" dirty="0" smtClean="0">
                <a:solidFill>
                  <a:srgbClr val="FF0000"/>
                </a:solidFill>
                <a:cs typeface="Calibri"/>
              </a:rPr>
              <a:t>average</a:t>
            </a:r>
            <a:endParaRPr lang="en-US" dirty="0">
              <a:solidFill>
                <a:srgbClr val="FF0000"/>
              </a:solidFill>
              <a:cs typeface="Calibri"/>
            </a:endParaRPr>
          </a:p>
        </p:txBody>
      </p:sp>
    </p:spTree>
    <p:extLst>
      <p:ext uri="{BB962C8B-B14F-4D97-AF65-F5344CB8AC3E}">
        <p14:creationId xmlns:p14="http://schemas.microsoft.com/office/powerpoint/2010/main" val="1474381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 </a:t>
            </a:r>
            <a:r>
              <a:rPr lang="en-US" dirty="0" smtClean="0"/>
              <a:t>Markers in Childhood?</a:t>
            </a:r>
            <a:endParaRPr lang="en-US" dirty="0"/>
          </a:p>
        </p:txBody>
      </p:sp>
      <p:sp>
        <p:nvSpPr>
          <p:cNvPr id="3" name="Content Placeholder 2"/>
          <p:cNvSpPr>
            <a:spLocks noGrp="1"/>
          </p:cNvSpPr>
          <p:nvPr>
            <p:ph idx="1"/>
          </p:nvPr>
        </p:nvSpPr>
        <p:spPr>
          <a:xfrm>
            <a:off x="1" y="1752600"/>
            <a:ext cx="5181599" cy="5105400"/>
          </a:xfrm>
        </p:spPr>
        <p:txBody>
          <a:bodyPr>
            <a:normAutofit/>
          </a:bodyPr>
          <a:lstStyle/>
          <a:p>
            <a:r>
              <a:rPr lang="en-US" sz="3200" b="1" dirty="0" smtClean="0">
                <a:solidFill>
                  <a:srgbClr val="FF0000"/>
                </a:solidFill>
              </a:rPr>
              <a:t>The Macdonald Triad</a:t>
            </a:r>
          </a:p>
          <a:p>
            <a:pPr lvl="1"/>
            <a:r>
              <a:rPr lang="en-US" sz="2800" dirty="0" smtClean="0"/>
              <a:t>AKA the triad of </a:t>
            </a:r>
            <a:r>
              <a:rPr lang="en-US" sz="2800" dirty="0" err="1" smtClean="0"/>
              <a:t>sociopathy</a:t>
            </a:r>
            <a:r>
              <a:rPr lang="en-US" sz="2800" dirty="0" smtClean="0"/>
              <a:t> or the homicidal triad </a:t>
            </a:r>
          </a:p>
          <a:p>
            <a:pPr lvl="1"/>
            <a:r>
              <a:rPr lang="en-US" sz="2800" dirty="0" smtClean="0"/>
              <a:t>A set of three behavioral characteristics that predicts later violent tendencies</a:t>
            </a:r>
          </a:p>
          <a:p>
            <a:pPr lvl="2"/>
            <a:r>
              <a:rPr lang="en-US" sz="2800" dirty="0" smtClean="0">
                <a:solidFill>
                  <a:srgbClr val="FF0000"/>
                </a:solidFill>
              </a:rPr>
              <a:t>Predicts future violent behavior if all three or any combination of two are present together </a:t>
            </a:r>
            <a:endParaRPr lang="en-US" sz="2800" dirty="0">
              <a:solidFill>
                <a:srgbClr val="FF0000"/>
              </a:solidFill>
            </a:endParaRPr>
          </a:p>
        </p:txBody>
      </p:sp>
      <p:pic>
        <p:nvPicPr>
          <p:cNvPr id="51202" name="Picture 2" descr="http://1.bp.blogspot.com/-pVGgHJLkkOE/T6FMLYd_gwI/AAAAAAAACZE/5teqSuC5mQ8/s1600/EVIL.jpg"/>
          <p:cNvPicPr>
            <a:picLocks noChangeAspect="1" noChangeArrowheads="1"/>
          </p:cNvPicPr>
          <p:nvPr/>
        </p:nvPicPr>
        <p:blipFill>
          <a:blip r:embed="rId3" cstate="print"/>
          <a:srcRect/>
          <a:stretch>
            <a:fillRect/>
          </a:stretch>
        </p:blipFill>
        <p:spPr bwMode="auto">
          <a:xfrm>
            <a:off x="5257800" y="2743200"/>
            <a:ext cx="3581400" cy="2416740"/>
          </a:xfrm>
          <a:prstGeom prst="rect">
            <a:avLst/>
          </a:prstGeom>
          <a:noFill/>
        </p:spPr>
      </p:pic>
    </p:spTree>
    <p:extLst>
      <p:ext uri="{BB962C8B-B14F-4D97-AF65-F5344CB8AC3E}">
        <p14:creationId xmlns:p14="http://schemas.microsoft.com/office/powerpoint/2010/main" val="3098675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 </a:t>
            </a:r>
            <a:r>
              <a:rPr lang="en-US" dirty="0" smtClean="0"/>
              <a:t>Markers in Childhood?</a:t>
            </a:r>
            <a:endParaRPr lang="en-US" dirty="0"/>
          </a:p>
        </p:txBody>
      </p:sp>
      <p:sp>
        <p:nvSpPr>
          <p:cNvPr id="3" name="Content Placeholder 2"/>
          <p:cNvSpPr>
            <a:spLocks noGrp="1"/>
          </p:cNvSpPr>
          <p:nvPr>
            <p:ph idx="1"/>
          </p:nvPr>
        </p:nvSpPr>
        <p:spPr>
          <a:xfrm>
            <a:off x="0" y="1676400"/>
            <a:ext cx="5257800" cy="5181600"/>
          </a:xfrm>
        </p:spPr>
        <p:txBody>
          <a:bodyPr>
            <a:normAutofit fontScale="92500" lnSpcReduction="20000"/>
          </a:bodyPr>
          <a:lstStyle/>
          <a:p>
            <a:r>
              <a:rPr lang="en-US" b="1" dirty="0" smtClean="0">
                <a:solidFill>
                  <a:schemeClr val="accent6">
                    <a:lumMod val="60000"/>
                    <a:lumOff val="40000"/>
                  </a:schemeClr>
                </a:solidFill>
                <a:latin typeface="Calibri" charset="0"/>
              </a:rPr>
              <a:t>Torturing Animals</a:t>
            </a:r>
          </a:p>
          <a:p>
            <a:pPr lvl="1"/>
            <a:r>
              <a:rPr lang="en-US" dirty="0" smtClean="0">
                <a:solidFill>
                  <a:schemeClr val="tx1"/>
                </a:solidFill>
                <a:latin typeface="Calibri" charset="0"/>
              </a:rPr>
              <a:t>Animals = “practice” for killing humans</a:t>
            </a:r>
          </a:p>
          <a:p>
            <a:pPr lvl="1"/>
            <a:r>
              <a:rPr lang="en-US" dirty="0">
                <a:solidFill>
                  <a:srgbClr val="00B050"/>
                </a:solidFill>
              </a:rPr>
              <a:t>Keith </a:t>
            </a:r>
            <a:r>
              <a:rPr lang="en-US" dirty="0" err="1">
                <a:solidFill>
                  <a:srgbClr val="00B050"/>
                </a:solidFill>
              </a:rPr>
              <a:t>Jesperson</a:t>
            </a:r>
            <a:endParaRPr lang="en-US" dirty="0" smtClean="0">
              <a:solidFill>
                <a:srgbClr val="00B050"/>
              </a:solidFill>
              <a:latin typeface="Calibri" charset="0"/>
            </a:endParaRPr>
          </a:p>
          <a:p>
            <a:r>
              <a:rPr lang="en-US" b="1" dirty="0" smtClean="0">
                <a:solidFill>
                  <a:schemeClr val="accent6">
                    <a:lumMod val="60000"/>
                    <a:lumOff val="40000"/>
                  </a:schemeClr>
                </a:solidFill>
                <a:latin typeface="Calibri" charset="0"/>
              </a:rPr>
              <a:t>Pyromania </a:t>
            </a:r>
          </a:p>
          <a:p>
            <a:pPr lvl="1"/>
            <a:r>
              <a:rPr lang="en-US" dirty="0" smtClean="0">
                <a:latin typeface="Calibri" charset="0"/>
              </a:rPr>
              <a:t>Often a sexually stimulating activity for future killers </a:t>
            </a:r>
          </a:p>
          <a:p>
            <a:pPr lvl="2"/>
            <a:r>
              <a:rPr lang="en-US" dirty="0" smtClean="0">
                <a:latin typeface="Calibri" charset="0"/>
              </a:rPr>
              <a:t>The dramatic destruction of property feeds the same perverse need to destroy another human.</a:t>
            </a:r>
          </a:p>
          <a:p>
            <a:pPr lvl="1"/>
            <a:r>
              <a:rPr lang="en-US" dirty="0" smtClean="0">
                <a:solidFill>
                  <a:srgbClr val="00B050"/>
                </a:solidFill>
                <a:latin typeface="Calibri" charset="0"/>
              </a:rPr>
              <a:t>David Berkowitz (“Son of Sam”) </a:t>
            </a:r>
          </a:p>
          <a:p>
            <a:r>
              <a:rPr lang="en-US" b="1" dirty="0" smtClean="0">
                <a:solidFill>
                  <a:schemeClr val="accent6">
                    <a:lumMod val="60000"/>
                    <a:lumOff val="40000"/>
                  </a:schemeClr>
                </a:solidFill>
              </a:rPr>
              <a:t>Enuresis (</a:t>
            </a:r>
            <a:r>
              <a:rPr lang="en-US" b="1" dirty="0" smtClean="0">
                <a:solidFill>
                  <a:schemeClr val="accent6">
                    <a:lumMod val="60000"/>
                    <a:lumOff val="40000"/>
                  </a:schemeClr>
                </a:solidFill>
                <a:latin typeface="Calibri" charset="0"/>
              </a:rPr>
              <a:t>Bed Wetting)</a:t>
            </a:r>
          </a:p>
          <a:p>
            <a:pPr lvl="1"/>
            <a:r>
              <a:rPr lang="en-US" dirty="0" smtClean="0"/>
              <a:t>Unintentional </a:t>
            </a:r>
            <a:r>
              <a:rPr lang="en-US" dirty="0"/>
              <a:t>bed-wetting during sleep, persistent after the age of </a:t>
            </a:r>
            <a:r>
              <a:rPr lang="en-US" dirty="0" smtClean="0"/>
              <a:t>five</a:t>
            </a:r>
          </a:p>
          <a:p>
            <a:pPr lvl="1"/>
            <a:r>
              <a:rPr lang="en-US" dirty="0" smtClean="0">
                <a:latin typeface="Calibri" charset="0"/>
              </a:rPr>
              <a:t>60</a:t>
            </a:r>
            <a:r>
              <a:rPr lang="en-US" dirty="0">
                <a:latin typeface="Calibri" charset="0"/>
              </a:rPr>
              <a:t>% of multiple murderers wet their beds past adolescence. </a:t>
            </a:r>
          </a:p>
          <a:p>
            <a:pPr lvl="1"/>
            <a:endParaRPr lang="en-US" b="1" dirty="0">
              <a:solidFill>
                <a:srgbClr val="FF0000"/>
              </a:solidFill>
              <a:latin typeface="Calibri" charset="0"/>
            </a:endParaRPr>
          </a:p>
          <a:p>
            <a:endParaRPr lang="en-US" dirty="0">
              <a:latin typeface="Calibri" charset="0"/>
            </a:endParaRPr>
          </a:p>
          <a:p>
            <a:endParaRPr lang="en-US" dirty="0"/>
          </a:p>
          <a:p>
            <a:pPr marL="914400" lvl="2" indent="0">
              <a:buNone/>
            </a:pPr>
            <a:endParaRPr lang="en-US" dirty="0">
              <a:latin typeface="Calibri" charset="0"/>
            </a:endParaRPr>
          </a:p>
          <a:p>
            <a:pPr lvl="1"/>
            <a:endParaRPr lang="en-US" b="1" dirty="0" smtClean="0">
              <a:solidFill>
                <a:srgbClr val="FF0000"/>
              </a:solidFill>
              <a:latin typeface="Calibri" charset="0"/>
            </a:endParaRPr>
          </a:p>
          <a:p>
            <a:endParaRPr lang="en-US" dirty="0">
              <a:latin typeface="Calibri" charset="0"/>
            </a:endParaRPr>
          </a:p>
          <a:p>
            <a:endParaRPr lang="en-US" dirty="0"/>
          </a:p>
        </p:txBody>
      </p:sp>
      <p:pic>
        <p:nvPicPr>
          <p:cNvPr id="49154" name="Picture 2" descr="Keith Hunter Jesperson.jpg"/>
          <p:cNvPicPr>
            <a:picLocks noChangeAspect="1" noChangeArrowheads="1"/>
          </p:cNvPicPr>
          <p:nvPr/>
        </p:nvPicPr>
        <p:blipFill>
          <a:blip r:embed="rId3" cstate="print"/>
          <a:srcRect/>
          <a:stretch>
            <a:fillRect/>
          </a:stretch>
        </p:blipFill>
        <p:spPr bwMode="auto">
          <a:xfrm>
            <a:off x="5638800" y="1981200"/>
            <a:ext cx="3151262" cy="4495800"/>
          </a:xfrm>
          <a:prstGeom prst="rect">
            <a:avLst/>
          </a:prstGeom>
          <a:noFill/>
        </p:spPr>
      </p:pic>
      <p:pic>
        <p:nvPicPr>
          <p:cNvPr id="49156" name="Picture 4" descr="http://s3.amazonaws.com/rapgenius/filepicker%2FrDTRZ2xTLuwlLWoKwQ7l_david_berkowitz.jpg"/>
          <p:cNvPicPr>
            <a:picLocks noChangeAspect="1" noChangeArrowheads="1"/>
          </p:cNvPicPr>
          <p:nvPr/>
        </p:nvPicPr>
        <p:blipFill>
          <a:blip r:embed="rId4" cstate="print"/>
          <a:srcRect/>
          <a:stretch>
            <a:fillRect/>
          </a:stretch>
        </p:blipFill>
        <p:spPr bwMode="auto">
          <a:xfrm>
            <a:off x="5648094" y="2057400"/>
            <a:ext cx="3495906" cy="4343400"/>
          </a:xfrm>
          <a:prstGeom prst="rect">
            <a:avLst/>
          </a:prstGeom>
          <a:noFill/>
        </p:spPr>
      </p:pic>
    </p:spTree>
    <p:extLst>
      <p:ext uri="{BB962C8B-B14F-4D97-AF65-F5344CB8AC3E}">
        <p14:creationId xmlns:p14="http://schemas.microsoft.com/office/powerpoint/2010/main" val="21548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9154"/>
                                        </p:tgtEl>
                                      </p:cBhvr>
                                    </p:animEffect>
                                    <p:set>
                                      <p:cBhvr>
                                        <p:cTn id="12" dur="1" fill="hold">
                                          <p:stCondLst>
                                            <p:cond delay="499"/>
                                          </p:stCondLst>
                                        </p:cTn>
                                        <p:tgtEl>
                                          <p:spTgt spid="491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heckerboard(across)">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9156"/>
                                        </p:tgtEl>
                                        <p:attrNameLst>
                                          <p:attrName>style.visibility</p:attrName>
                                        </p:attrNameLst>
                                      </p:cBhvr>
                                      <p:to>
                                        <p:strVal val="visible"/>
                                      </p:to>
                                    </p:set>
                                    <p:animEffect transition="in" filter="box(in)">
                                      <p:cBhvr>
                                        <p:cTn id="31" dur="500"/>
                                        <p:tgtEl>
                                          <p:spTgt spid="4915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nodeType="clickEffect">
                                  <p:stCondLst>
                                    <p:cond delay="0"/>
                                  </p:stCondLst>
                                  <p:childTnLst>
                                    <p:animEffect transition="out" filter="diamond(in)">
                                      <p:cBhvr>
                                        <p:cTn id="35" dur="2000"/>
                                        <p:tgtEl>
                                          <p:spTgt spid="49156"/>
                                        </p:tgtEl>
                                      </p:cBhvr>
                                    </p:animEffect>
                                    <p:set>
                                      <p:cBhvr>
                                        <p:cTn id="36" dur="1" fill="hold">
                                          <p:stCondLst>
                                            <p:cond delay="1999"/>
                                          </p:stCondLst>
                                        </p:cTn>
                                        <p:tgtEl>
                                          <p:spTgt spid="4915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amond(in)">
                                      <p:cBhvr>
                                        <p:cTn id="41" dur="2000"/>
                                        <p:tgtEl>
                                          <p:spTgt spid="3">
                                            <p:txEl>
                                              <p:pRg st="7" end="7"/>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diamond(in)">
                                      <p:cBhvr>
                                        <p:cTn id="44" dur="2000"/>
                                        <p:tgtEl>
                                          <p:spTgt spid="3">
                                            <p:txEl>
                                              <p:pRg st="8" end="8"/>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amond(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rgbClr val="FF0000"/>
                </a:solidFill>
                <a:ea typeface="+mj-ea"/>
              </a:rPr>
              <a:t>Q: </a:t>
            </a:r>
            <a:r>
              <a:rPr lang="en-US" b="1" dirty="0" smtClean="0">
                <a:ea typeface="+mj-ea"/>
              </a:rPr>
              <a:t>Insane? Psychopaths? Sociopaths?</a:t>
            </a:r>
            <a:endParaRPr lang="en-US" dirty="0" smtClean="0">
              <a:ea typeface="+mj-ea"/>
            </a:endParaRPr>
          </a:p>
        </p:txBody>
      </p:sp>
      <p:sp>
        <p:nvSpPr>
          <p:cNvPr id="3" name="Content Placeholder 2"/>
          <p:cNvSpPr>
            <a:spLocks noGrp="1"/>
          </p:cNvSpPr>
          <p:nvPr>
            <p:ph idx="1"/>
          </p:nvPr>
        </p:nvSpPr>
        <p:spPr>
          <a:xfrm>
            <a:off x="0" y="1828800"/>
            <a:ext cx="8915399" cy="4419600"/>
          </a:xfrm>
        </p:spPr>
        <p:txBody>
          <a:bodyPr>
            <a:normAutofit/>
          </a:bodyPr>
          <a:lstStyle/>
          <a:p>
            <a:pPr eaLnBrk="1" hangingPunct="1"/>
            <a:r>
              <a:rPr lang="en-US" sz="2400" dirty="0" smtClean="0">
                <a:solidFill>
                  <a:srgbClr val="FF0000"/>
                </a:solidFill>
                <a:latin typeface="Calibri" charset="0"/>
              </a:rPr>
              <a:t>Ver</a:t>
            </a:r>
            <a:r>
              <a:rPr lang="en-US" dirty="0" smtClean="0">
                <a:solidFill>
                  <a:srgbClr val="FF0000"/>
                </a:solidFill>
                <a:latin typeface="Calibri" charset="0"/>
              </a:rPr>
              <a:t>y few serial killers suffer from any mental illness to such a debilitating extent that they are considered to be insane </a:t>
            </a:r>
            <a:r>
              <a:rPr lang="en-US" dirty="0" smtClean="0">
                <a:latin typeface="Calibri" charset="0"/>
              </a:rPr>
              <a:t>by the criminal justice system </a:t>
            </a:r>
          </a:p>
          <a:p>
            <a:pPr lvl="1"/>
            <a:r>
              <a:rPr lang="en-US" sz="2200" dirty="0" smtClean="0">
                <a:solidFill>
                  <a:srgbClr val="008000"/>
                </a:solidFill>
                <a:latin typeface="Calibri" charset="0"/>
              </a:rPr>
              <a:t>To be classified legally insane, an individual must be unable to comprehend that an action is against the law at the extent moment the action is undertaken </a:t>
            </a:r>
          </a:p>
          <a:p>
            <a:r>
              <a:rPr lang="en-US" sz="2400" dirty="0" smtClean="0">
                <a:solidFill>
                  <a:srgbClr val="FF0000"/>
                </a:solidFill>
                <a:latin typeface="Calibri" charset="0"/>
              </a:rPr>
              <a:t>Most serial killers are aware of illegality of murder </a:t>
            </a:r>
            <a:r>
              <a:rPr lang="en-US" sz="2400" dirty="0" smtClean="0">
                <a:latin typeface="Calibri" charset="0"/>
              </a:rPr>
              <a:t>while they are in the process of killing their victims </a:t>
            </a:r>
          </a:p>
          <a:p>
            <a:pPr lvl="1"/>
            <a:r>
              <a:rPr lang="en-US" sz="2200" dirty="0" smtClean="0">
                <a:latin typeface="Calibri" charset="0"/>
              </a:rPr>
              <a:t>Understanding of right and wrong does nothing to impede crimes </a:t>
            </a:r>
          </a:p>
          <a:p>
            <a:pPr lvl="1"/>
            <a:r>
              <a:rPr lang="en-US" dirty="0" smtClean="0">
                <a:solidFill>
                  <a:srgbClr val="FF0000"/>
                </a:solidFill>
                <a:latin typeface="Calibri" charset="0"/>
              </a:rPr>
              <a:t>Desire and compulsion to kill causes them to ignore criminal law </a:t>
            </a:r>
            <a:endParaRPr lang="en-US" sz="2200" dirty="0">
              <a:solidFill>
                <a:srgbClr val="FF0000"/>
              </a:solidFill>
              <a:latin typeface="Calibri" charset="0"/>
            </a:endParaRPr>
          </a:p>
        </p:txBody>
      </p:sp>
    </p:spTree>
    <p:extLst>
      <p:ext uri="{BB962C8B-B14F-4D97-AF65-F5344CB8AC3E}">
        <p14:creationId xmlns:p14="http://schemas.microsoft.com/office/powerpoint/2010/main" val="1961864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to="" calcmode="lin" valueType="num">
                                      <p:cBhvr>
                                        <p:cTn id="16" dur="1" fill="hold"/>
                                        <p:tgtEl>
                                          <p:spTgt spid="3">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to="" calcmode="lin" valueType="num">
                                      <p:cBhvr>
                                        <p:cTn id="21" dur="1" fill="hold"/>
                                        <p:tgtEl>
                                          <p:spTgt spid="3">
                                            <p:txEl>
                                              <p:pRg st="2" end="2"/>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to="" calcmode="lin" valueType="num">
                                      <p:cBhvr>
                                        <p:cTn id="24" dur="1" fill="hold"/>
                                        <p:tgtEl>
                                          <p:spTgt spid="3">
                                            <p:txEl>
                                              <p:pRg st="3" end="3"/>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a:solidFill>
                  <a:srgbClr val="FF0000"/>
                </a:solidFill>
              </a:rPr>
              <a:t>Q: </a:t>
            </a:r>
            <a:r>
              <a:rPr lang="en-US" b="1" dirty="0"/>
              <a:t>Insane? Psychopaths? Sociopaths?</a:t>
            </a:r>
            <a:endParaRPr lang="en-US" dirty="0" smtClean="0">
              <a:ea typeface="+mj-ea"/>
            </a:endParaRPr>
          </a:p>
        </p:txBody>
      </p:sp>
      <p:sp>
        <p:nvSpPr>
          <p:cNvPr id="3" name="Content Placeholder 2"/>
          <p:cNvSpPr>
            <a:spLocks noGrp="1"/>
          </p:cNvSpPr>
          <p:nvPr>
            <p:ph idx="1"/>
          </p:nvPr>
        </p:nvSpPr>
        <p:spPr>
          <a:xfrm>
            <a:off x="228601" y="1981200"/>
            <a:ext cx="8629650" cy="4144963"/>
          </a:xfrm>
        </p:spPr>
        <p:txBody>
          <a:bodyPr>
            <a:normAutofit/>
          </a:bodyPr>
          <a:lstStyle/>
          <a:p>
            <a:pPr eaLnBrk="1" hangingPunct="1"/>
            <a:r>
              <a:rPr lang="en-US" sz="3600" dirty="0" smtClean="0">
                <a:latin typeface="Calibri" charset="0"/>
              </a:rPr>
              <a:t>Commonalities: </a:t>
            </a:r>
          </a:p>
          <a:p>
            <a:pPr lvl="1"/>
            <a:r>
              <a:rPr lang="en-US" sz="3200" dirty="0" smtClean="0">
                <a:solidFill>
                  <a:srgbClr val="FF0000"/>
                </a:solidFill>
                <a:latin typeface="Calibri" charset="0"/>
              </a:rPr>
              <a:t>Disregard for laws and social mores</a:t>
            </a:r>
          </a:p>
          <a:p>
            <a:pPr lvl="1"/>
            <a:r>
              <a:rPr lang="en-US" sz="3200" dirty="0" smtClean="0">
                <a:solidFill>
                  <a:srgbClr val="FF0000"/>
                </a:solidFill>
                <a:latin typeface="Calibri" charset="0"/>
              </a:rPr>
              <a:t>Disregard for the rights of others</a:t>
            </a:r>
          </a:p>
          <a:p>
            <a:pPr lvl="1"/>
            <a:r>
              <a:rPr lang="en-US" sz="3200" dirty="0" smtClean="0">
                <a:solidFill>
                  <a:srgbClr val="FF0000"/>
                </a:solidFill>
                <a:latin typeface="Calibri" charset="0"/>
              </a:rPr>
              <a:t>Failure to feel remorse or guilt</a:t>
            </a:r>
          </a:p>
          <a:p>
            <a:pPr lvl="1"/>
            <a:r>
              <a:rPr lang="en-US" sz="3200" dirty="0" smtClean="0">
                <a:solidFill>
                  <a:srgbClr val="FF0000"/>
                </a:solidFill>
                <a:latin typeface="Calibri" charset="0"/>
              </a:rPr>
              <a:t>Tendency to display violent behavior </a:t>
            </a:r>
          </a:p>
        </p:txBody>
      </p:sp>
    </p:spTree>
    <p:extLst>
      <p:ext uri="{BB962C8B-B14F-4D97-AF65-F5344CB8AC3E}">
        <p14:creationId xmlns:p14="http://schemas.microsoft.com/office/powerpoint/2010/main" val="2766355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to="" calcmode="lin" valueType="num">
                                      <p:cBhvr>
                                        <p:cTn id="16" dur="1" fill="hold"/>
                                        <p:tgtEl>
                                          <p:spTgt spid="3">
                                            <p:txEl>
                                              <p:pRg st="1" end="1"/>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81877"/>
            <a:ext cx="8839200" cy="2585323"/>
          </a:xfrm>
          <a:prstGeom prst="rect">
            <a:avLst/>
          </a:prstGeom>
        </p:spPr>
        <p:txBody>
          <a:bodyPr wrap="square">
            <a:spAutoFit/>
          </a:bodyPr>
          <a:lstStyle/>
          <a:p>
            <a:pPr algn="ctr"/>
            <a:r>
              <a:rPr lang="en-US" sz="5400" b="1" dirty="0" smtClean="0">
                <a:solidFill>
                  <a:srgbClr val="FF0000"/>
                </a:solidFill>
              </a:rPr>
              <a:t>Q: </a:t>
            </a:r>
            <a:r>
              <a:rPr lang="en-US" sz="5400" dirty="0" smtClean="0"/>
              <a:t>What </a:t>
            </a:r>
            <a:r>
              <a:rPr lang="en-US" sz="5400" dirty="0"/>
              <a:t>is the difference between a serial killer and a mass murderer? </a:t>
            </a:r>
          </a:p>
        </p:txBody>
      </p:sp>
    </p:spTree>
    <p:extLst>
      <p:ext uri="{BB962C8B-B14F-4D97-AF65-F5344CB8AC3E}">
        <p14:creationId xmlns:p14="http://schemas.microsoft.com/office/powerpoint/2010/main" val="3676789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a:solidFill>
                  <a:srgbClr val="FF0000"/>
                </a:solidFill>
              </a:rPr>
              <a:t>Q: </a:t>
            </a:r>
            <a:r>
              <a:rPr lang="en-US" b="1" dirty="0"/>
              <a:t>Insane? Psychopaths? Sociopaths?</a:t>
            </a:r>
            <a:endParaRPr lang="en-US" dirty="0" smtClean="0">
              <a:ea typeface="+mj-ea"/>
            </a:endParaRPr>
          </a:p>
        </p:txBody>
      </p:sp>
      <p:sp>
        <p:nvSpPr>
          <p:cNvPr id="3" name="Content Placeholder 2"/>
          <p:cNvSpPr>
            <a:spLocks noGrp="1"/>
          </p:cNvSpPr>
          <p:nvPr>
            <p:ph idx="1"/>
          </p:nvPr>
        </p:nvSpPr>
        <p:spPr>
          <a:xfrm>
            <a:off x="0" y="2143246"/>
            <a:ext cx="4572000" cy="5095754"/>
          </a:xfrm>
        </p:spPr>
        <p:txBody>
          <a:bodyPr>
            <a:normAutofit/>
          </a:bodyPr>
          <a:lstStyle/>
          <a:p>
            <a:pPr eaLnBrk="1" hangingPunct="1"/>
            <a:r>
              <a:rPr lang="en-US" sz="3200" b="1" dirty="0" smtClean="0">
                <a:solidFill>
                  <a:srgbClr val="FF0000"/>
                </a:solidFill>
                <a:latin typeface="Calibri" charset="0"/>
              </a:rPr>
              <a:t>Sociopaths</a:t>
            </a:r>
          </a:p>
          <a:p>
            <a:pPr lvl="1"/>
            <a:r>
              <a:rPr lang="en-US" sz="2800" dirty="0" smtClean="0">
                <a:solidFill>
                  <a:srgbClr val="FF0000"/>
                </a:solidFill>
                <a:latin typeface="Calibri" charset="0"/>
              </a:rPr>
              <a:t>Nervous</a:t>
            </a:r>
          </a:p>
          <a:p>
            <a:pPr lvl="1"/>
            <a:r>
              <a:rPr lang="en-US" sz="2800" dirty="0" smtClean="0">
                <a:solidFill>
                  <a:srgbClr val="FF0000"/>
                </a:solidFill>
                <a:latin typeface="Calibri" charset="0"/>
              </a:rPr>
              <a:t>Easily agitated</a:t>
            </a:r>
          </a:p>
          <a:p>
            <a:pPr lvl="1"/>
            <a:r>
              <a:rPr lang="en-US" sz="2800" dirty="0" smtClean="0">
                <a:latin typeface="Calibri" charset="0"/>
              </a:rPr>
              <a:t>Volatile and prone to </a:t>
            </a:r>
            <a:r>
              <a:rPr lang="en-US" sz="2800" dirty="0" smtClean="0">
                <a:solidFill>
                  <a:srgbClr val="FF0000"/>
                </a:solidFill>
                <a:latin typeface="Calibri" charset="0"/>
              </a:rPr>
              <a:t>emotional outbursts</a:t>
            </a:r>
          </a:p>
          <a:p>
            <a:pPr lvl="1"/>
            <a:r>
              <a:rPr lang="en-US" sz="2800" dirty="0" smtClean="0">
                <a:latin typeface="Calibri" charset="0"/>
              </a:rPr>
              <a:t>Likely to be uneducated or live on the fringes of society </a:t>
            </a:r>
          </a:p>
        </p:txBody>
      </p:sp>
      <p:pic>
        <p:nvPicPr>
          <p:cNvPr id="5" name="Picture 4" descr="jack-nicholson-gif-7.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209800"/>
            <a:ext cx="4572000" cy="3785297"/>
          </a:xfrm>
          <a:prstGeom prst="rect">
            <a:avLst/>
          </a:prstGeom>
        </p:spPr>
      </p:pic>
    </p:spTree>
    <p:extLst>
      <p:ext uri="{BB962C8B-B14F-4D97-AF65-F5344CB8AC3E}">
        <p14:creationId xmlns:p14="http://schemas.microsoft.com/office/powerpoint/2010/main" val="2264660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to="" calcmode="lin" valueType="num">
                                      <p:cBhvr>
                                        <p:cTn id="16" dur="1" fill="hold"/>
                                        <p:tgtEl>
                                          <p:spTgt spid="3">
                                            <p:txEl>
                                              <p:pRg st="1" end="1"/>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a:solidFill>
                  <a:srgbClr val="FF0000"/>
                </a:solidFill>
              </a:rPr>
              <a:t>Q: </a:t>
            </a:r>
            <a:r>
              <a:rPr lang="en-US" b="1" dirty="0"/>
              <a:t>Insane? Psychopaths? Sociopaths?</a:t>
            </a:r>
            <a:endParaRPr lang="en-US" dirty="0" smtClean="0">
              <a:ea typeface="+mj-ea"/>
            </a:endParaRPr>
          </a:p>
        </p:txBody>
      </p:sp>
      <p:sp>
        <p:nvSpPr>
          <p:cNvPr id="3" name="Content Placeholder 2"/>
          <p:cNvSpPr>
            <a:spLocks noGrp="1"/>
          </p:cNvSpPr>
          <p:nvPr>
            <p:ph idx="1"/>
          </p:nvPr>
        </p:nvSpPr>
        <p:spPr>
          <a:xfrm>
            <a:off x="4343400" y="1752600"/>
            <a:ext cx="4800600" cy="5105400"/>
          </a:xfrm>
        </p:spPr>
        <p:txBody>
          <a:bodyPr>
            <a:normAutofit/>
          </a:bodyPr>
          <a:lstStyle/>
          <a:p>
            <a:pPr eaLnBrk="1" hangingPunct="1"/>
            <a:r>
              <a:rPr lang="en-US" sz="3200" b="1" dirty="0" smtClean="0">
                <a:solidFill>
                  <a:srgbClr val="FF0000"/>
                </a:solidFill>
                <a:latin typeface="Calibri" charset="0"/>
              </a:rPr>
              <a:t>Sociopaths</a:t>
            </a:r>
          </a:p>
          <a:p>
            <a:pPr lvl="1"/>
            <a:r>
              <a:rPr lang="en-US" sz="2800" dirty="0" smtClean="0">
                <a:latin typeface="Calibri" charset="0"/>
              </a:rPr>
              <a:t>Unable to hold down a job or sty in one place for long</a:t>
            </a:r>
          </a:p>
          <a:p>
            <a:pPr lvl="1"/>
            <a:r>
              <a:rPr lang="en-US" sz="2800" dirty="0" smtClean="0">
                <a:solidFill>
                  <a:srgbClr val="FF0000"/>
                </a:solidFill>
                <a:latin typeface="Calibri" charset="0"/>
              </a:rPr>
              <a:t>Appears to be disturbed </a:t>
            </a:r>
            <a:r>
              <a:rPr lang="en-US" sz="2800" dirty="0" smtClean="0">
                <a:latin typeface="Calibri" charset="0"/>
              </a:rPr>
              <a:t>in the eyes of others </a:t>
            </a:r>
          </a:p>
          <a:p>
            <a:pPr lvl="1"/>
            <a:r>
              <a:rPr lang="en-US" sz="2800" dirty="0" smtClean="0">
                <a:solidFill>
                  <a:srgbClr val="FF0000"/>
                </a:solidFill>
                <a:latin typeface="Calibri" charset="0"/>
              </a:rPr>
              <a:t>Crimes will be haphazard, disorganized and spontaneous  </a:t>
            </a:r>
            <a:endParaRPr lang="en-US" sz="2800" dirty="0">
              <a:solidFill>
                <a:srgbClr val="FF0000"/>
              </a:solidFill>
              <a:latin typeface="Calibri" charset="0"/>
            </a:endParaRPr>
          </a:p>
          <a:p>
            <a:pPr eaLnBrk="1" hangingPunct="1"/>
            <a:endParaRPr lang="en-US" sz="3200" dirty="0">
              <a:latin typeface="Calibri" charset="0"/>
            </a:endParaRPr>
          </a:p>
        </p:txBody>
      </p:sp>
      <p:pic>
        <p:nvPicPr>
          <p:cNvPr id="6" name="Picture 5" descr="gif_jack_shining.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2743200"/>
            <a:ext cx="4267200" cy="2693670"/>
          </a:xfrm>
          <a:prstGeom prst="rect">
            <a:avLst/>
          </a:prstGeom>
        </p:spPr>
      </p:pic>
    </p:spTree>
    <p:extLst>
      <p:ext uri="{BB962C8B-B14F-4D97-AF65-F5344CB8AC3E}">
        <p14:creationId xmlns:p14="http://schemas.microsoft.com/office/powerpoint/2010/main" val="1495629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to="" calcmode="lin" valueType="num">
                                      <p:cBhvr>
                                        <p:cTn id="16" dur="1" fill="hold"/>
                                        <p:tgtEl>
                                          <p:spTgt spid="3">
                                            <p:txEl>
                                              <p:pRg st="1" end="1"/>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rgbClr val="FF0000"/>
                </a:solidFill>
                <a:ea typeface="+mj-ea"/>
              </a:rPr>
              <a:t>Q: </a:t>
            </a:r>
            <a:r>
              <a:rPr lang="en-US" b="1" dirty="0" smtClean="0">
                <a:ea typeface="+mj-ea"/>
              </a:rPr>
              <a:t>Psychopaths? Sociopaths?</a:t>
            </a:r>
            <a:endParaRPr lang="en-US" dirty="0" smtClean="0">
              <a:ea typeface="+mj-ea"/>
            </a:endParaRPr>
          </a:p>
        </p:txBody>
      </p:sp>
      <p:sp>
        <p:nvSpPr>
          <p:cNvPr id="3" name="Content Placeholder 2"/>
          <p:cNvSpPr>
            <a:spLocks noGrp="1"/>
          </p:cNvSpPr>
          <p:nvPr>
            <p:ph idx="1"/>
          </p:nvPr>
        </p:nvSpPr>
        <p:spPr>
          <a:xfrm>
            <a:off x="152401" y="1752600"/>
            <a:ext cx="4495799" cy="5105400"/>
          </a:xfrm>
        </p:spPr>
        <p:txBody>
          <a:bodyPr>
            <a:normAutofit/>
          </a:bodyPr>
          <a:lstStyle/>
          <a:p>
            <a:pPr marL="0" indent="0" eaLnBrk="1" hangingPunct="1">
              <a:buNone/>
            </a:pPr>
            <a:r>
              <a:rPr lang="en-US" sz="2400" b="1" dirty="0" smtClean="0">
                <a:solidFill>
                  <a:srgbClr val="FF0000"/>
                </a:solidFill>
                <a:latin typeface="Calibri" charset="0"/>
              </a:rPr>
              <a:t>Psychopaths</a:t>
            </a:r>
          </a:p>
          <a:p>
            <a:pPr>
              <a:spcBef>
                <a:spcPts val="800"/>
              </a:spcBef>
            </a:pPr>
            <a:r>
              <a:rPr lang="en-US" sz="2400" dirty="0" smtClean="0">
                <a:solidFill>
                  <a:srgbClr val="FF0000"/>
                </a:solidFill>
                <a:latin typeface="Calibri" charset="0"/>
              </a:rPr>
              <a:t>Unable to form emotional attachments or feel empathy with others</a:t>
            </a:r>
          </a:p>
          <a:p>
            <a:pPr>
              <a:spcBef>
                <a:spcPts val="800"/>
              </a:spcBef>
            </a:pPr>
            <a:r>
              <a:rPr lang="en-US" dirty="0" smtClean="0">
                <a:solidFill>
                  <a:srgbClr val="FF0000"/>
                </a:solidFill>
                <a:latin typeface="Calibri" charset="0"/>
              </a:rPr>
              <a:t>Disarming or charming </a:t>
            </a:r>
            <a:r>
              <a:rPr lang="en-US" dirty="0" smtClean="0">
                <a:latin typeface="Calibri" charset="0"/>
              </a:rPr>
              <a:t>personalities </a:t>
            </a:r>
          </a:p>
          <a:p>
            <a:pPr>
              <a:spcBef>
                <a:spcPts val="800"/>
              </a:spcBef>
            </a:pPr>
            <a:r>
              <a:rPr lang="en-US" sz="2400" dirty="0" smtClean="0">
                <a:latin typeface="Calibri" charset="0"/>
              </a:rPr>
              <a:t>Very </a:t>
            </a:r>
            <a:r>
              <a:rPr lang="en-US" sz="2400" dirty="0" smtClean="0">
                <a:solidFill>
                  <a:srgbClr val="FF0000"/>
                </a:solidFill>
                <a:latin typeface="Calibri" charset="0"/>
              </a:rPr>
              <a:t>manipulative</a:t>
            </a:r>
          </a:p>
          <a:p>
            <a:pPr>
              <a:spcBef>
                <a:spcPts val="800"/>
              </a:spcBef>
            </a:pPr>
            <a:r>
              <a:rPr lang="en-US" sz="2400" dirty="0" smtClean="0">
                <a:latin typeface="Calibri" charset="0"/>
              </a:rPr>
              <a:t>Carefully plan out every detail of crimes in advance and often have contingency plans </a:t>
            </a:r>
          </a:p>
          <a:p>
            <a:pPr>
              <a:spcBef>
                <a:spcPts val="800"/>
              </a:spcBef>
            </a:pPr>
            <a:r>
              <a:rPr lang="en-US" dirty="0" smtClean="0">
                <a:latin typeface="Calibri" charset="0"/>
              </a:rPr>
              <a:t>Criminals are </a:t>
            </a:r>
            <a:r>
              <a:rPr lang="en-US" dirty="0" smtClean="0">
                <a:solidFill>
                  <a:srgbClr val="FF0000"/>
                </a:solidFill>
                <a:latin typeface="Calibri" charset="0"/>
              </a:rPr>
              <a:t>cool, calm and meticulous </a:t>
            </a:r>
            <a:endParaRPr lang="en-US" sz="2400" dirty="0">
              <a:solidFill>
                <a:srgbClr val="FF0000"/>
              </a:solidFill>
              <a:latin typeface="Calibri" charset="0"/>
            </a:endParaRPr>
          </a:p>
          <a:p>
            <a:pPr eaLnBrk="1" hangingPunct="1"/>
            <a:endParaRPr lang="en-US" sz="2400" dirty="0">
              <a:latin typeface="Calibri" charset="0"/>
            </a:endParaRPr>
          </a:p>
        </p:txBody>
      </p:sp>
      <p:pic>
        <p:nvPicPr>
          <p:cNvPr id="4" name="Picture 3" descr="charm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413" y="2438400"/>
            <a:ext cx="4556760" cy="3505200"/>
          </a:xfrm>
          <a:prstGeom prst="rect">
            <a:avLst/>
          </a:prstGeom>
        </p:spPr>
      </p:pic>
    </p:spTree>
    <p:extLst>
      <p:ext uri="{BB962C8B-B14F-4D97-AF65-F5344CB8AC3E}">
        <p14:creationId xmlns:p14="http://schemas.microsoft.com/office/powerpoint/2010/main" val="4046297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to="" calcmode="lin" valueType="num">
                                      <p:cBhvr>
                                        <p:cTn id="23" dur="1" fill="hold"/>
                                        <p:tgtEl>
                                          <p:spTgt spid="3">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to="" calcmode="lin" valueType="num">
                                      <p:cBhvr>
                                        <p:cTn id="28" dur="1" fill="hold"/>
                                        <p:tgtEl>
                                          <p:spTgt spid="3">
                                            <p:txEl>
                                              <p:pRg st="3" end="3"/>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to="" calcmode="lin" valueType="num">
                                      <p:cBhvr>
                                        <p:cTn id="33" dur="1" fill="hold"/>
                                        <p:tgtEl>
                                          <p:spTgt spid="3">
                                            <p:txEl>
                                              <p:pRg st="4" end="4"/>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to="" calcmode="lin" valueType="num">
                                      <p:cBhvr>
                                        <p:cTn id="38"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900" b="1" dirty="0" smtClean="0">
                <a:solidFill>
                  <a:srgbClr val="FF0000"/>
                </a:solidFill>
                <a:ea typeface="+mj-ea"/>
              </a:rPr>
              <a:t>Q: </a:t>
            </a:r>
            <a:r>
              <a:rPr lang="en-US" sz="4900" dirty="0" smtClean="0">
                <a:ea typeface="+mj-ea"/>
              </a:rPr>
              <a:t>How are serial killers classified?</a:t>
            </a:r>
            <a:endParaRPr lang="en-US" sz="3600" dirty="0">
              <a:ea typeface="+mj-ea"/>
            </a:endParaRPr>
          </a:p>
        </p:txBody>
      </p:sp>
      <p:sp>
        <p:nvSpPr>
          <p:cNvPr id="17410" name="Content Placeholder 2"/>
          <p:cNvSpPr>
            <a:spLocks noGrp="1"/>
          </p:cNvSpPr>
          <p:nvPr>
            <p:ph idx="1"/>
          </p:nvPr>
        </p:nvSpPr>
        <p:spPr>
          <a:xfrm>
            <a:off x="228600" y="1646238"/>
            <a:ext cx="8686800" cy="4525962"/>
          </a:xfrm>
        </p:spPr>
        <p:txBody>
          <a:bodyPr/>
          <a:lstStyle/>
          <a:p>
            <a:pPr>
              <a:spcBef>
                <a:spcPct val="0"/>
              </a:spcBef>
              <a:buFont typeface="Arial" charset="0"/>
              <a:buNone/>
            </a:pPr>
            <a:endParaRPr lang="en-US" sz="3100" dirty="0" smtClean="0">
              <a:latin typeface="Calibri" charset="0"/>
            </a:endParaRPr>
          </a:p>
          <a:p>
            <a:pPr>
              <a:spcBef>
                <a:spcPct val="0"/>
              </a:spcBef>
              <a:buFont typeface="Arial" charset="0"/>
              <a:buNone/>
            </a:pPr>
            <a:r>
              <a:rPr lang="en-US" sz="3100" dirty="0" smtClean="0">
                <a:latin typeface="Calibri" charset="0"/>
              </a:rPr>
              <a:t>Serial Killers can be classified in a variety of ways</a:t>
            </a:r>
          </a:p>
          <a:p>
            <a:pPr marL="514350" indent="-514350">
              <a:spcBef>
                <a:spcPct val="0"/>
              </a:spcBef>
              <a:buFont typeface="Arial" charset="0"/>
              <a:buAutoNum type="arabicPeriod"/>
            </a:pPr>
            <a:r>
              <a:rPr lang="en-US" sz="3100" dirty="0" smtClean="0">
                <a:solidFill>
                  <a:srgbClr val="FF0000"/>
                </a:solidFill>
                <a:latin typeface="Calibri" charset="0"/>
              </a:rPr>
              <a:t>According to their motives</a:t>
            </a:r>
          </a:p>
          <a:p>
            <a:pPr marL="457200" indent="-457200">
              <a:spcBef>
                <a:spcPct val="0"/>
              </a:spcBef>
              <a:buFont typeface="Arial" charset="0"/>
              <a:buAutoNum type="arabicPeriod"/>
            </a:pPr>
            <a:r>
              <a:rPr lang="en-US" sz="3100" dirty="0" smtClean="0">
                <a:solidFill>
                  <a:srgbClr val="00B050"/>
                </a:solidFill>
                <a:latin typeface="Calibri" charset="0"/>
              </a:rPr>
              <a:t>According to their mobility</a:t>
            </a:r>
          </a:p>
          <a:p>
            <a:pPr marL="457200" indent="-457200">
              <a:spcBef>
                <a:spcPct val="0"/>
              </a:spcBef>
              <a:buFont typeface="Arial" charset="0"/>
              <a:buAutoNum type="arabicPeriod"/>
            </a:pPr>
            <a:r>
              <a:rPr lang="en-US" sz="3100" dirty="0" smtClean="0">
                <a:solidFill>
                  <a:srgbClr val="0070C0"/>
                </a:solidFill>
                <a:latin typeface="Calibri" charset="0"/>
              </a:rPr>
              <a:t>According to planning </a:t>
            </a:r>
          </a:p>
          <a:p>
            <a:pPr marL="457200" indent="-457200">
              <a:spcBef>
                <a:spcPct val="0"/>
              </a:spcBef>
              <a:buFont typeface="Arial" charset="0"/>
              <a:buAutoNum type="arabicPeriod"/>
            </a:pPr>
            <a:r>
              <a:rPr lang="en-US" sz="3100" dirty="0" smtClean="0">
                <a:solidFill>
                  <a:srgbClr val="7030A0"/>
                </a:solidFill>
                <a:latin typeface="Calibri" charset="0"/>
              </a:rPr>
              <a:t>According to their nature and modus operandi </a:t>
            </a:r>
            <a:endParaRPr lang="en-US" dirty="0">
              <a:solidFill>
                <a:srgbClr val="7030A0"/>
              </a:solidFill>
              <a:latin typeface="Calibri" charset="0"/>
            </a:endParaRPr>
          </a:p>
        </p:txBody>
      </p:sp>
    </p:spTree>
    <p:extLst>
      <p:ext uri="{BB962C8B-B14F-4D97-AF65-F5344CB8AC3E}">
        <p14:creationId xmlns:p14="http://schemas.microsoft.com/office/powerpoint/2010/main" val="2097031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Killers: </a:t>
            </a:r>
            <a:r>
              <a:rPr lang="en-US" dirty="0" smtClean="0">
                <a:hlinkClick r:id="rId3"/>
              </a:rPr>
              <a:t>Crime Stories</a:t>
            </a:r>
            <a:endParaRPr lang="en-US" dirty="0"/>
          </a:p>
        </p:txBody>
      </p:sp>
      <p:sp>
        <p:nvSpPr>
          <p:cNvPr id="3" name="Content Placeholder 2"/>
          <p:cNvSpPr>
            <a:spLocks noGrp="1"/>
          </p:cNvSpPr>
          <p:nvPr>
            <p:ph idx="1"/>
          </p:nvPr>
        </p:nvSpPr>
        <p:spPr>
          <a:xfrm>
            <a:off x="0" y="1752600"/>
            <a:ext cx="9144000" cy="5029200"/>
          </a:xfrm>
        </p:spPr>
        <p:txBody>
          <a:bodyPr>
            <a:normAutofit lnSpcReduction="10000"/>
          </a:bodyPr>
          <a:lstStyle/>
          <a:p>
            <a:r>
              <a:rPr lang="en-US" sz="2800" b="1" dirty="0" smtClean="0"/>
              <a:t>Take notes</a:t>
            </a:r>
          </a:p>
          <a:p>
            <a:pPr lvl="1"/>
            <a:r>
              <a:rPr lang="en-US" sz="2400" dirty="0"/>
              <a:t>Who were the victims? </a:t>
            </a:r>
          </a:p>
          <a:p>
            <a:pPr lvl="2"/>
            <a:r>
              <a:rPr lang="en-US" sz="2400" dirty="0"/>
              <a:t>Were they any similarities between the victims?</a:t>
            </a:r>
          </a:p>
          <a:p>
            <a:pPr lvl="1"/>
            <a:r>
              <a:rPr lang="en-US" sz="2400" dirty="0" smtClean="0"/>
              <a:t>Who is the suspect?</a:t>
            </a:r>
          </a:p>
          <a:p>
            <a:pPr lvl="2"/>
            <a:r>
              <a:rPr lang="en-US" sz="2400" dirty="0" smtClean="0"/>
              <a:t>Describe him</a:t>
            </a:r>
          </a:p>
          <a:p>
            <a:pPr lvl="2"/>
            <a:r>
              <a:rPr lang="en-US" sz="2400" dirty="0" smtClean="0"/>
              <a:t>What classification would he fall under?</a:t>
            </a:r>
          </a:p>
          <a:p>
            <a:pPr lvl="2"/>
            <a:r>
              <a:rPr lang="en-US" sz="2400" dirty="0" smtClean="0"/>
              <a:t>What was his M.O.?</a:t>
            </a:r>
          </a:p>
          <a:p>
            <a:pPr lvl="2"/>
            <a:r>
              <a:rPr lang="en-US" sz="2400" dirty="0" smtClean="0"/>
              <a:t>Any evidence of signature behavior?</a:t>
            </a:r>
          </a:p>
          <a:p>
            <a:r>
              <a:rPr lang="en-US" sz="2800" b="1" dirty="0" smtClean="0"/>
              <a:t>What do you think: </a:t>
            </a:r>
            <a:r>
              <a:rPr lang="en-US" sz="2800" dirty="0" smtClean="0"/>
              <a:t>was he born or made into a killer?</a:t>
            </a:r>
          </a:p>
          <a:p>
            <a:pPr lvl="1"/>
            <a:r>
              <a:rPr lang="en-US" sz="2400" dirty="0" smtClean="0"/>
              <a:t>Write down your opinion. Record supporting evidence.</a:t>
            </a:r>
          </a:p>
          <a:p>
            <a:pPr lvl="1"/>
            <a:r>
              <a:rPr lang="en-US" sz="2400" dirty="0" smtClean="0"/>
              <a:t>Be prepared to share. </a:t>
            </a:r>
          </a:p>
          <a:p>
            <a:pPr lvl="1"/>
            <a:endParaRPr lang="en-US" sz="2400" dirty="0"/>
          </a:p>
        </p:txBody>
      </p:sp>
    </p:spTree>
    <p:extLst>
      <p:ext uri="{BB962C8B-B14F-4D97-AF65-F5344CB8AC3E}">
        <p14:creationId xmlns:p14="http://schemas.microsoft.com/office/powerpoint/2010/main" val="411262606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rgbClr val="FF0000"/>
                </a:solidFill>
              </a:rPr>
              <a:t>Q: </a:t>
            </a:r>
            <a:r>
              <a:rPr lang="en-US" dirty="0" smtClean="0"/>
              <a:t>What is the Modus Operandi?</a:t>
            </a:r>
            <a:endParaRPr lang="en-US" dirty="0"/>
          </a:p>
        </p:txBody>
      </p:sp>
      <p:sp>
        <p:nvSpPr>
          <p:cNvPr id="3" name="Content Placeholder 2"/>
          <p:cNvSpPr>
            <a:spLocks noGrp="1"/>
          </p:cNvSpPr>
          <p:nvPr>
            <p:ph idx="1"/>
          </p:nvPr>
        </p:nvSpPr>
        <p:spPr>
          <a:xfrm>
            <a:off x="0" y="1752600"/>
            <a:ext cx="9144000" cy="4953000"/>
          </a:xfrm>
        </p:spPr>
        <p:txBody>
          <a:bodyPr>
            <a:normAutofit fontScale="92500" lnSpcReduction="10000"/>
          </a:bodyPr>
          <a:lstStyle/>
          <a:p>
            <a:pPr marL="480060" indent="-342900">
              <a:buClr>
                <a:schemeClr val="tx1">
                  <a:shade val="95000"/>
                </a:schemeClr>
              </a:buClr>
              <a:defRPr/>
            </a:pPr>
            <a:r>
              <a:rPr lang="en-US" b="1" u="sng" dirty="0" smtClean="0">
                <a:solidFill>
                  <a:srgbClr val="FF0000"/>
                </a:solidFill>
              </a:rPr>
              <a:t>Object</a:t>
            </a:r>
            <a:r>
              <a:rPr lang="en-US" dirty="0" smtClean="0">
                <a:solidFill>
                  <a:srgbClr val="FF0000"/>
                </a:solidFill>
              </a:rPr>
              <a:t> </a:t>
            </a:r>
            <a:r>
              <a:rPr lang="en-US" dirty="0" smtClean="0"/>
              <a:t>- kind of property taken, such as bras and panties</a:t>
            </a:r>
            <a:endParaRPr lang="en-US" b="1" dirty="0" smtClean="0"/>
          </a:p>
          <a:p>
            <a:pPr marL="480060" indent="-342900">
              <a:buClr>
                <a:schemeClr val="tx1">
                  <a:shade val="95000"/>
                </a:schemeClr>
              </a:buClr>
              <a:defRPr/>
            </a:pPr>
            <a:r>
              <a:rPr lang="en-US" b="1" u="sng" dirty="0" smtClean="0">
                <a:solidFill>
                  <a:srgbClr val="FF0000"/>
                </a:solidFill>
              </a:rPr>
              <a:t>Time</a:t>
            </a:r>
            <a:r>
              <a:rPr lang="en-US" dirty="0" smtClean="0"/>
              <a:t> - time of day or night, weekdays, non-work days, holidays (when people would not miss the perpetrator at work)</a:t>
            </a:r>
            <a:endParaRPr lang="en-US" b="1" dirty="0" smtClean="0"/>
          </a:p>
          <a:p>
            <a:pPr marL="480060" indent="-342900">
              <a:buClr>
                <a:schemeClr val="tx1">
                  <a:shade val="95000"/>
                </a:schemeClr>
              </a:buClr>
              <a:defRPr/>
            </a:pPr>
            <a:r>
              <a:rPr lang="en-US" b="1" u="sng" dirty="0" smtClean="0">
                <a:solidFill>
                  <a:srgbClr val="FF0000"/>
                </a:solidFill>
              </a:rPr>
              <a:t>Style</a:t>
            </a:r>
            <a:r>
              <a:rPr lang="en-US" dirty="0" smtClean="0"/>
              <a:t> - the description the criminal gives the victim to gain entrance (plumber, cable TV repairman)</a:t>
            </a:r>
            <a:endParaRPr lang="en-US" b="1" dirty="0" smtClean="0"/>
          </a:p>
          <a:p>
            <a:pPr marL="480060" indent="-342900">
              <a:buClr>
                <a:schemeClr val="tx1">
                  <a:shade val="95000"/>
                </a:schemeClr>
              </a:buClr>
              <a:defRPr/>
            </a:pPr>
            <a:r>
              <a:rPr lang="en-US" b="1" u="sng" dirty="0" smtClean="0">
                <a:solidFill>
                  <a:srgbClr val="FF0000"/>
                </a:solidFill>
              </a:rPr>
              <a:t>Tale</a:t>
            </a:r>
            <a:r>
              <a:rPr lang="en-US" dirty="0" smtClean="0"/>
              <a:t> - any disclosure the criminal makes as to his business/purpose </a:t>
            </a:r>
            <a:endParaRPr lang="en-US" b="1" dirty="0" smtClean="0"/>
          </a:p>
          <a:p>
            <a:pPr marL="480060" indent="-342900">
              <a:buClr>
                <a:schemeClr val="tx1">
                  <a:shade val="95000"/>
                </a:schemeClr>
              </a:buClr>
              <a:defRPr/>
            </a:pPr>
            <a:r>
              <a:rPr lang="en-US" b="1" u="sng" dirty="0" smtClean="0">
                <a:solidFill>
                  <a:srgbClr val="FF0000"/>
                </a:solidFill>
              </a:rPr>
              <a:t>Pals</a:t>
            </a:r>
            <a:r>
              <a:rPr lang="en-US" dirty="0" smtClean="0"/>
              <a:t> - any co-conspirators</a:t>
            </a:r>
            <a:endParaRPr lang="en-US" b="1" dirty="0" smtClean="0"/>
          </a:p>
          <a:p>
            <a:pPr marL="480060" indent="-342900">
              <a:buClr>
                <a:schemeClr val="tx1">
                  <a:shade val="95000"/>
                </a:schemeClr>
              </a:buClr>
              <a:defRPr/>
            </a:pPr>
            <a:r>
              <a:rPr lang="en-US" b="1" u="sng" dirty="0" smtClean="0">
                <a:solidFill>
                  <a:srgbClr val="FF0000"/>
                </a:solidFill>
              </a:rPr>
              <a:t>Transport</a:t>
            </a:r>
            <a:r>
              <a:rPr lang="en-US" dirty="0" smtClean="0"/>
              <a:t> - what type of vehicle was used in connection with the crime</a:t>
            </a:r>
            <a:endParaRPr lang="en-US" b="1" dirty="0" smtClean="0"/>
          </a:p>
          <a:p>
            <a:pPr marL="480060" indent="-342900">
              <a:buClr>
                <a:schemeClr val="tx1">
                  <a:shade val="95000"/>
                </a:schemeClr>
              </a:buClr>
              <a:defRPr/>
            </a:pPr>
            <a:r>
              <a:rPr lang="en-US" b="1" u="sng" dirty="0" smtClean="0">
                <a:solidFill>
                  <a:srgbClr val="FF0000"/>
                </a:solidFill>
              </a:rPr>
              <a:t>Trademark</a:t>
            </a:r>
            <a:r>
              <a:rPr lang="en-US" dirty="0" smtClean="0"/>
              <a:t> - any unusual act committed by the suspect while in the commission of the crime (i.e. poisoning the cat, eating at the scene after murdering the grandmother)</a:t>
            </a:r>
            <a:endParaRPr lang="en-US" b="1" dirty="0" smtClean="0"/>
          </a:p>
          <a:p>
            <a:pPr marL="480060" indent="-342900">
              <a:buClr>
                <a:schemeClr val="tx1">
                  <a:shade val="95000"/>
                </a:schemeClr>
              </a:buClr>
              <a:defRPr/>
            </a:pPr>
            <a:endParaRPr lang="en-US" dirty="0"/>
          </a:p>
        </p:txBody>
      </p:sp>
    </p:spTree>
    <p:extLst>
      <p:ext uri="{BB962C8B-B14F-4D97-AF65-F5344CB8AC3E}">
        <p14:creationId xmlns:p14="http://schemas.microsoft.com/office/powerpoint/2010/main" val="40322361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 </a:t>
            </a:r>
            <a:r>
              <a:rPr lang="en-US" dirty="0" smtClean="0"/>
              <a:t>What are Signatures? </a:t>
            </a:r>
            <a:endParaRPr lang="en-US" dirty="0"/>
          </a:p>
        </p:txBody>
      </p:sp>
      <p:sp>
        <p:nvSpPr>
          <p:cNvPr id="3" name="Subtitle 2"/>
          <p:cNvSpPr>
            <a:spLocks noGrp="1"/>
          </p:cNvSpPr>
          <p:nvPr>
            <p:ph idx="1"/>
          </p:nvPr>
        </p:nvSpPr>
        <p:spPr>
          <a:xfrm>
            <a:off x="304801" y="2133600"/>
            <a:ext cx="8553450" cy="3992563"/>
          </a:xfrm>
        </p:spPr>
        <p:txBody>
          <a:bodyPr>
            <a:normAutofit/>
          </a:bodyPr>
          <a:lstStyle/>
          <a:p>
            <a:pPr>
              <a:lnSpc>
                <a:spcPct val="90000"/>
              </a:lnSpc>
            </a:pPr>
            <a:r>
              <a:rPr lang="en-US" sz="3200" b="1" dirty="0" smtClean="0">
                <a:solidFill>
                  <a:srgbClr val="FF0000"/>
                </a:solidFill>
              </a:rPr>
              <a:t>Signature</a:t>
            </a:r>
            <a:r>
              <a:rPr lang="en-US" sz="3200" b="1" dirty="0">
                <a:solidFill>
                  <a:srgbClr val="FF0000"/>
                </a:solidFill>
              </a:rPr>
              <a:t>:</a:t>
            </a:r>
            <a:r>
              <a:rPr lang="en-US" sz="3200" b="1" dirty="0" smtClean="0">
                <a:solidFill>
                  <a:srgbClr val="FF0000"/>
                </a:solidFill>
              </a:rPr>
              <a:t> </a:t>
            </a:r>
            <a:r>
              <a:rPr lang="en-US" sz="3200" dirty="0" smtClean="0">
                <a:solidFill>
                  <a:schemeClr val="tx1"/>
                </a:solidFill>
              </a:rPr>
              <a:t>the murderer's </a:t>
            </a:r>
            <a:r>
              <a:rPr lang="en-US" sz="3200" dirty="0" smtClean="0">
                <a:solidFill>
                  <a:srgbClr val="FF0000"/>
                </a:solidFill>
              </a:rPr>
              <a:t>psychological calling card</a:t>
            </a:r>
          </a:p>
          <a:p>
            <a:pPr lvl="1">
              <a:lnSpc>
                <a:spcPct val="90000"/>
              </a:lnSpc>
            </a:pPr>
            <a:r>
              <a:rPr lang="en-US" sz="2800" dirty="0">
                <a:solidFill>
                  <a:srgbClr val="FF0000"/>
                </a:solidFill>
              </a:rPr>
              <a:t>U</a:t>
            </a:r>
            <a:r>
              <a:rPr lang="en-US" sz="2800" dirty="0" smtClean="0">
                <a:solidFill>
                  <a:srgbClr val="FF0000"/>
                </a:solidFill>
              </a:rPr>
              <a:t>nusual characteristics of a murder that are repeated at several crime scenes</a:t>
            </a:r>
            <a:endParaRPr lang="en-US" sz="2800" dirty="0">
              <a:solidFill>
                <a:srgbClr val="FF0000"/>
              </a:solidFill>
            </a:endParaRPr>
          </a:p>
          <a:p>
            <a:pPr lvl="2">
              <a:lnSpc>
                <a:spcPct val="90000"/>
              </a:lnSpc>
            </a:pPr>
            <a:r>
              <a:rPr lang="en-US" sz="2800" dirty="0" smtClean="0">
                <a:solidFill>
                  <a:srgbClr val="579957"/>
                </a:solidFill>
              </a:rPr>
              <a:t>Example: </a:t>
            </a:r>
            <a:r>
              <a:rPr lang="en-US" sz="2800" dirty="0">
                <a:solidFill>
                  <a:schemeClr val="tx1"/>
                </a:solidFill>
              </a:rPr>
              <a:t>i</a:t>
            </a:r>
            <a:r>
              <a:rPr lang="en-US" sz="2800" dirty="0" smtClean="0">
                <a:solidFill>
                  <a:schemeClr val="tx1"/>
                </a:solidFill>
              </a:rPr>
              <a:t>ntentionally displaying victims in a spread-eagle position. </a:t>
            </a:r>
          </a:p>
          <a:p>
            <a:pPr lvl="3">
              <a:lnSpc>
                <a:spcPct val="90000"/>
              </a:lnSpc>
            </a:pPr>
            <a:r>
              <a:rPr lang="en-US" sz="2800" dirty="0" smtClean="0">
                <a:solidFill>
                  <a:schemeClr val="tx1"/>
                </a:solidFill>
              </a:rPr>
              <a:t>This behavior reinforces the perpetrators underlying psychological needs.</a:t>
            </a:r>
          </a:p>
          <a:p>
            <a:endParaRPr lang="en-US" sz="2800" dirty="0">
              <a:solidFill>
                <a:schemeClr val="tx1"/>
              </a:solidFill>
            </a:endParaRPr>
          </a:p>
        </p:txBody>
      </p:sp>
    </p:spTree>
    <p:extLst>
      <p:ext uri="{BB962C8B-B14F-4D97-AF65-F5344CB8AC3E}">
        <p14:creationId xmlns:p14="http://schemas.microsoft.com/office/powerpoint/2010/main" val="11343921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dirty="0">
                <a:solidFill>
                  <a:srgbClr val="FF0000"/>
                </a:solidFill>
              </a:rPr>
              <a:t>Q: </a:t>
            </a:r>
            <a:r>
              <a:rPr lang="en-US" dirty="0"/>
              <a:t>What are Signatures? </a:t>
            </a:r>
            <a:endParaRPr lang="en-US" dirty="0">
              <a:ea typeface="+mj-ea"/>
            </a:endParaRPr>
          </a:p>
        </p:txBody>
      </p:sp>
      <p:sp>
        <p:nvSpPr>
          <p:cNvPr id="3" name="Content Placeholder 2"/>
          <p:cNvSpPr>
            <a:spLocks noGrp="1"/>
          </p:cNvSpPr>
          <p:nvPr>
            <p:ph idx="1"/>
          </p:nvPr>
        </p:nvSpPr>
        <p:spPr>
          <a:xfrm>
            <a:off x="152401" y="1981200"/>
            <a:ext cx="8705850" cy="4144963"/>
          </a:xfrm>
        </p:spPr>
        <p:txBody>
          <a:bodyPr>
            <a:noAutofit/>
          </a:bodyPr>
          <a:lstStyle/>
          <a:p>
            <a:r>
              <a:rPr lang="en-US" sz="3200" dirty="0" smtClean="0">
                <a:latin typeface="Calibri" charset="0"/>
              </a:rPr>
              <a:t>Signatures may </a:t>
            </a:r>
            <a:r>
              <a:rPr lang="en-US" sz="3200" dirty="0">
                <a:latin typeface="Calibri" charset="0"/>
              </a:rPr>
              <a:t>include: </a:t>
            </a:r>
          </a:p>
          <a:p>
            <a:pPr marL="857250" lvl="1" indent="-457200"/>
            <a:r>
              <a:rPr lang="en-US" sz="3200" dirty="0">
                <a:latin typeface="Calibri" charset="0"/>
              </a:rPr>
              <a:t>posing the victims (post death)</a:t>
            </a:r>
          </a:p>
          <a:p>
            <a:pPr marL="857250" lvl="1" indent="-457200"/>
            <a:r>
              <a:rPr lang="en-US" sz="3200" dirty="0">
                <a:latin typeface="Calibri" charset="0"/>
              </a:rPr>
              <a:t>concealing victims</a:t>
            </a:r>
          </a:p>
          <a:p>
            <a:pPr marL="857250" lvl="1" indent="-457200"/>
            <a:r>
              <a:rPr lang="en-US" sz="3200" dirty="0">
                <a:latin typeface="Calibri" charset="0"/>
              </a:rPr>
              <a:t>using the same type of weapon </a:t>
            </a:r>
          </a:p>
          <a:p>
            <a:pPr marL="857250" lvl="1" indent="-457200"/>
            <a:r>
              <a:rPr lang="en-US" sz="3200" dirty="0">
                <a:latin typeface="Calibri" charset="0"/>
              </a:rPr>
              <a:t>using the same method of killing </a:t>
            </a:r>
          </a:p>
          <a:p>
            <a:pPr marL="857250" lvl="1" indent="-457200"/>
            <a:r>
              <a:rPr lang="en-US" sz="3200" dirty="0">
                <a:latin typeface="Calibri" charset="0"/>
              </a:rPr>
              <a:t>mutilating all the victims in the same manor</a:t>
            </a:r>
          </a:p>
          <a:p>
            <a:r>
              <a:rPr lang="en-US" sz="3200" dirty="0">
                <a:latin typeface="Calibri" charset="0"/>
              </a:rPr>
              <a:t>Signatures can sometimes be </a:t>
            </a:r>
            <a:r>
              <a:rPr lang="en-US" sz="3200" dirty="0">
                <a:solidFill>
                  <a:srgbClr val="FF0000"/>
                </a:solidFill>
                <a:latin typeface="Calibri" charset="0"/>
              </a:rPr>
              <a:t>souvenirs </a:t>
            </a:r>
          </a:p>
          <a:p>
            <a:pPr lvl="1"/>
            <a:endParaRPr lang="en-US" sz="1100" dirty="0">
              <a:latin typeface="Calibri" charset="0"/>
            </a:endParaRPr>
          </a:p>
          <a:p>
            <a:endParaRPr lang="en-US" sz="3200" dirty="0">
              <a:latin typeface="Calibri" charset="0"/>
            </a:endParaRPr>
          </a:p>
          <a:p>
            <a:pPr>
              <a:spcBef>
                <a:spcPct val="0"/>
              </a:spcBef>
            </a:pPr>
            <a:endParaRPr lang="en-US" sz="3600" dirty="0">
              <a:latin typeface="Calibri" charset="0"/>
            </a:endParaRPr>
          </a:p>
        </p:txBody>
      </p:sp>
    </p:spTree>
    <p:extLst>
      <p:ext uri="{BB962C8B-B14F-4D97-AF65-F5344CB8AC3E}">
        <p14:creationId xmlns:p14="http://schemas.microsoft.com/office/powerpoint/2010/main" val="21525230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eaLnBrk="1" fontAlgn="auto" hangingPunct="1">
              <a:spcAft>
                <a:spcPts val="0"/>
              </a:spcAft>
              <a:defRPr/>
            </a:pPr>
            <a:r>
              <a:rPr lang="en-US" b="1" dirty="0" smtClean="0"/>
              <a:t>Modus Operandi or Signature?</a:t>
            </a:r>
            <a:endParaRPr lang="en-US" b="1" dirty="0"/>
          </a:p>
        </p:txBody>
      </p:sp>
      <p:sp>
        <p:nvSpPr>
          <p:cNvPr id="20483" name="Content Placeholder 5"/>
          <p:cNvSpPr>
            <a:spLocks noGrp="1"/>
          </p:cNvSpPr>
          <p:nvPr>
            <p:ph idx="1"/>
          </p:nvPr>
        </p:nvSpPr>
        <p:spPr>
          <a:xfrm>
            <a:off x="228600" y="3017837"/>
            <a:ext cx="4038599" cy="3230563"/>
          </a:xfrm>
        </p:spPr>
        <p:txBody>
          <a:bodyPr/>
          <a:lstStyle/>
          <a:p>
            <a:pPr eaLnBrk="1" hangingPunct="1"/>
            <a:r>
              <a:rPr lang="en-US" dirty="0" smtClean="0"/>
              <a:t>The first murderer does so as an anger-retaliatory act. </a:t>
            </a:r>
          </a:p>
          <a:p>
            <a:pPr eaLnBrk="1" hangingPunct="1"/>
            <a:r>
              <a:rPr lang="en-US" dirty="0" smtClean="0"/>
              <a:t>This is a signature behavior.</a:t>
            </a:r>
          </a:p>
        </p:txBody>
      </p:sp>
      <p:sp>
        <p:nvSpPr>
          <p:cNvPr id="5" name="Text Placeholder 4"/>
          <p:cNvSpPr>
            <a:spLocks noGrp="1"/>
          </p:cNvSpPr>
          <p:nvPr>
            <p:ph type="body" idx="4294967295"/>
          </p:nvPr>
        </p:nvSpPr>
        <p:spPr>
          <a:xfrm>
            <a:off x="0" y="1905000"/>
            <a:ext cx="9144000" cy="1131888"/>
          </a:xfrm>
        </p:spPr>
        <p:txBody>
          <a:bodyPr>
            <a:normAutofit/>
          </a:bodyPr>
          <a:lstStyle/>
          <a:p>
            <a:pPr algn="ctr" eaLnBrk="1" fontAlgn="auto" hangingPunct="1">
              <a:spcAft>
                <a:spcPts val="0"/>
              </a:spcAft>
              <a:buClr>
                <a:schemeClr val="tx1">
                  <a:shade val="95000"/>
                </a:schemeClr>
              </a:buClr>
              <a:buFont typeface="Wingdings 2"/>
              <a:buNone/>
              <a:defRPr/>
            </a:pPr>
            <a:r>
              <a:rPr lang="en-US" sz="2800" i="1" dirty="0" smtClean="0"/>
              <a:t>Two murderers both burn their victims by dousing them with gasoline. </a:t>
            </a:r>
            <a:endParaRPr lang="en-US" sz="2800" i="1" dirty="0"/>
          </a:p>
        </p:txBody>
      </p:sp>
      <p:sp>
        <p:nvSpPr>
          <p:cNvPr id="8" name="Content Placeholder 7"/>
          <p:cNvSpPr>
            <a:spLocks noGrp="1"/>
          </p:cNvSpPr>
          <p:nvPr>
            <p:ph sz="quarter" idx="4294967295"/>
          </p:nvPr>
        </p:nvSpPr>
        <p:spPr>
          <a:xfrm>
            <a:off x="4648200" y="2971800"/>
            <a:ext cx="4495800" cy="3810000"/>
          </a:xfrm>
        </p:spPr>
        <p:txBody>
          <a:bodyPr>
            <a:normAutofit/>
          </a:bodyPr>
          <a:lstStyle/>
          <a:p>
            <a:pPr marL="480060" indent="-342900">
              <a:buClr>
                <a:schemeClr val="tx1">
                  <a:shade val="95000"/>
                </a:schemeClr>
              </a:buClr>
              <a:defRPr/>
            </a:pPr>
            <a:r>
              <a:rPr lang="en-US" dirty="0" smtClean="0"/>
              <a:t>The second murderer douses the victim with gasoline to cover up the crime. </a:t>
            </a:r>
          </a:p>
          <a:p>
            <a:pPr marL="480060" indent="-342900">
              <a:buClr>
                <a:schemeClr val="tx1">
                  <a:shade val="95000"/>
                </a:schemeClr>
              </a:buClr>
              <a:defRPr/>
            </a:pPr>
            <a:r>
              <a:rPr lang="en-US" dirty="0" smtClean="0"/>
              <a:t>This murderer does so to evade detection. </a:t>
            </a:r>
          </a:p>
          <a:p>
            <a:pPr marL="480060" indent="-342900">
              <a:buClr>
                <a:schemeClr val="tx1">
                  <a:shade val="95000"/>
                </a:schemeClr>
              </a:buClr>
              <a:defRPr/>
            </a:pPr>
            <a:r>
              <a:rPr lang="en-US" dirty="0" smtClean="0"/>
              <a:t>This therefore is a precautionary act, and as such is a modus operandi behavior.</a:t>
            </a:r>
            <a:endParaRPr lang="en-US" b="1" dirty="0" smtClean="0"/>
          </a:p>
          <a:p>
            <a:pPr marL="480060" indent="-342900">
              <a:buClr>
                <a:schemeClr val="tx1">
                  <a:shade val="95000"/>
                </a:schemeClr>
              </a:buClr>
              <a:defRPr/>
            </a:pPr>
            <a:endParaRPr lang="en-US" dirty="0"/>
          </a:p>
        </p:txBody>
      </p:sp>
    </p:spTree>
    <p:extLst>
      <p:ext uri="{BB962C8B-B14F-4D97-AF65-F5344CB8AC3E}">
        <p14:creationId xmlns:p14="http://schemas.microsoft.com/office/powerpoint/2010/main" val="120409039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 </a:t>
            </a:r>
            <a:r>
              <a:rPr lang="en-US" dirty="0" smtClean="0"/>
              <a:t>What is staging? </a:t>
            </a:r>
            <a:endParaRPr lang="en-US" dirty="0"/>
          </a:p>
        </p:txBody>
      </p:sp>
      <p:sp>
        <p:nvSpPr>
          <p:cNvPr id="3" name="Subtitle 2"/>
          <p:cNvSpPr>
            <a:spLocks noGrp="1"/>
          </p:cNvSpPr>
          <p:nvPr>
            <p:ph idx="1"/>
          </p:nvPr>
        </p:nvSpPr>
        <p:spPr>
          <a:xfrm>
            <a:off x="0" y="1752600"/>
            <a:ext cx="9144000" cy="5105400"/>
          </a:xfrm>
        </p:spPr>
        <p:txBody>
          <a:bodyPr>
            <a:noAutofit/>
          </a:bodyPr>
          <a:lstStyle/>
          <a:p>
            <a:pPr>
              <a:lnSpc>
                <a:spcPct val="90000"/>
              </a:lnSpc>
            </a:pPr>
            <a:r>
              <a:rPr lang="en-US" sz="3600" b="1" dirty="0" smtClean="0">
                <a:solidFill>
                  <a:srgbClr val="FF0000"/>
                </a:solidFill>
              </a:rPr>
              <a:t>Staging: </a:t>
            </a:r>
            <a:r>
              <a:rPr lang="en-US" sz="3600" dirty="0" smtClean="0">
                <a:solidFill>
                  <a:schemeClr val="tx1"/>
                </a:solidFill>
              </a:rPr>
              <a:t>occurs when someone </a:t>
            </a:r>
            <a:r>
              <a:rPr lang="en-US" sz="3600" dirty="0" smtClean="0">
                <a:solidFill>
                  <a:srgbClr val="FF0000"/>
                </a:solidFill>
              </a:rPr>
              <a:t>purposely alters the crime scene prior to the arrival of the police</a:t>
            </a:r>
          </a:p>
          <a:p>
            <a:pPr>
              <a:lnSpc>
                <a:spcPct val="90000"/>
              </a:lnSpc>
            </a:pPr>
            <a:r>
              <a:rPr lang="en-US" sz="3600" dirty="0" smtClean="0">
                <a:solidFill>
                  <a:schemeClr val="tx1"/>
                </a:solidFill>
              </a:rPr>
              <a:t>Two reasons:</a:t>
            </a:r>
          </a:p>
          <a:p>
            <a:pPr lvl="1">
              <a:lnSpc>
                <a:spcPct val="90000"/>
              </a:lnSpc>
            </a:pPr>
            <a:r>
              <a:rPr lang="en-US" sz="3200" dirty="0" smtClean="0">
                <a:solidFill>
                  <a:srgbClr val="FF0000"/>
                </a:solidFill>
              </a:rPr>
              <a:t>Direct the investigation away from the most logical suspect</a:t>
            </a:r>
          </a:p>
          <a:p>
            <a:pPr lvl="1">
              <a:lnSpc>
                <a:spcPct val="90000"/>
              </a:lnSpc>
            </a:pPr>
            <a:r>
              <a:rPr lang="en-US" sz="3200" dirty="0" smtClean="0">
                <a:solidFill>
                  <a:srgbClr val="FF0000"/>
                </a:solidFill>
              </a:rPr>
              <a:t>Protect</a:t>
            </a:r>
            <a:r>
              <a:rPr lang="en-US" sz="3200" dirty="0" smtClean="0">
                <a:solidFill>
                  <a:schemeClr val="tx1"/>
                </a:solidFill>
              </a:rPr>
              <a:t> the victim or victim’s family  </a:t>
            </a:r>
          </a:p>
          <a:p>
            <a:pPr>
              <a:lnSpc>
                <a:spcPct val="90000"/>
              </a:lnSpc>
            </a:pPr>
            <a:r>
              <a:rPr lang="en-US" sz="3600" b="1" dirty="0" smtClean="0">
                <a:solidFill>
                  <a:srgbClr val="FF0000"/>
                </a:solidFill>
              </a:rPr>
              <a:t>Red Flags: </a:t>
            </a:r>
            <a:r>
              <a:rPr lang="en-US" sz="3600" dirty="0" smtClean="0">
                <a:solidFill>
                  <a:schemeClr val="tx1"/>
                </a:solidFill>
              </a:rPr>
              <a:t>inconsistencies at a staged crime scene</a:t>
            </a:r>
            <a:endParaRPr lang="en-US" sz="3600" dirty="0">
              <a:solidFill>
                <a:schemeClr val="tx1"/>
              </a:solidFill>
            </a:endParaRPr>
          </a:p>
        </p:txBody>
      </p:sp>
    </p:spTree>
    <p:extLst>
      <p:ext uri="{BB962C8B-B14F-4D97-AF65-F5344CB8AC3E}">
        <p14:creationId xmlns:p14="http://schemas.microsoft.com/office/powerpoint/2010/main" val="5096149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b="1" dirty="0" smtClean="0"/>
              <a:t>By technical definition…</a:t>
            </a:r>
            <a:endParaRPr lang="en-US" dirty="0"/>
          </a:p>
        </p:txBody>
      </p:sp>
      <p:sp>
        <p:nvSpPr>
          <p:cNvPr id="109571" name="Rectangle 3"/>
          <p:cNvSpPr>
            <a:spLocks noGrp="1" noChangeArrowheads="1"/>
          </p:cNvSpPr>
          <p:nvPr>
            <p:ph idx="1"/>
          </p:nvPr>
        </p:nvSpPr>
        <p:spPr>
          <a:xfrm>
            <a:off x="381001" y="2133600"/>
            <a:ext cx="8477250" cy="3992563"/>
          </a:xfrm>
        </p:spPr>
        <p:txBody>
          <a:bodyPr>
            <a:normAutofit fontScale="92500" lnSpcReduction="10000"/>
          </a:bodyPr>
          <a:lstStyle/>
          <a:p>
            <a:pPr>
              <a:lnSpc>
                <a:spcPct val="90000"/>
              </a:lnSpc>
              <a:buFontTx/>
              <a:buNone/>
            </a:pPr>
            <a:r>
              <a:rPr lang="en-US" sz="2800" b="1" dirty="0" smtClean="0">
                <a:solidFill>
                  <a:srgbClr val="FF0000"/>
                </a:solidFill>
              </a:rPr>
              <a:t>Mass Murder</a:t>
            </a:r>
            <a:r>
              <a:rPr lang="en-US" sz="2800" dirty="0" smtClean="0">
                <a:solidFill>
                  <a:srgbClr val="FF0000"/>
                </a:solidFill>
              </a:rPr>
              <a:t>: </a:t>
            </a:r>
          </a:p>
          <a:p>
            <a:pPr>
              <a:lnSpc>
                <a:spcPct val="90000"/>
              </a:lnSpc>
              <a:buFontTx/>
              <a:buNone/>
            </a:pPr>
            <a:r>
              <a:rPr lang="en-US" sz="2800" dirty="0" smtClean="0"/>
              <a:t>	The USA Bureau of Justice Statistics defines a mass murder as "[involving] the murder of four or more victims at one location, within one event </a:t>
            </a:r>
          </a:p>
          <a:p>
            <a:pPr>
              <a:lnSpc>
                <a:spcPct val="90000"/>
              </a:lnSpc>
              <a:buFontTx/>
              <a:buNone/>
            </a:pPr>
            <a:r>
              <a:rPr lang="en-US" sz="2800" b="1" dirty="0" smtClean="0">
                <a:solidFill>
                  <a:srgbClr val="FF0000"/>
                </a:solidFill>
              </a:rPr>
              <a:t>Serial Killer</a:t>
            </a:r>
            <a:r>
              <a:rPr lang="en-US" sz="2800" dirty="0" smtClean="0">
                <a:solidFill>
                  <a:srgbClr val="FF0000"/>
                </a:solidFill>
              </a:rPr>
              <a:t>: </a:t>
            </a:r>
          </a:p>
          <a:p>
            <a:pPr>
              <a:lnSpc>
                <a:spcPct val="90000"/>
              </a:lnSpc>
              <a:buFontTx/>
              <a:buNone/>
            </a:pPr>
            <a:r>
              <a:rPr lang="en-US" dirty="0" smtClean="0"/>
              <a:t>	A</a:t>
            </a:r>
            <a:r>
              <a:rPr lang="en-US" sz="2800" dirty="0" smtClean="0"/>
              <a:t> person who kills three or more people in three or more separate events over a period of time including an "emotional cooling-off" period in between the homicides (FBI definition) </a:t>
            </a:r>
          </a:p>
          <a:p>
            <a:pPr>
              <a:lnSpc>
                <a:spcPct val="90000"/>
              </a:lnSpc>
              <a:buFontTx/>
              <a:buNone/>
            </a:pPr>
            <a:endParaRPr lang="en-US" sz="2800" dirty="0"/>
          </a:p>
        </p:txBody>
      </p:sp>
    </p:spTree>
    <p:extLst>
      <p:ext uri="{BB962C8B-B14F-4D97-AF65-F5344CB8AC3E}">
        <p14:creationId xmlns:p14="http://schemas.microsoft.com/office/powerpoint/2010/main" val="428997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Q: </a:t>
            </a:r>
            <a:r>
              <a:rPr lang="en-US" dirty="0"/>
              <a:t>Are </a:t>
            </a:r>
            <a:r>
              <a:rPr lang="en-US" dirty="0" err="1"/>
              <a:t>serialists</a:t>
            </a:r>
            <a:r>
              <a:rPr lang="en-US" dirty="0"/>
              <a:t> born or made? </a:t>
            </a:r>
          </a:p>
        </p:txBody>
      </p:sp>
      <p:sp>
        <p:nvSpPr>
          <p:cNvPr id="3" name="Content Placeholder 2"/>
          <p:cNvSpPr>
            <a:spLocks noGrp="1"/>
          </p:cNvSpPr>
          <p:nvPr>
            <p:ph idx="1"/>
          </p:nvPr>
        </p:nvSpPr>
        <p:spPr>
          <a:xfrm>
            <a:off x="0" y="1676400"/>
            <a:ext cx="9144000" cy="4191000"/>
          </a:xfrm>
        </p:spPr>
        <p:txBody>
          <a:bodyPr>
            <a:noAutofit/>
          </a:bodyPr>
          <a:lstStyle/>
          <a:p>
            <a:r>
              <a:rPr lang="en-US" sz="3200" dirty="0"/>
              <a:t>T</a:t>
            </a:r>
            <a:r>
              <a:rPr lang="en-US" sz="3200" dirty="0" smtClean="0"/>
              <a:t>hree theories based on childhood</a:t>
            </a:r>
          </a:p>
          <a:p>
            <a:pPr lvl="1"/>
            <a:r>
              <a:rPr lang="en-US" sz="2800" b="1" dirty="0" smtClean="0">
                <a:solidFill>
                  <a:srgbClr val="008000"/>
                </a:solidFill>
              </a:rPr>
              <a:t>Theory One: </a:t>
            </a:r>
            <a:r>
              <a:rPr lang="en-US" sz="2800" dirty="0"/>
              <a:t>The compulsion (need) to kill may be the </a:t>
            </a:r>
            <a:r>
              <a:rPr lang="en-US" sz="2800" dirty="0">
                <a:solidFill>
                  <a:srgbClr val="FF0000"/>
                </a:solidFill>
              </a:rPr>
              <a:t>result of trauma to the brain</a:t>
            </a:r>
          </a:p>
          <a:p>
            <a:pPr lvl="1"/>
            <a:r>
              <a:rPr lang="en-US" sz="2800" b="1" dirty="0">
                <a:solidFill>
                  <a:srgbClr val="008000"/>
                </a:solidFill>
              </a:rPr>
              <a:t>Theory Two:  </a:t>
            </a:r>
            <a:r>
              <a:rPr lang="en-US" sz="2800" dirty="0"/>
              <a:t>The compulsion to kill is </a:t>
            </a:r>
            <a:r>
              <a:rPr lang="en-US" sz="2800" dirty="0">
                <a:solidFill>
                  <a:srgbClr val="FF0000"/>
                </a:solidFill>
              </a:rPr>
              <a:t>genetic</a:t>
            </a:r>
            <a:r>
              <a:rPr lang="en-US" sz="2800" dirty="0"/>
              <a:t>.  A </a:t>
            </a:r>
            <a:r>
              <a:rPr lang="en-US" sz="2800" dirty="0">
                <a:solidFill>
                  <a:srgbClr val="FF0000"/>
                </a:solidFill>
              </a:rPr>
              <a:t>mutation in the DNA </a:t>
            </a:r>
            <a:r>
              <a:rPr lang="en-US" sz="2800" dirty="0"/>
              <a:t>happens that puts people on the homicidal path</a:t>
            </a:r>
            <a:r>
              <a:rPr lang="en-US" sz="2800" dirty="0" smtClean="0"/>
              <a:t>.</a:t>
            </a:r>
          </a:p>
          <a:p>
            <a:pPr lvl="1"/>
            <a:r>
              <a:rPr lang="en-US" sz="2800" b="1" dirty="0" smtClean="0">
                <a:solidFill>
                  <a:srgbClr val="008000"/>
                </a:solidFill>
              </a:rPr>
              <a:t>Theory </a:t>
            </a:r>
            <a:r>
              <a:rPr lang="en-US" sz="2800" b="1" dirty="0">
                <a:solidFill>
                  <a:srgbClr val="008000"/>
                </a:solidFill>
              </a:rPr>
              <a:t>Three: </a:t>
            </a:r>
            <a:r>
              <a:rPr lang="en-US" sz="2800" dirty="0"/>
              <a:t>The compulsion is a result of something </a:t>
            </a:r>
            <a:r>
              <a:rPr lang="en-US" sz="2800" dirty="0">
                <a:solidFill>
                  <a:srgbClr val="FF0000"/>
                </a:solidFill>
              </a:rPr>
              <a:t>dreadful</a:t>
            </a:r>
            <a:r>
              <a:rPr lang="en-US" sz="2800" dirty="0"/>
              <a:t> that happened to the child in </a:t>
            </a:r>
            <a:r>
              <a:rPr lang="en-US" sz="2800" dirty="0" smtClean="0">
                <a:solidFill>
                  <a:srgbClr val="FF0000"/>
                </a:solidFill>
              </a:rPr>
              <a:t>childhood</a:t>
            </a:r>
            <a:endParaRPr lang="en-US" sz="2800" dirty="0" smtClean="0"/>
          </a:p>
          <a:p>
            <a:r>
              <a:rPr lang="en-US" sz="3000" b="1" dirty="0" smtClean="0">
                <a:solidFill>
                  <a:srgbClr val="3366FF"/>
                </a:solidFill>
              </a:rPr>
              <a:t>Commonality: </a:t>
            </a:r>
            <a:r>
              <a:rPr lang="en-US" sz="3000" b="1" dirty="0">
                <a:solidFill>
                  <a:srgbClr val="3366FF"/>
                </a:solidFill>
              </a:rPr>
              <a:t> </a:t>
            </a:r>
            <a:r>
              <a:rPr lang="en-US" sz="3000" dirty="0" smtClean="0"/>
              <a:t>All </a:t>
            </a:r>
            <a:r>
              <a:rPr lang="en-US" sz="3000" dirty="0"/>
              <a:t>theories believe that </a:t>
            </a:r>
            <a:r>
              <a:rPr lang="en-US" sz="3000" dirty="0">
                <a:solidFill>
                  <a:srgbClr val="FF0000"/>
                </a:solidFill>
              </a:rPr>
              <a:t>serial killers begin to show signs in childhood</a:t>
            </a:r>
          </a:p>
          <a:p>
            <a:pPr lvl="1"/>
            <a:endParaRPr lang="en-US" sz="2800" dirty="0" smtClean="0"/>
          </a:p>
          <a:p>
            <a:pPr lvl="1"/>
            <a:endParaRPr lang="en-US" sz="2800" dirty="0"/>
          </a:p>
        </p:txBody>
      </p:sp>
    </p:spTree>
    <p:extLst>
      <p:ext uri="{BB962C8B-B14F-4D97-AF65-F5344CB8AC3E}">
        <p14:creationId xmlns:p14="http://schemas.microsoft.com/office/powerpoint/2010/main" val="2679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Q: </a:t>
            </a:r>
            <a:r>
              <a:rPr lang="en-US" dirty="0"/>
              <a:t>Are </a:t>
            </a:r>
            <a:r>
              <a:rPr lang="en-US" dirty="0" err="1"/>
              <a:t>serialists</a:t>
            </a:r>
            <a:r>
              <a:rPr lang="en-US" dirty="0"/>
              <a:t> born or made? </a:t>
            </a:r>
          </a:p>
        </p:txBody>
      </p:sp>
      <p:sp>
        <p:nvSpPr>
          <p:cNvPr id="3" name="Content Placeholder 2"/>
          <p:cNvSpPr>
            <a:spLocks noGrp="1"/>
          </p:cNvSpPr>
          <p:nvPr>
            <p:ph idx="1"/>
          </p:nvPr>
        </p:nvSpPr>
        <p:spPr>
          <a:xfrm>
            <a:off x="0" y="1752600"/>
            <a:ext cx="5410200" cy="5029200"/>
          </a:xfrm>
        </p:spPr>
        <p:txBody>
          <a:bodyPr>
            <a:normAutofit fontScale="92500" lnSpcReduction="10000"/>
          </a:bodyPr>
          <a:lstStyle/>
          <a:p>
            <a:r>
              <a:rPr lang="en-US" sz="3200" dirty="0"/>
              <a:t>One of the enduring questions of development involves how much people’s behavior is due to genetics </a:t>
            </a:r>
            <a:r>
              <a:rPr lang="en-US" sz="3200" dirty="0" smtClean="0"/>
              <a:t>and </a:t>
            </a:r>
            <a:r>
              <a:rPr lang="en-US" sz="3200" dirty="0"/>
              <a:t>how much to the physical and social environment </a:t>
            </a:r>
          </a:p>
          <a:p>
            <a:pPr lvl="1"/>
            <a:r>
              <a:rPr lang="en-US" sz="2800" b="1" dirty="0" smtClean="0">
                <a:solidFill>
                  <a:srgbClr val="FF0000"/>
                </a:solidFill>
              </a:rPr>
              <a:t>Nature </a:t>
            </a:r>
            <a:r>
              <a:rPr lang="en-US" sz="2800" dirty="0" smtClean="0">
                <a:solidFill>
                  <a:srgbClr val="FF0000"/>
                </a:solidFill>
              </a:rPr>
              <a:t>= traits, abilities and capacities that are inherited from one’s parents </a:t>
            </a:r>
          </a:p>
          <a:p>
            <a:pPr lvl="2"/>
            <a:r>
              <a:rPr lang="en-US" sz="2800" dirty="0" smtClean="0">
                <a:solidFill>
                  <a:srgbClr val="FF0000"/>
                </a:solidFill>
              </a:rPr>
              <a:t>Produced by </a:t>
            </a:r>
            <a:r>
              <a:rPr lang="en-US" sz="2800" b="1" dirty="0" smtClean="0">
                <a:solidFill>
                  <a:srgbClr val="FF0000"/>
                </a:solidFill>
              </a:rPr>
              <a:t>maturation</a:t>
            </a:r>
            <a:r>
              <a:rPr lang="en-US" sz="2800" dirty="0" smtClean="0">
                <a:solidFill>
                  <a:srgbClr val="FF0000"/>
                </a:solidFill>
              </a:rPr>
              <a:t> </a:t>
            </a:r>
            <a:r>
              <a:rPr lang="en-US" sz="2800" dirty="0" smtClean="0"/>
              <a:t>(the predetermined unfolding of genetic information)</a:t>
            </a:r>
          </a:p>
        </p:txBody>
      </p:sp>
      <p:pic>
        <p:nvPicPr>
          <p:cNvPr id="4" name="Picture 3" descr="growing-up.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4656" y="1676400"/>
            <a:ext cx="3539344" cy="5181600"/>
          </a:xfrm>
          <a:prstGeom prst="rect">
            <a:avLst/>
          </a:prstGeom>
        </p:spPr>
      </p:pic>
    </p:spTree>
    <p:extLst>
      <p:ext uri="{BB962C8B-B14F-4D97-AF65-F5344CB8AC3E}">
        <p14:creationId xmlns:p14="http://schemas.microsoft.com/office/powerpoint/2010/main" val="1362408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Q: </a:t>
            </a:r>
            <a:r>
              <a:rPr lang="en-US" dirty="0"/>
              <a:t>Are </a:t>
            </a:r>
            <a:r>
              <a:rPr lang="en-US" dirty="0" err="1"/>
              <a:t>serialists</a:t>
            </a:r>
            <a:r>
              <a:rPr lang="en-US" dirty="0"/>
              <a:t> born or made? </a:t>
            </a:r>
          </a:p>
        </p:txBody>
      </p:sp>
      <p:sp>
        <p:nvSpPr>
          <p:cNvPr id="3" name="Content Placeholder 2"/>
          <p:cNvSpPr>
            <a:spLocks noGrp="1"/>
          </p:cNvSpPr>
          <p:nvPr>
            <p:ph idx="1"/>
          </p:nvPr>
        </p:nvSpPr>
        <p:spPr>
          <a:xfrm>
            <a:off x="0" y="1752600"/>
            <a:ext cx="4724400" cy="4953000"/>
          </a:xfrm>
        </p:spPr>
        <p:txBody>
          <a:bodyPr>
            <a:normAutofit fontScale="92500" lnSpcReduction="10000"/>
          </a:bodyPr>
          <a:lstStyle/>
          <a:p>
            <a:r>
              <a:rPr lang="en-US" sz="3000" b="1" dirty="0" smtClean="0">
                <a:solidFill>
                  <a:srgbClr val="FF0000"/>
                </a:solidFill>
              </a:rPr>
              <a:t>Nurture = </a:t>
            </a:r>
            <a:r>
              <a:rPr lang="en-US" sz="3000" dirty="0" smtClean="0">
                <a:solidFill>
                  <a:srgbClr val="FF0000"/>
                </a:solidFill>
              </a:rPr>
              <a:t>the environmental influences that shape behavior</a:t>
            </a:r>
          </a:p>
          <a:p>
            <a:pPr lvl="1"/>
            <a:r>
              <a:rPr lang="en-US" sz="3000" dirty="0" smtClean="0"/>
              <a:t>Influences may be…</a:t>
            </a:r>
          </a:p>
          <a:p>
            <a:pPr lvl="2"/>
            <a:r>
              <a:rPr lang="en-US" sz="2600" b="1" dirty="0">
                <a:solidFill>
                  <a:srgbClr val="FF0000"/>
                </a:solidFill>
              </a:rPr>
              <a:t>B</a:t>
            </a:r>
            <a:r>
              <a:rPr lang="en-US" sz="2600" b="1" dirty="0" smtClean="0">
                <a:solidFill>
                  <a:srgbClr val="FF0000"/>
                </a:solidFill>
              </a:rPr>
              <a:t>iological</a:t>
            </a:r>
            <a:r>
              <a:rPr lang="en-US" sz="2600" b="1" dirty="0" smtClean="0"/>
              <a:t> </a:t>
            </a:r>
            <a:r>
              <a:rPr lang="en-US" sz="2600" dirty="0" smtClean="0"/>
              <a:t>(i.e., the impact of a pregnant mother’s use of cocaine on her unborn child)</a:t>
            </a:r>
          </a:p>
          <a:p>
            <a:pPr lvl="2"/>
            <a:r>
              <a:rPr lang="en-US" sz="2600" b="1" dirty="0">
                <a:solidFill>
                  <a:srgbClr val="FF0000"/>
                </a:solidFill>
              </a:rPr>
              <a:t>S</a:t>
            </a:r>
            <a:r>
              <a:rPr lang="en-US" sz="2600" b="1" dirty="0" smtClean="0">
                <a:solidFill>
                  <a:srgbClr val="FF0000"/>
                </a:solidFill>
              </a:rPr>
              <a:t>ocial</a:t>
            </a:r>
            <a:r>
              <a:rPr lang="en-US" sz="2600" dirty="0" smtClean="0"/>
              <a:t> (i.e., the way parents discipline a child, peer pressure)</a:t>
            </a:r>
          </a:p>
          <a:p>
            <a:pPr lvl="2"/>
            <a:r>
              <a:rPr lang="en-US" sz="2600" b="1" dirty="0">
                <a:solidFill>
                  <a:srgbClr val="FF0000"/>
                </a:solidFill>
              </a:rPr>
              <a:t>S</a:t>
            </a:r>
            <a:r>
              <a:rPr lang="en-US" sz="2600" b="1" dirty="0" smtClean="0">
                <a:solidFill>
                  <a:srgbClr val="FF0000"/>
                </a:solidFill>
              </a:rPr>
              <a:t>ocietal factors </a:t>
            </a:r>
            <a:r>
              <a:rPr lang="en-US" sz="2600" dirty="0" smtClean="0"/>
              <a:t>(i.e., socioeconomic status) </a:t>
            </a:r>
          </a:p>
        </p:txBody>
      </p:sp>
      <p:pic>
        <p:nvPicPr>
          <p:cNvPr id="4" name="Picture 3" descr="Pregnant-Mom-Smoking-Drinking.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5061" y="2057400"/>
            <a:ext cx="4146539" cy="4648200"/>
          </a:xfrm>
          <a:prstGeom prst="rect">
            <a:avLst/>
          </a:prstGeom>
        </p:spPr>
      </p:pic>
      <p:pic>
        <p:nvPicPr>
          <p:cNvPr id="5" name="Picture 4" descr="13193.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1400" y="2743200"/>
            <a:ext cx="4064000" cy="3048000"/>
          </a:xfrm>
          <a:prstGeom prst="rect">
            <a:avLst/>
          </a:prstGeom>
        </p:spPr>
      </p:pic>
      <p:pic>
        <p:nvPicPr>
          <p:cNvPr id="6" name="Picture 5" descr="imgr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2362200"/>
            <a:ext cx="4038600" cy="4038600"/>
          </a:xfrm>
          <a:prstGeom prst="rect">
            <a:avLst/>
          </a:prstGeom>
        </p:spPr>
      </p:pic>
    </p:spTree>
    <p:extLst>
      <p:ext uri="{BB962C8B-B14F-4D97-AF65-F5344CB8AC3E}">
        <p14:creationId xmlns:p14="http://schemas.microsoft.com/office/powerpoint/2010/main" val="17995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Q: </a:t>
            </a:r>
            <a:r>
              <a:rPr lang="en-US" dirty="0"/>
              <a:t>Are </a:t>
            </a:r>
            <a:r>
              <a:rPr lang="en-US" dirty="0" err="1"/>
              <a:t>serialists</a:t>
            </a:r>
            <a:r>
              <a:rPr lang="en-US" dirty="0"/>
              <a:t> born or made? </a:t>
            </a:r>
          </a:p>
        </p:txBody>
      </p:sp>
      <p:sp>
        <p:nvSpPr>
          <p:cNvPr id="3" name="Content Placeholder 2"/>
          <p:cNvSpPr>
            <a:spLocks noGrp="1"/>
          </p:cNvSpPr>
          <p:nvPr>
            <p:ph idx="1"/>
          </p:nvPr>
        </p:nvSpPr>
        <p:spPr>
          <a:xfrm>
            <a:off x="76200" y="1874837"/>
            <a:ext cx="9067800" cy="4068763"/>
          </a:xfrm>
        </p:spPr>
        <p:txBody>
          <a:bodyPr>
            <a:noAutofit/>
          </a:bodyPr>
          <a:lstStyle/>
          <a:p>
            <a:r>
              <a:rPr lang="en-US" sz="3200" dirty="0" smtClean="0"/>
              <a:t>To fully understand the </a:t>
            </a:r>
            <a:r>
              <a:rPr lang="en-US" sz="3200" dirty="0" smtClean="0">
                <a:solidFill>
                  <a:srgbClr val="FF0000"/>
                </a:solidFill>
              </a:rPr>
              <a:t>nurture</a:t>
            </a:r>
            <a:r>
              <a:rPr lang="en-US" sz="3200" dirty="0" smtClean="0"/>
              <a:t> aspect of the debate, we have to understand some different theories of psychological development</a:t>
            </a:r>
          </a:p>
          <a:p>
            <a:r>
              <a:rPr lang="en-US" sz="3200" dirty="0" smtClean="0"/>
              <a:t>Your task: </a:t>
            </a:r>
          </a:p>
          <a:p>
            <a:pPr lvl="1"/>
            <a:r>
              <a:rPr lang="en-US" sz="2800" dirty="0" smtClean="0"/>
              <a:t>View the chapter from the textbook posted on the class website </a:t>
            </a:r>
          </a:p>
          <a:p>
            <a:pPr lvl="1"/>
            <a:r>
              <a:rPr lang="en-US" sz="2800" dirty="0" smtClean="0"/>
              <a:t>Answer questions on worksheet</a:t>
            </a:r>
          </a:p>
          <a:p>
            <a:pPr lvl="2"/>
            <a:r>
              <a:rPr lang="en-US" sz="2600" dirty="0" smtClean="0"/>
              <a:t>Worksheet will count as your notes</a:t>
            </a:r>
          </a:p>
          <a:p>
            <a:pPr lvl="1"/>
            <a:endParaRPr lang="en-US" sz="2800" dirty="0" smtClean="0"/>
          </a:p>
          <a:p>
            <a:pPr lvl="1"/>
            <a:endParaRPr lang="en-US" sz="2800" dirty="0"/>
          </a:p>
        </p:txBody>
      </p:sp>
    </p:spTree>
    <p:extLst>
      <p:ext uri="{BB962C8B-B14F-4D97-AF65-F5344CB8AC3E}">
        <p14:creationId xmlns:p14="http://schemas.microsoft.com/office/powerpoint/2010/main" val="2433785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Theories of Crime</a:t>
            </a:r>
            <a:endParaRPr lang="en-US" dirty="0"/>
          </a:p>
        </p:txBody>
      </p:sp>
      <p:sp>
        <p:nvSpPr>
          <p:cNvPr id="3" name="Text Placeholder 2"/>
          <p:cNvSpPr>
            <a:spLocks noGrp="1"/>
          </p:cNvSpPr>
          <p:nvPr>
            <p:ph type="body" idx="1"/>
          </p:nvPr>
        </p:nvSpPr>
        <p:spPr/>
        <p:txBody>
          <a:bodyPr/>
          <a:lstStyle/>
          <a:p>
            <a:endParaRPr lang="en-US" dirty="0"/>
          </a:p>
        </p:txBody>
      </p:sp>
      <p:sp>
        <p:nvSpPr>
          <p:cNvPr id="4" name="Isosceles Triangle 3"/>
          <p:cNvSpPr/>
          <p:nvPr/>
        </p:nvSpPr>
        <p:spPr>
          <a:xfrm>
            <a:off x="3711606" y="230202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3711606" y="717848"/>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entagon 5"/>
          <p:cNvSpPr/>
          <p:nvPr/>
        </p:nvSpPr>
        <p:spPr>
          <a:xfrm rot="16200000">
            <a:off x="4035642" y="3040106"/>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llate 3"/>
          <p:cNvSpPr/>
          <p:nvPr/>
        </p:nvSpPr>
        <p:spPr>
          <a:xfrm>
            <a:off x="3657600" y="681844"/>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8" name="TextBox 7"/>
          <p:cNvSpPr txBox="1"/>
          <p:nvPr/>
        </p:nvSpPr>
        <p:spPr>
          <a:xfrm>
            <a:off x="4171142" y="897868"/>
            <a:ext cx="1313180" cy="369332"/>
          </a:xfrm>
          <a:prstGeom prst="rect">
            <a:avLst/>
          </a:prstGeom>
          <a:noFill/>
        </p:spPr>
        <p:txBody>
          <a:bodyPr wrap="none" rtlCol="0">
            <a:spAutoFit/>
          </a:bodyPr>
          <a:lstStyle/>
          <a:p>
            <a:pPr algn="ctr"/>
            <a:r>
              <a:rPr lang="en-GB" dirty="0" smtClean="0"/>
              <a:t>20 minutes</a:t>
            </a:r>
            <a:endParaRPr lang="en-GB" dirty="0"/>
          </a:p>
        </p:txBody>
      </p:sp>
      <p:sp>
        <p:nvSpPr>
          <p:cNvPr id="9" name="Text Box 5"/>
          <p:cNvSpPr txBox="1">
            <a:spLocks noChangeArrowheads="1"/>
          </p:cNvSpPr>
          <p:nvPr/>
        </p:nvSpPr>
        <p:spPr bwMode="auto">
          <a:xfrm>
            <a:off x="4192730" y="3058108"/>
            <a:ext cx="1270000" cy="823912"/>
          </a:xfrm>
          <a:prstGeom prst="rect">
            <a:avLst/>
          </a:prstGeom>
          <a:noFill/>
          <a:ln w="9525">
            <a:noFill/>
            <a:miter lim="800000"/>
            <a:headEnd/>
            <a:tailEnd/>
          </a:ln>
          <a:effectLst/>
        </p:spPr>
        <p:txBody>
          <a:bodyPr wrap="none">
            <a:spAutoFit/>
          </a:bodyPr>
          <a:lstStyle/>
          <a:p>
            <a:r>
              <a:rPr lang="en-GB" sz="4800" dirty="0"/>
              <a:t>End</a:t>
            </a:r>
          </a:p>
        </p:txBody>
      </p:sp>
    </p:spTree>
    <p:extLst>
      <p:ext uri="{BB962C8B-B14F-4D97-AF65-F5344CB8AC3E}">
        <p14:creationId xmlns:p14="http://schemas.microsoft.com/office/powerpoint/2010/main" val="9219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0"/>
                                        <p:tgtEl>
                                          <p:spTgt spid="5"/>
                                        </p:tgtEl>
                                      </p:cBhvr>
                                    </p:animEffect>
                                    <p:set>
                                      <p:cBhvr>
                                        <p:cTn id="7" dur="1" fill="hold">
                                          <p:stCondLst>
                                            <p:cond delay="1199999"/>
                                          </p:stCondLst>
                                        </p:cTn>
                                        <p:tgtEl>
                                          <p:spTgt spid="5"/>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2000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000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b="1" dirty="0" smtClean="0">
                <a:solidFill>
                  <a:srgbClr val="00B050"/>
                </a:solidFill>
              </a:rPr>
              <a:t>Choose Your Own Adventure</a:t>
            </a:r>
            <a:endParaRPr lang="en-US" b="1" dirty="0">
              <a:solidFill>
                <a:srgbClr val="00B050"/>
              </a:solidFill>
            </a:endParaRPr>
          </a:p>
        </p:txBody>
      </p:sp>
      <p:sp>
        <p:nvSpPr>
          <p:cNvPr id="3" name="Content Placeholder 2"/>
          <p:cNvSpPr>
            <a:spLocks noGrp="1"/>
          </p:cNvSpPr>
          <p:nvPr>
            <p:ph idx="1"/>
          </p:nvPr>
        </p:nvSpPr>
        <p:spPr>
          <a:xfrm>
            <a:off x="0" y="1676400"/>
            <a:ext cx="9144000" cy="4195822"/>
          </a:xfrm>
        </p:spPr>
        <p:txBody>
          <a:bodyPr>
            <a:noAutofit/>
          </a:bodyPr>
          <a:lstStyle/>
          <a:p>
            <a:r>
              <a:rPr lang="en-US" sz="2800" b="1" dirty="0" smtClean="0">
                <a:solidFill>
                  <a:srgbClr val="FF0000"/>
                </a:solidFill>
              </a:rPr>
              <a:t>Make a “C” (69-79)…</a:t>
            </a:r>
          </a:p>
          <a:p>
            <a:pPr marL="1257300" lvl="2" indent="-514350"/>
            <a:r>
              <a:rPr lang="en-US" sz="2400" dirty="0"/>
              <a:t>Complete review booklet sheet </a:t>
            </a:r>
          </a:p>
          <a:p>
            <a:r>
              <a:rPr lang="en-US" sz="2800" b="1" dirty="0" smtClean="0">
                <a:solidFill>
                  <a:srgbClr val="FF0000"/>
                </a:solidFill>
                <a:sym typeface="Wingdings"/>
              </a:rPr>
              <a:t>Make an “B”(80-89)… </a:t>
            </a:r>
          </a:p>
          <a:p>
            <a:pPr marL="1257300" lvl="2" indent="-514350"/>
            <a:r>
              <a:rPr lang="en-US" sz="2400" dirty="0" smtClean="0"/>
              <a:t>Complete “C” level</a:t>
            </a:r>
          </a:p>
          <a:p>
            <a:pPr marL="1257300" lvl="2" indent="-514350"/>
            <a:r>
              <a:rPr lang="en-US" sz="2400" dirty="0" smtClean="0"/>
              <a:t>Make </a:t>
            </a:r>
            <a:r>
              <a:rPr lang="en-US" sz="2400" dirty="0"/>
              <a:t>a foldable or graphic organizer of </a:t>
            </a:r>
            <a:r>
              <a:rPr lang="en-US" sz="2400" b="1" dirty="0"/>
              <a:t>20 </a:t>
            </a:r>
            <a:r>
              <a:rPr lang="en-US" sz="2400" dirty="0"/>
              <a:t>essential </a:t>
            </a:r>
            <a:r>
              <a:rPr lang="en-US" sz="2400" dirty="0" smtClean="0"/>
              <a:t>vocab </a:t>
            </a:r>
            <a:r>
              <a:rPr lang="en-US" sz="2400" dirty="0"/>
              <a:t>words/definitions</a:t>
            </a:r>
          </a:p>
          <a:p>
            <a:pPr lvl="2"/>
            <a:r>
              <a:rPr lang="en-US" sz="2400" dirty="0">
                <a:sym typeface="Wingdings"/>
              </a:rPr>
              <a:t>Create a 20-question test covering </a:t>
            </a:r>
            <a:r>
              <a:rPr lang="en-US" sz="2400" dirty="0" smtClean="0">
                <a:sym typeface="Wingdings"/>
              </a:rPr>
              <a:t>general topics </a:t>
            </a:r>
          </a:p>
          <a:p>
            <a:r>
              <a:rPr lang="en-US" sz="3200" b="1" dirty="0" smtClean="0">
                <a:solidFill>
                  <a:srgbClr val="FF0000"/>
                </a:solidFill>
                <a:sym typeface="Wingdings"/>
              </a:rPr>
              <a:t>Make an “A” (90-100)… </a:t>
            </a:r>
          </a:p>
          <a:p>
            <a:pPr marL="1328166" lvl="2" indent="-514350"/>
            <a:r>
              <a:rPr lang="en-US" sz="2400" dirty="0" smtClean="0"/>
              <a:t>Complete “C” and “B” level</a:t>
            </a:r>
          </a:p>
          <a:p>
            <a:pPr marL="1328166" lvl="2" indent="-514350"/>
            <a:r>
              <a:rPr lang="en-US" sz="2400" dirty="0" smtClean="0"/>
              <a:t>Forensic Science Bloom Ball</a:t>
            </a:r>
          </a:p>
        </p:txBody>
      </p:sp>
    </p:spTree>
    <p:extLst>
      <p:ext uri="{BB962C8B-B14F-4D97-AF65-F5344CB8AC3E}">
        <p14:creationId xmlns:p14="http://schemas.microsoft.com/office/powerpoint/2010/main" val="2867314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Killers: </a:t>
            </a:r>
            <a:r>
              <a:rPr lang="en-US" dirty="0" smtClean="0">
                <a:hlinkClick r:id="rId3"/>
              </a:rPr>
              <a:t>Crime Stories</a:t>
            </a:r>
            <a:endParaRPr lang="en-US" dirty="0"/>
          </a:p>
        </p:txBody>
      </p:sp>
      <p:sp>
        <p:nvSpPr>
          <p:cNvPr id="3" name="Content Placeholder 2"/>
          <p:cNvSpPr>
            <a:spLocks noGrp="1"/>
          </p:cNvSpPr>
          <p:nvPr>
            <p:ph idx="1"/>
          </p:nvPr>
        </p:nvSpPr>
        <p:spPr>
          <a:xfrm>
            <a:off x="0" y="1752600"/>
            <a:ext cx="9144000" cy="5029200"/>
          </a:xfrm>
        </p:spPr>
        <p:txBody>
          <a:bodyPr>
            <a:normAutofit lnSpcReduction="10000"/>
          </a:bodyPr>
          <a:lstStyle/>
          <a:p>
            <a:r>
              <a:rPr lang="en-US" sz="2800" b="1" dirty="0" smtClean="0"/>
              <a:t>Take notes</a:t>
            </a:r>
          </a:p>
          <a:p>
            <a:pPr lvl="1"/>
            <a:r>
              <a:rPr lang="en-US" sz="2400" dirty="0"/>
              <a:t>Who were the victims? </a:t>
            </a:r>
          </a:p>
          <a:p>
            <a:pPr lvl="2"/>
            <a:r>
              <a:rPr lang="en-US" sz="2400" dirty="0"/>
              <a:t>Were they any similarities between the victims?</a:t>
            </a:r>
          </a:p>
          <a:p>
            <a:pPr lvl="1"/>
            <a:r>
              <a:rPr lang="en-US" sz="2400" dirty="0" smtClean="0"/>
              <a:t>Who is the suspect?</a:t>
            </a:r>
          </a:p>
          <a:p>
            <a:pPr lvl="2"/>
            <a:r>
              <a:rPr lang="en-US" sz="2400" dirty="0" smtClean="0"/>
              <a:t>Describe him</a:t>
            </a:r>
          </a:p>
          <a:p>
            <a:pPr lvl="2"/>
            <a:r>
              <a:rPr lang="en-US" sz="2400" dirty="0" smtClean="0"/>
              <a:t>What classification would he fall under?</a:t>
            </a:r>
          </a:p>
          <a:p>
            <a:pPr lvl="2"/>
            <a:r>
              <a:rPr lang="en-US" sz="2400" dirty="0" smtClean="0"/>
              <a:t>What was his M.O.?</a:t>
            </a:r>
          </a:p>
          <a:p>
            <a:pPr lvl="2"/>
            <a:r>
              <a:rPr lang="en-US" sz="2400" dirty="0" smtClean="0"/>
              <a:t>Any evidence of signature behavior?</a:t>
            </a:r>
          </a:p>
          <a:p>
            <a:r>
              <a:rPr lang="en-US" sz="2800" b="1" dirty="0" smtClean="0"/>
              <a:t>What do you think: </a:t>
            </a:r>
            <a:r>
              <a:rPr lang="en-US" sz="2800" dirty="0" smtClean="0"/>
              <a:t>was he born or made into a killer?</a:t>
            </a:r>
          </a:p>
          <a:p>
            <a:pPr lvl="1"/>
            <a:r>
              <a:rPr lang="en-US" sz="2400" dirty="0" smtClean="0"/>
              <a:t>Write down your opinion. Record supporting evidence.</a:t>
            </a:r>
          </a:p>
          <a:p>
            <a:pPr lvl="1"/>
            <a:r>
              <a:rPr lang="en-US" sz="2400" dirty="0" smtClean="0"/>
              <a:t>Be prepared to share. </a:t>
            </a:r>
          </a:p>
          <a:p>
            <a:pPr lvl="1"/>
            <a:endParaRPr lang="en-US" sz="2400" dirty="0"/>
          </a:p>
        </p:txBody>
      </p:sp>
    </p:spTree>
    <p:extLst>
      <p:ext uri="{BB962C8B-B14F-4D97-AF65-F5344CB8AC3E}">
        <p14:creationId xmlns:p14="http://schemas.microsoft.com/office/powerpoint/2010/main" val="405014006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Serial Killers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5848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b="1" dirty="0" smtClean="0">
                <a:solidFill>
                  <a:srgbClr val="FF0000"/>
                </a:solidFill>
              </a:rPr>
              <a:t>Q: </a:t>
            </a:r>
            <a:r>
              <a:rPr lang="en-US" dirty="0" smtClean="0"/>
              <a:t>How Common? </a:t>
            </a:r>
            <a:endParaRPr lang="en-US" dirty="0"/>
          </a:p>
        </p:txBody>
      </p:sp>
      <p:sp>
        <p:nvSpPr>
          <p:cNvPr id="5123" name="Rectangle 3"/>
          <p:cNvSpPr>
            <a:spLocks noGrp="1" noChangeArrowheads="1"/>
          </p:cNvSpPr>
          <p:nvPr>
            <p:ph type="body" idx="1"/>
          </p:nvPr>
        </p:nvSpPr>
        <p:spPr>
          <a:xfrm>
            <a:off x="304801" y="1981200"/>
            <a:ext cx="8553450" cy="4144963"/>
          </a:xfrm>
        </p:spPr>
        <p:txBody>
          <a:bodyPr/>
          <a:lstStyle/>
          <a:p>
            <a:r>
              <a:rPr lang="en-US" dirty="0"/>
              <a:t>Females account for </a:t>
            </a:r>
            <a:r>
              <a:rPr lang="en-US" b="1" dirty="0">
                <a:solidFill>
                  <a:srgbClr val="FF0000"/>
                </a:solidFill>
              </a:rPr>
              <a:t>only 15% of all violent crime</a:t>
            </a:r>
          </a:p>
          <a:p>
            <a:r>
              <a:rPr lang="en-US" dirty="0"/>
              <a:t>Female serial killers account for only </a:t>
            </a:r>
            <a:r>
              <a:rPr lang="en-US" b="1" dirty="0">
                <a:solidFill>
                  <a:srgbClr val="FF0000"/>
                </a:solidFill>
              </a:rPr>
              <a:t>8% of American serial </a:t>
            </a:r>
            <a:r>
              <a:rPr lang="en-US" b="1" dirty="0" smtClean="0">
                <a:solidFill>
                  <a:srgbClr val="FF0000"/>
                </a:solidFill>
              </a:rPr>
              <a:t>killers</a:t>
            </a:r>
            <a:endParaRPr lang="en-US" b="1" dirty="0">
              <a:solidFill>
                <a:srgbClr val="FF0000"/>
              </a:solidFill>
            </a:endParaRPr>
          </a:p>
        </p:txBody>
      </p:sp>
    </p:spTree>
    <p:extLst>
      <p:ext uri="{BB962C8B-B14F-4D97-AF65-F5344CB8AC3E}">
        <p14:creationId xmlns:p14="http://schemas.microsoft.com/office/powerpoint/2010/main" val="366443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a:t>General </a:t>
            </a:r>
            <a:r>
              <a:rPr lang="en-US" dirty="0" smtClean="0"/>
              <a:t>Overview</a:t>
            </a:r>
            <a:endParaRPr lang="en-US" sz="2800" dirty="0">
              <a:solidFill>
                <a:schemeClr val="accent2"/>
              </a:solidFill>
            </a:endParaRPr>
          </a:p>
        </p:txBody>
      </p:sp>
      <p:sp>
        <p:nvSpPr>
          <p:cNvPr id="15363" name="Rectangle 3"/>
          <p:cNvSpPr>
            <a:spLocks noGrp="1" noChangeArrowheads="1"/>
          </p:cNvSpPr>
          <p:nvPr>
            <p:ph sz="half" idx="1"/>
          </p:nvPr>
        </p:nvSpPr>
        <p:spPr>
          <a:xfrm>
            <a:off x="-19050" y="1828800"/>
            <a:ext cx="4819650" cy="4800600"/>
          </a:xfrm>
        </p:spPr>
        <p:txBody>
          <a:bodyPr>
            <a:noAutofit/>
          </a:bodyPr>
          <a:lstStyle/>
          <a:p>
            <a:pPr>
              <a:lnSpc>
                <a:spcPct val="90000"/>
              </a:lnSpc>
            </a:pPr>
            <a:r>
              <a:rPr lang="en-US" sz="3200" dirty="0">
                <a:solidFill>
                  <a:srgbClr val="FF3300"/>
                </a:solidFill>
                <a:effectLst>
                  <a:outerShdw blurRad="38100" dist="38100" dir="2700000" algn="tl">
                    <a:srgbClr val="FFFFFF"/>
                  </a:outerShdw>
                </a:effectLst>
              </a:rPr>
              <a:t>Males</a:t>
            </a:r>
            <a:endParaRPr lang="en-US" sz="3200" dirty="0"/>
          </a:p>
          <a:p>
            <a:pPr lvl="1">
              <a:lnSpc>
                <a:spcPct val="90000"/>
              </a:lnSpc>
            </a:pPr>
            <a:r>
              <a:rPr lang="en-US" sz="2800" dirty="0"/>
              <a:t>27.5 is average age at first kill</a:t>
            </a:r>
          </a:p>
          <a:p>
            <a:pPr lvl="2">
              <a:lnSpc>
                <a:spcPct val="90000"/>
              </a:lnSpc>
            </a:pPr>
            <a:r>
              <a:rPr lang="en-US" sz="2400" dirty="0"/>
              <a:t>9 is the youngest (Clarence Hill) </a:t>
            </a:r>
          </a:p>
          <a:p>
            <a:pPr lvl="2">
              <a:lnSpc>
                <a:spcPct val="90000"/>
              </a:lnSpc>
            </a:pPr>
            <a:r>
              <a:rPr lang="en-US" sz="2400" dirty="0"/>
              <a:t>72 is the oldest (Ray Copeland)</a:t>
            </a:r>
          </a:p>
          <a:p>
            <a:pPr lvl="1">
              <a:lnSpc>
                <a:spcPct val="90000"/>
              </a:lnSpc>
            </a:pPr>
            <a:r>
              <a:rPr lang="en-US" sz="2800" dirty="0"/>
              <a:t>Jesse Pomeroy (Boston in the 1870s)</a:t>
            </a:r>
          </a:p>
          <a:p>
            <a:pPr lvl="2">
              <a:lnSpc>
                <a:spcPct val="90000"/>
              </a:lnSpc>
            </a:pPr>
            <a:r>
              <a:rPr lang="en-US" sz="2400" dirty="0"/>
              <a:t>Killed 28 people by the age of 14</a:t>
            </a:r>
          </a:p>
          <a:p>
            <a:pPr lvl="2">
              <a:lnSpc>
                <a:spcPct val="90000"/>
              </a:lnSpc>
            </a:pPr>
            <a:r>
              <a:rPr lang="en-US" sz="2400" dirty="0"/>
              <a:t>Spent 58 years in solitary confinement until he </a:t>
            </a:r>
            <a:r>
              <a:rPr lang="en-US" sz="2400" dirty="0" smtClean="0"/>
              <a:t>died</a:t>
            </a:r>
            <a:endParaRPr lang="en-US" sz="2400" dirty="0"/>
          </a:p>
        </p:txBody>
      </p:sp>
      <p:sp>
        <p:nvSpPr>
          <p:cNvPr id="2" name="Content Placeholder 1"/>
          <p:cNvSpPr>
            <a:spLocks noGrp="1"/>
          </p:cNvSpPr>
          <p:nvPr>
            <p:ph sz="half" idx="2"/>
          </p:nvPr>
        </p:nvSpPr>
        <p:spPr>
          <a:xfrm>
            <a:off x="4724400" y="1981201"/>
            <a:ext cx="4419600" cy="4724400"/>
          </a:xfrm>
        </p:spPr>
        <p:txBody>
          <a:bodyPr>
            <a:normAutofit/>
          </a:bodyPr>
          <a:lstStyle/>
          <a:p>
            <a:pPr>
              <a:lnSpc>
                <a:spcPct val="90000"/>
              </a:lnSpc>
            </a:pPr>
            <a:r>
              <a:rPr lang="en-US" sz="3200" dirty="0">
                <a:solidFill>
                  <a:srgbClr val="FF3300"/>
                </a:solidFill>
                <a:effectLst>
                  <a:outerShdw blurRad="38100" dist="38100" dir="2700000" algn="tl">
                    <a:srgbClr val="FFFFFF"/>
                  </a:outerShdw>
                </a:effectLst>
              </a:rPr>
              <a:t>Females </a:t>
            </a:r>
            <a:endParaRPr lang="en-US" sz="3200" dirty="0" smtClean="0">
              <a:solidFill>
                <a:srgbClr val="FF3300"/>
              </a:solidFill>
              <a:effectLst>
                <a:outerShdw blurRad="38100" dist="38100" dir="2700000" algn="tl">
                  <a:srgbClr val="FFFFFF"/>
                </a:outerShdw>
              </a:effectLst>
            </a:endParaRPr>
          </a:p>
          <a:p>
            <a:pPr lvl="1">
              <a:lnSpc>
                <a:spcPct val="90000"/>
              </a:lnSpc>
            </a:pPr>
            <a:r>
              <a:rPr lang="en-US" sz="2400" dirty="0" smtClean="0"/>
              <a:t>30 </a:t>
            </a:r>
            <a:r>
              <a:rPr lang="en-US" sz="2400" dirty="0"/>
              <a:t>is average age at first kill</a:t>
            </a:r>
          </a:p>
          <a:p>
            <a:pPr lvl="2">
              <a:lnSpc>
                <a:spcPct val="90000"/>
              </a:lnSpc>
            </a:pPr>
            <a:r>
              <a:rPr lang="en-US" sz="2400" dirty="0"/>
              <a:t>14 is youngest (</a:t>
            </a:r>
            <a:r>
              <a:rPr lang="en-US" sz="2400" dirty="0" err="1"/>
              <a:t>Caril</a:t>
            </a:r>
            <a:r>
              <a:rPr lang="en-US" sz="2400" dirty="0"/>
              <a:t> Ann Fugate)</a:t>
            </a:r>
          </a:p>
          <a:p>
            <a:pPr lvl="2">
              <a:lnSpc>
                <a:spcPct val="90000"/>
              </a:lnSpc>
            </a:pPr>
            <a:r>
              <a:rPr lang="en-US" sz="2400" dirty="0"/>
              <a:t>55 is oldest (Marie Becker)</a:t>
            </a:r>
          </a:p>
          <a:p>
            <a:pPr lvl="1">
              <a:lnSpc>
                <a:spcPct val="90000"/>
              </a:lnSpc>
            </a:pPr>
            <a:r>
              <a:rPr lang="en-US" sz="2800" dirty="0"/>
              <a:t>Angels of death, revenge killers, and team killers tend to be younger</a:t>
            </a:r>
          </a:p>
          <a:p>
            <a:endParaRPr lang="en-US" sz="2800" dirty="0"/>
          </a:p>
        </p:txBody>
      </p:sp>
    </p:spTree>
    <p:extLst>
      <p:ext uri="{BB962C8B-B14F-4D97-AF65-F5344CB8AC3E}">
        <p14:creationId xmlns:p14="http://schemas.microsoft.com/office/powerpoint/2010/main" val="2657023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Mass Murder</a:t>
            </a:r>
            <a:endParaRPr lang="en-US" dirty="0"/>
          </a:p>
        </p:txBody>
      </p:sp>
      <p:sp>
        <p:nvSpPr>
          <p:cNvPr id="3" name="Content Placeholder 2"/>
          <p:cNvSpPr>
            <a:spLocks noGrp="1"/>
          </p:cNvSpPr>
          <p:nvPr>
            <p:ph idx="1"/>
          </p:nvPr>
        </p:nvSpPr>
        <p:spPr>
          <a:xfrm>
            <a:off x="57150" y="1981200"/>
            <a:ext cx="8934450" cy="3992563"/>
          </a:xfrm>
        </p:spPr>
        <p:txBody>
          <a:bodyPr>
            <a:noAutofit/>
          </a:bodyPr>
          <a:lstStyle/>
          <a:p>
            <a:r>
              <a:rPr lang="en-US" dirty="0" smtClean="0">
                <a:solidFill>
                  <a:srgbClr val="FF0000"/>
                </a:solidFill>
              </a:rPr>
              <a:t>Kill a large number of people, typically at the same time in a single location </a:t>
            </a:r>
          </a:p>
          <a:p>
            <a:r>
              <a:rPr lang="en-US" dirty="0" smtClean="0">
                <a:solidFill>
                  <a:schemeClr val="tx1"/>
                </a:solidFill>
                <a:latin typeface="+mj-lt"/>
              </a:rPr>
              <a:t>Many mass murders </a:t>
            </a:r>
            <a:r>
              <a:rPr lang="en-US" dirty="0" smtClean="0">
                <a:solidFill>
                  <a:srgbClr val="FF0000"/>
                </a:solidFill>
                <a:latin typeface="+mj-lt"/>
              </a:rPr>
              <a:t>end with the death of the perpetrator </a:t>
            </a:r>
            <a:r>
              <a:rPr lang="en-US" dirty="0" smtClean="0">
                <a:solidFill>
                  <a:schemeClr val="tx1"/>
                </a:solidFill>
                <a:latin typeface="+mj-lt"/>
              </a:rPr>
              <a:t>(self-infliction or being killed by law enforcement) </a:t>
            </a:r>
          </a:p>
          <a:p>
            <a:r>
              <a:rPr lang="en-US" b="1" dirty="0" smtClean="0">
                <a:solidFill>
                  <a:schemeClr val="tx1"/>
                </a:solidFill>
                <a:latin typeface="+mj-lt"/>
              </a:rPr>
              <a:t>Characteristics of mass murderers:</a:t>
            </a:r>
          </a:p>
          <a:p>
            <a:pPr lvl="1"/>
            <a:r>
              <a:rPr lang="en-US" sz="2400" dirty="0" smtClean="0">
                <a:solidFill>
                  <a:srgbClr val="002060"/>
                </a:solidFill>
                <a:latin typeface="+mj-lt"/>
              </a:rPr>
              <a:t>Generally dissatisfied people, poor social skills, few friends </a:t>
            </a:r>
          </a:p>
          <a:p>
            <a:pPr lvl="1"/>
            <a:r>
              <a:rPr lang="en-US" sz="2400" dirty="0" smtClean="0">
                <a:solidFill>
                  <a:srgbClr val="002060"/>
                </a:solidFill>
                <a:latin typeface="+mj-lt"/>
              </a:rPr>
              <a:t>Male</a:t>
            </a:r>
          </a:p>
          <a:p>
            <a:pPr lvl="1"/>
            <a:r>
              <a:rPr lang="en-US" sz="2400" dirty="0" smtClean="0">
                <a:solidFill>
                  <a:srgbClr val="002060"/>
                </a:solidFill>
                <a:latin typeface="+mj-lt"/>
              </a:rPr>
              <a:t>Paranoid individuals with acute behavioral or social disorders </a:t>
            </a:r>
          </a:p>
          <a:p>
            <a:pPr lvl="1"/>
            <a:r>
              <a:rPr lang="en-US" sz="2400" dirty="0" smtClean="0">
                <a:solidFill>
                  <a:srgbClr val="002060"/>
                </a:solidFill>
                <a:latin typeface="+mj-lt"/>
              </a:rPr>
              <a:t>Social misfits or loners pushed over the edge</a:t>
            </a:r>
          </a:p>
          <a:p>
            <a:pPr lvl="1"/>
            <a:r>
              <a:rPr lang="en-US" sz="2400" dirty="0" smtClean="0">
                <a:solidFill>
                  <a:srgbClr val="002060"/>
                </a:solidFill>
                <a:latin typeface="+mj-lt"/>
              </a:rPr>
              <a:t>Ever heard of the phrase “going postal”? </a:t>
            </a:r>
            <a:endParaRPr lang="en-US" sz="2400" dirty="0">
              <a:solidFill>
                <a:srgbClr val="002060"/>
              </a:solidFill>
              <a:latin typeface="+mj-lt"/>
            </a:endParaRPr>
          </a:p>
        </p:txBody>
      </p:sp>
    </p:spTree>
    <p:extLst>
      <p:ext uri="{BB962C8B-B14F-4D97-AF65-F5344CB8AC3E}">
        <p14:creationId xmlns:p14="http://schemas.microsoft.com/office/powerpoint/2010/main" val="774662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b="1" dirty="0" smtClean="0">
                <a:solidFill>
                  <a:srgbClr val="FF0000"/>
                </a:solidFill>
              </a:rPr>
              <a:t>Q: </a:t>
            </a:r>
            <a:r>
              <a:rPr lang="en-US" dirty="0" smtClean="0"/>
              <a:t>Compare and Contrast </a:t>
            </a:r>
            <a:endParaRPr lang="en-US" dirty="0"/>
          </a:p>
        </p:txBody>
      </p:sp>
      <p:sp>
        <p:nvSpPr>
          <p:cNvPr id="6147" name="Rectangle 3"/>
          <p:cNvSpPr>
            <a:spLocks noGrp="1" noChangeArrowheads="1"/>
          </p:cNvSpPr>
          <p:nvPr>
            <p:ph type="body" sz="half" idx="1"/>
          </p:nvPr>
        </p:nvSpPr>
        <p:spPr>
          <a:xfrm>
            <a:off x="0" y="1828800"/>
            <a:ext cx="4648200" cy="4876800"/>
          </a:xfrm>
        </p:spPr>
        <p:txBody>
          <a:bodyPr>
            <a:normAutofit/>
          </a:bodyPr>
          <a:lstStyle/>
          <a:p>
            <a:pPr>
              <a:lnSpc>
                <a:spcPct val="90000"/>
              </a:lnSpc>
              <a:buFont typeface="Symbol" pitchFamily="48" charset="2"/>
              <a:buNone/>
            </a:pPr>
            <a:r>
              <a:rPr lang="en-US" b="1" dirty="0"/>
              <a:t>MALE:</a:t>
            </a:r>
          </a:p>
          <a:p>
            <a:pPr>
              <a:lnSpc>
                <a:spcPct val="90000"/>
              </a:lnSpc>
            </a:pPr>
            <a:r>
              <a:rPr lang="en-US" b="1" dirty="0">
                <a:solidFill>
                  <a:srgbClr val="FF0000"/>
                </a:solidFill>
              </a:rPr>
              <a:t>Method of choice:</a:t>
            </a:r>
          </a:p>
          <a:p>
            <a:pPr lvl="1">
              <a:lnSpc>
                <a:spcPct val="90000"/>
              </a:lnSpc>
            </a:pPr>
            <a:r>
              <a:rPr lang="en-US" dirty="0"/>
              <a:t>Stabbing</a:t>
            </a:r>
          </a:p>
          <a:p>
            <a:pPr lvl="1">
              <a:lnSpc>
                <a:spcPct val="90000"/>
              </a:lnSpc>
            </a:pPr>
            <a:r>
              <a:rPr lang="en-US" dirty="0"/>
              <a:t>Strangulation</a:t>
            </a:r>
          </a:p>
          <a:p>
            <a:pPr lvl="1">
              <a:lnSpc>
                <a:spcPct val="90000"/>
              </a:lnSpc>
            </a:pPr>
            <a:r>
              <a:rPr lang="en-US" dirty="0"/>
              <a:t>Shooting</a:t>
            </a:r>
          </a:p>
          <a:p>
            <a:pPr>
              <a:lnSpc>
                <a:spcPct val="90000"/>
              </a:lnSpc>
            </a:pPr>
            <a:r>
              <a:rPr lang="en-US" b="1" dirty="0">
                <a:solidFill>
                  <a:srgbClr val="FF0000"/>
                </a:solidFill>
              </a:rPr>
              <a:t>Choice of victim:</a:t>
            </a:r>
          </a:p>
          <a:p>
            <a:pPr lvl="1">
              <a:lnSpc>
                <a:spcPct val="90000"/>
              </a:lnSpc>
            </a:pPr>
            <a:r>
              <a:rPr lang="en-US" dirty="0"/>
              <a:t>Wide range, often strangers</a:t>
            </a:r>
          </a:p>
          <a:p>
            <a:pPr lvl="1">
              <a:lnSpc>
                <a:spcPct val="90000"/>
              </a:lnSpc>
            </a:pPr>
            <a:r>
              <a:rPr lang="en-US" dirty="0"/>
              <a:t>Usually of same race as killer</a:t>
            </a:r>
          </a:p>
          <a:p>
            <a:pPr lvl="1">
              <a:lnSpc>
                <a:spcPct val="90000"/>
              </a:lnSpc>
            </a:pPr>
            <a:r>
              <a:rPr lang="en-US" dirty="0"/>
              <a:t>Usually adults</a:t>
            </a:r>
          </a:p>
        </p:txBody>
      </p:sp>
      <p:sp>
        <p:nvSpPr>
          <p:cNvPr id="6148" name="Rectangle 4"/>
          <p:cNvSpPr>
            <a:spLocks noGrp="1" noChangeArrowheads="1"/>
          </p:cNvSpPr>
          <p:nvPr>
            <p:ph type="body" sz="half" idx="2"/>
          </p:nvPr>
        </p:nvSpPr>
        <p:spPr>
          <a:xfrm>
            <a:off x="4267200" y="1828800"/>
            <a:ext cx="4876800" cy="5257800"/>
          </a:xfrm>
        </p:spPr>
        <p:txBody>
          <a:bodyPr/>
          <a:lstStyle/>
          <a:p>
            <a:pPr>
              <a:lnSpc>
                <a:spcPct val="90000"/>
              </a:lnSpc>
              <a:buFont typeface="Symbol" pitchFamily="48" charset="2"/>
              <a:buNone/>
            </a:pPr>
            <a:r>
              <a:rPr lang="en-US" b="1" dirty="0"/>
              <a:t>FEMALE:</a:t>
            </a:r>
          </a:p>
          <a:p>
            <a:pPr>
              <a:lnSpc>
                <a:spcPct val="90000"/>
              </a:lnSpc>
            </a:pPr>
            <a:r>
              <a:rPr lang="en-US" b="1" dirty="0">
                <a:solidFill>
                  <a:srgbClr val="FF0000"/>
                </a:solidFill>
              </a:rPr>
              <a:t>Method of choice:</a:t>
            </a:r>
          </a:p>
          <a:p>
            <a:pPr lvl="1">
              <a:lnSpc>
                <a:spcPct val="90000"/>
              </a:lnSpc>
            </a:pPr>
            <a:r>
              <a:rPr lang="en-US" dirty="0"/>
              <a:t>Poison/injection (80%)</a:t>
            </a:r>
          </a:p>
          <a:p>
            <a:pPr lvl="1">
              <a:lnSpc>
                <a:spcPct val="90000"/>
              </a:lnSpc>
            </a:pPr>
            <a:r>
              <a:rPr lang="en-US" dirty="0"/>
              <a:t>Suffocation (16%)</a:t>
            </a:r>
          </a:p>
          <a:p>
            <a:pPr lvl="1">
              <a:lnSpc>
                <a:spcPct val="90000"/>
              </a:lnSpc>
            </a:pPr>
            <a:r>
              <a:rPr lang="en-US" dirty="0"/>
              <a:t>Drowning (5%)</a:t>
            </a:r>
          </a:p>
          <a:p>
            <a:pPr>
              <a:lnSpc>
                <a:spcPct val="90000"/>
              </a:lnSpc>
            </a:pPr>
            <a:r>
              <a:rPr lang="en-US" b="1" dirty="0">
                <a:solidFill>
                  <a:srgbClr val="FF0000"/>
                </a:solidFill>
              </a:rPr>
              <a:t>Choice of victim:</a:t>
            </a:r>
          </a:p>
          <a:p>
            <a:pPr lvl="1">
              <a:lnSpc>
                <a:spcPct val="90000"/>
              </a:lnSpc>
            </a:pPr>
            <a:r>
              <a:rPr lang="en-US" dirty="0"/>
              <a:t>Family members or lovers</a:t>
            </a:r>
          </a:p>
          <a:p>
            <a:pPr lvl="1">
              <a:lnSpc>
                <a:spcPct val="90000"/>
              </a:lnSpc>
            </a:pPr>
            <a:r>
              <a:rPr lang="en-US" dirty="0"/>
              <a:t>Often children or the elderly</a:t>
            </a:r>
          </a:p>
          <a:p>
            <a:pPr>
              <a:lnSpc>
                <a:spcPct val="90000"/>
              </a:lnSpc>
            </a:pPr>
            <a:r>
              <a:rPr lang="en-US" dirty="0"/>
              <a:t>Gets away with it for a longer period of time!</a:t>
            </a:r>
          </a:p>
        </p:txBody>
      </p:sp>
    </p:spTree>
    <p:extLst>
      <p:ext uri="{BB962C8B-B14F-4D97-AF65-F5344CB8AC3E}">
        <p14:creationId xmlns:p14="http://schemas.microsoft.com/office/powerpoint/2010/main" val="38423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4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4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14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147">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6148">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6147">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6147">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6148">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6148">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6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P spid="6148"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normAutofit/>
          </a:bodyPr>
          <a:lstStyle/>
          <a:p>
            <a:r>
              <a:rPr lang="en-US" b="1" dirty="0" smtClean="0">
                <a:solidFill>
                  <a:srgbClr val="FF0000"/>
                </a:solidFill>
              </a:rPr>
              <a:t>Q: </a:t>
            </a:r>
            <a:r>
              <a:rPr lang="en-US" dirty="0"/>
              <a:t>T</a:t>
            </a:r>
            <a:r>
              <a:rPr lang="en-US" dirty="0" smtClean="0"/>
              <a:t>ypes of female serial killers ?</a:t>
            </a:r>
            <a:endParaRPr lang="en-US" dirty="0"/>
          </a:p>
        </p:txBody>
      </p:sp>
      <p:sp>
        <p:nvSpPr>
          <p:cNvPr id="1027" name="Rectangle 3"/>
          <p:cNvSpPr>
            <a:spLocks noGrp="1" noChangeArrowheads="1"/>
          </p:cNvSpPr>
          <p:nvPr>
            <p:ph type="body" idx="1"/>
          </p:nvPr>
        </p:nvSpPr>
        <p:spPr>
          <a:xfrm>
            <a:off x="76201" y="1905000"/>
            <a:ext cx="5714999" cy="4419600"/>
          </a:xfrm>
        </p:spPr>
        <p:txBody>
          <a:bodyPr>
            <a:normAutofit/>
          </a:bodyPr>
          <a:lstStyle/>
          <a:p>
            <a:r>
              <a:rPr lang="en-US" sz="3600" b="1" dirty="0" smtClean="0">
                <a:solidFill>
                  <a:srgbClr val="FF0000"/>
                </a:solidFill>
              </a:rPr>
              <a:t>Kelleher &amp; Kelleher </a:t>
            </a:r>
            <a:r>
              <a:rPr lang="en-US" sz="3600" dirty="0" smtClean="0"/>
              <a:t>– 9 categories and two forms of actions </a:t>
            </a:r>
          </a:p>
          <a:p>
            <a:pPr lvl="1"/>
            <a:r>
              <a:rPr lang="en-US" sz="3200" dirty="0" smtClean="0"/>
              <a:t>Note: there are some female serial killers that do not fit neatly into typology </a:t>
            </a:r>
            <a:endParaRPr lang="en-US" sz="3200" dirty="0"/>
          </a:p>
        </p:txBody>
      </p:sp>
      <p:pic>
        <p:nvPicPr>
          <p:cNvPr id="86018" name="Picture 2" descr="http://hunteremkay.com/wp-content/uploads/2012/04/Murder-Most-Rare-book-cover.jpg"/>
          <p:cNvPicPr>
            <a:picLocks noChangeAspect="1" noChangeArrowheads="1"/>
          </p:cNvPicPr>
          <p:nvPr/>
        </p:nvPicPr>
        <p:blipFill>
          <a:blip r:embed="rId3" cstate="print"/>
          <a:srcRect/>
          <a:stretch>
            <a:fillRect/>
          </a:stretch>
        </p:blipFill>
        <p:spPr bwMode="auto">
          <a:xfrm>
            <a:off x="5943599" y="1676400"/>
            <a:ext cx="3027961" cy="5029200"/>
          </a:xfrm>
          <a:prstGeom prst="rect">
            <a:avLst/>
          </a:prstGeom>
          <a:noFill/>
        </p:spPr>
      </p:pic>
    </p:spTree>
    <p:extLst>
      <p:ext uri="{BB962C8B-B14F-4D97-AF65-F5344CB8AC3E}">
        <p14:creationId xmlns:p14="http://schemas.microsoft.com/office/powerpoint/2010/main" val="13717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Serial Killers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1196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b="1" dirty="0" smtClean="0">
                <a:solidFill>
                  <a:srgbClr val="FF0000"/>
                </a:solidFill>
              </a:rPr>
              <a:t>Q: </a:t>
            </a:r>
            <a:r>
              <a:rPr lang="en-US" dirty="0" smtClean="0"/>
              <a:t>How Common? </a:t>
            </a:r>
            <a:endParaRPr lang="en-US" dirty="0"/>
          </a:p>
        </p:txBody>
      </p:sp>
      <p:sp>
        <p:nvSpPr>
          <p:cNvPr id="5123" name="Rectangle 3"/>
          <p:cNvSpPr>
            <a:spLocks noGrp="1" noChangeArrowheads="1"/>
          </p:cNvSpPr>
          <p:nvPr>
            <p:ph type="body" idx="1"/>
          </p:nvPr>
        </p:nvSpPr>
        <p:spPr>
          <a:xfrm>
            <a:off x="304801" y="1981200"/>
            <a:ext cx="8553450" cy="4144963"/>
          </a:xfrm>
        </p:spPr>
        <p:txBody>
          <a:bodyPr/>
          <a:lstStyle/>
          <a:p>
            <a:r>
              <a:rPr lang="en-US" dirty="0"/>
              <a:t>Females account for </a:t>
            </a:r>
            <a:r>
              <a:rPr lang="en-US" b="1" dirty="0">
                <a:solidFill>
                  <a:srgbClr val="FF0000"/>
                </a:solidFill>
              </a:rPr>
              <a:t>only 15% of all violent crime</a:t>
            </a:r>
          </a:p>
          <a:p>
            <a:r>
              <a:rPr lang="en-US" dirty="0"/>
              <a:t>Female serial killers account for only </a:t>
            </a:r>
            <a:r>
              <a:rPr lang="en-US" b="1" dirty="0">
                <a:solidFill>
                  <a:srgbClr val="FF0000"/>
                </a:solidFill>
              </a:rPr>
              <a:t>8% of American serial </a:t>
            </a:r>
            <a:r>
              <a:rPr lang="en-US" b="1" dirty="0" smtClean="0">
                <a:solidFill>
                  <a:srgbClr val="FF0000"/>
                </a:solidFill>
              </a:rPr>
              <a:t>killers</a:t>
            </a:r>
            <a:endParaRPr lang="en-US" b="1" dirty="0">
              <a:solidFill>
                <a:srgbClr val="FF0000"/>
              </a:solidFill>
            </a:endParaRPr>
          </a:p>
        </p:txBody>
      </p:sp>
    </p:spTree>
    <p:extLst>
      <p:ext uri="{BB962C8B-B14F-4D97-AF65-F5344CB8AC3E}">
        <p14:creationId xmlns:p14="http://schemas.microsoft.com/office/powerpoint/2010/main" val="18367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a:t>General </a:t>
            </a:r>
            <a:r>
              <a:rPr lang="en-US" dirty="0" smtClean="0"/>
              <a:t>Overview</a:t>
            </a:r>
            <a:endParaRPr lang="en-US" sz="2800" dirty="0">
              <a:solidFill>
                <a:schemeClr val="accent2"/>
              </a:solidFill>
            </a:endParaRPr>
          </a:p>
        </p:txBody>
      </p:sp>
      <p:sp>
        <p:nvSpPr>
          <p:cNvPr id="15363" name="Rectangle 3"/>
          <p:cNvSpPr>
            <a:spLocks noGrp="1" noChangeArrowheads="1"/>
          </p:cNvSpPr>
          <p:nvPr>
            <p:ph idx="1"/>
          </p:nvPr>
        </p:nvSpPr>
        <p:spPr>
          <a:xfrm>
            <a:off x="152401" y="1828800"/>
            <a:ext cx="8991599" cy="4724400"/>
          </a:xfrm>
        </p:spPr>
        <p:txBody>
          <a:bodyPr>
            <a:normAutofit lnSpcReduction="10000"/>
          </a:bodyPr>
          <a:lstStyle/>
          <a:p>
            <a:pPr>
              <a:lnSpc>
                <a:spcPct val="90000"/>
              </a:lnSpc>
            </a:pPr>
            <a:r>
              <a:rPr lang="en-US" sz="2800" dirty="0">
                <a:solidFill>
                  <a:srgbClr val="FF3300"/>
                </a:solidFill>
                <a:effectLst>
                  <a:outerShdw blurRad="38100" dist="38100" dir="2700000" algn="tl">
                    <a:srgbClr val="FFFFFF"/>
                  </a:outerShdw>
                </a:effectLst>
              </a:rPr>
              <a:t>Males</a:t>
            </a:r>
            <a:endParaRPr lang="en-US" sz="2800" dirty="0"/>
          </a:p>
          <a:p>
            <a:pPr lvl="1">
              <a:lnSpc>
                <a:spcPct val="90000"/>
              </a:lnSpc>
            </a:pPr>
            <a:r>
              <a:rPr lang="en-US" sz="2400" dirty="0"/>
              <a:t>27.5 is average age at first kill</a:t>
            </a:r>
          </a:p>
          <a:p>
            <a:pPr lvl="2">
              <a:lnSpc>
                <a:spcPct val="90000"/>
              </a:lnSpc>
            </a:pPr>
            <a:r>
              <a:rPr lang="en-US" sz="2000" dirty="0"/>
              <a:t>9 is the youngest (Clarence Hill) </a:t>
            </a:r>
          </a:p>
          <a:p>
            <a:pPr lvl="2">
              <a:lnSpc>
                <a:spcPct val="90000"/>
              </a:lnSpc>
            </a:pPr>
            <a:r>
              <a:rPr lang="en-US" sz="2000" dirty="0"/>
              <a:t>72 is the oldest (Ray Copeland)</a:t>
            </a:r>
          </a:p>
          <a:p>
            <a:pPr lvl="1">
              <a:lnSpc>
                <a:spcPct val="90000"/>
              </a:lnSpc>
            </a:pPr>
            <a:r>
              <a:rPr lang="en-US" sz="2400" dirty="0"/>
              <a:t>Jesse Pomeroy (Boston in the 1870s)</a:t>
            </a:r>
          </a:p>
          <a:p>
            <a:pPr lvl="2">
              <a:lnSpc>
                <a:spcPct val="90000"/>
              </a:lnSpc>
            </a:pPr>
            <a:r>
              <a:rPr lang="en-US" sz="2000" dirty="0"/>
              <a:t>Killed 28 people by the age of 14</a:t>
            </a:r>
          </a:p>
          <a:p>
            <a:pPr lvl="2">
              <a:lnSpc>
                <a:spcPct val="90000"/>
              </a:lnSpc>
            </a:pPr>
            <a:r>
              <a:rPr lang="en-US" sz="2000" dirty="0"/>
              <a:t>Spent 58 years in solitary confinement until he died</a:t>
            </a:r>
          </a:p>
          <a:p>
            <a:pPr>
              <a:lnSpc>
                <a:spcPct val="90000"/>
              </a:lnSpc>
            </a:pPr>
            <a:r>
              <a:rPr lang="en-US" sz="2800" dirty="0">
                <a:solidFill>
                  <a:srgbClr val="FF3300"/>
                </a:solidFill>
                <a:effectLst>
                  <a:outerShdw blurRad="38100" dist="38100" dir="2700000" algn="tl">
                    <a:srgbClr val="FFFFFF"/>
                  </a:outerShdw>
                </a:effectLst>
              </a:rPr>
              <a:t>Females </a:t>
            </a:r>
            <a:r>
              <a:rPr lang="en-US" sz="2400" dirty="0">
                <a:solidFill>
                  <a:srgbClr val="FF3300"/>
                </a:solidFill>
                <a:effectLst>
                  <a:outerShdw blurRad="38100" dist="38100" dir="2700000" algn="tl">
                    <a:srgbClr val="FFFFFF"/>
                  </a:outerShdw>
                </a:effectLst>
              </a:rPr>
              <a:t>(Kelleher &amp; Kelleher, 1998)</a:t>
            </a:r>
            <a:endParaRPr lang="en-US" sz="2800" dirty="0">
              <a:solidFill>
                <a:srgbClr val="FF3300"/>
              </a:solidFill>
              <a:effectLst>
                <a:outerShdw blurRad="38100" dist="38100" dir="2700000" algn="tl">
                  <a:srgbClr val="FFFFFF"/>
                </a:outerShdw>
              </a:effectLst>
            </a:endParaRPr>
          </a:p>
          <a:p>
            <a:pPr lvl="1">
              <a:lnSpc>
                <a:spcPct val="90000"/>
              </a:lnSpc>
            </a:pPr>
            <a:r>
              <a:rPr lang="en-US" sz="2400" dirty="0"/>
              <a:t>30 is average age at first kill</a:t>
            </a:r>
          </a:p>
          <a:p>
            <a:pPr lvl="2">
              <a:lnSpc>
                <a:spcPct val="90000"/>
              </a:lnSpc>
            </a:pPr>
            <a:r>
              <a:rPr lang="en-US" sz="2000" dirty="0"/>
              <a:t>14 is youngest (</a:t>
            </a:r>
            <a:r>
              <a:rPr lang="en-US" sz="2000" dirty="0" err="1"/>
              <a:t>Caril</a:t>
            </a:r>
            <a:r>
              <a:rPr lang="en-US" sz="2000" dirty="0"/>
              <a:t> Ann Fugate)</a:t>
            </a:r>
          </a:p>
          <a:p>
            <a:pPr lvl="2">
              <a:lnSpc>
                <a:spcPct val="90000"/>
              </a:lnSpc>
            </a:pPr>
            <a:r>
              <a:rPr lang="en-US" sz="2000" dirty="0"/>
              <a:t>55 is oldest (Marie Becker)</a:t>
            </a:r>
          </a:p>
          <a:p>
            <a:pPr lvl="1">
              <a:lnSpc>
                <a:spcPct val="90000"/>
              </a:lnSpc>
            </a:pPr>
            <a:r>
              <a:rPr lang="en-US" sz="2400" dirty="0"/>
              <a:t>Angels of death, revenge killers, and team killers tend to be younger</a:t>
            </a:r>
          </a:p>
        </p:txBody>
      </p:sp>
    </p:spTree>
    <p:extLst>
      <p:ext uri="{BB962C8B-B14F-4D97-AF65-F5344CB8AC3E}">
        <p14:creationId xmlns:p14="http://schemas.microsoft.com/office/powerpoint/2010/main" val="838846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b="1" dirty="0" smtClean="0">
                <a:solidFill>
                  <a:srgbClr val="FF0000"/>
                </a:solidFill>
              </a:rPr>
              <a:t>Q: </a:t>
            </a:r>
            <a:r>
              <a:rPr lang="en-US" dirty="0" smtClean="0"/>
              <a:t>Compare and Contrast </a:t>
            </a:r>
            <a:endParaRPr lang="en-US" dirty="0"/>
          </a:p>
        </p:txBody>
      </p:sp>
      <p:sp>
        <p:nvSpPr>
          <p:cNvPr id="6147" name="Rectangle 3"/>
          <p:cNvSpPr>
            <a:spLocks noGrp="1" noChangeArrowheads="1"/>
          </p:cNvSpPr>
          <p:nvPr>
            <p:ph type="body" sz="half" idx="1"/>
          </p:nvPr>
        </p:nvSpPr>
        <p:spPr>
          <a:xfrm>
            <a:off x="0" y="1828800"/>
            <a:ext cx="4648200" cy="4876800"/>
          </a:xfrm>
        </p:spPr>
        <p:txBody>
          <a:bodyPr>
            <a:normAutofit/>
          </a:bodyPr>
          <a:lstStyle/>
          <a:p>
            <a:pPr>
              <a:lnSpc>
                <a:spcPct val="90000"/>
              </a:lnSpc>
              <a:buFont typeface="Symbol" pitchFamily="48" charset="2"/>
              <a:buNone/>
            </a:pPr>
            <a:r>
              <a:rPr lang="en-US" b="1" dirty="0"/>
              <a:t>MALE:</a:t>
            </a:r>
          </a:p>
          <a:p>
            <a:pPr>
              <a:lnSpc>
                <a:spcPct val="90000"/>
              </a:lnSpc>
            </a:pPr>
            <a:r>
              <a:rPr lang="en-US" dirty="0"/>
              <a:t>Method of choice:</a:t>
            </a:r>
          </a:p>
          <a:p>
            <a:pPr lvl="1">
              <a:lnSpc>
                <a:spcPct val="90000"/>
              </a:lnSpc>
            </a:pPr>
            <a:r>
              <a:rPr lang="en-US" dirty="0"/>
              <a:t>Stabbing</a:t>
            </a:r>
          </a:p>
          <a:p>
            <a:pPr lvl="1">
              <a:lnSpc>
                <a:spcPct val="90000"/>
              </a:lnSpc>
            </a:pPr>
            <a:r>
              <a:rPr lang="en-US" dirty="0"/>
              <a:t>Strangulation</a:t>
            </a:r>
          </a:p>
          <a:p>
            <a:pPr lvl="1">
              <a:lnSpc>
                <a:spcPct val="90000"/>
              </a:lnSpc>
            </a:pPr>
            <a:r>
              <a:rPr lang="en-US" dirty="0"/>
              <a:t>Shooting</a:t>
            </a:r>
          </a:p>
          <a:p>
            <a:pPr>
              <a:lnSpc>
                <a:spcPct val="90000"/>
              </a:lnSpc>
            </a:pPr>
            <a:r>
              <a:rPr lang="en-US" dirty="0"/>
              <a:t>Choice of victim:</a:t>
            </a:r>
          </a:p>
          <a:p>
            <a:pPr lvl="1">
              <a:lnSpc>
                <a:spcPct val="90000"/>
              </a:lnSpc>
            </a:pPr>
            <a:r>
              <a:rPr lang="en-US" dirty="0"/>
              <a:t>Wide range, often strangers</a:t>
            </a:r>
          </a:p>
          <a:p>
            <a:pPr lvl="1">
              <a:lnSpc>
                <a:spcPct val="90000"/>
              </a:lnSpc>
            </a:pPr>
            <a:r>
              <a:rPr lang="en-US" dirty="0"/>
              <a:t>Usually of same race as killer</a:t>
            </a:r>
          </a:p>
          <a:p>
            <a:pPr lvl="1">
              <a:lnSpc>
                <a:spcPct val="90000"/>
              </a:lnSpc>
            </a:pPr>
            <a:r>
              <a:rPr lang="en-US" dirty="0"/>
              <a:t>Usually adults</a:t>
            </a:r>
          </a:p>
        </p:txBody>
      </p:sp>
      <p:sp>
        <p:nvSpPr>
          <p:cNvPr id="6148" name="Rectangle 4"/>
          <p:cNvSpPr>
            <a:spLocks noGrp="1" noChangeArrowheads="1"/>
          </p:cNvSpPr>
          <p:nvPr>
            <p:ph type="body" sz="half" idx="2"/>
          </p:nvPr>
        </p:nvSpPr>
        <p:spPr>
          <a:xfrm>
            <a:off x="4267200" y="1828800"/>
            <a:ext cx="4876800" cy="5257800"/>
          </a:xfrm>
        </p:spPr>
        <p:txBody>
          <a:bodyPr/>
          <a:lstStyle/>
          <a:p>
            <a:pPr>
              <a:lnSpc>
                <a:spcPct val="90000"/>
              </a:lnSpc>
              <a:buFont typeface="Symbol" pitchFamily="48" charset="2"/>
              <a:buNone/>
            </a:pPr>
            <a:r>
              <a:rPr lang="en-US" b="1" dirty="0"/>
              <a:t>FEMALE:</a:t>
            </a:r>
          </a:p>
          <a:p>
            <a:pPr>
              <a:lnSpc>
                <a:spcPct val="90000"/>
              </a:lnSpc>
            </a:pPr>
            <a:r>
              <a:rPr lang="en-US" dirty="0"/>
              <a:t>Method of choice:</a:t>
            </a:r>
          </a:p>
          <a:p>
            <a:pPr lvl="1">
              <a:lnSpc>
                <a:spcPct val="90000"/>
              </a:lnSpc>
            </a:pPr>
            <a:r>
              <a:rPr lang="en-US" dirty="0"/>
              <a:t>Poison/injection (80%)</a:t>
            </a:r>
          </a:p>
          <a:p>
            <a:pPr lvl="1">
              <a:lnSpc>
                <a:spcPct val="90000"/>
              </a:lnSpc>
            </a:pPr>
            <a:r>
              <a:rPr lang="en-US" dirty="0"/>
              <a:t>Suffocation (16%)</a:t>
            </a:r>
          </a:p>
          <a:p>
            <a:pPr lvl="1">
              <a:lnSpc>
                <a:spcPct val="90000"/>
              </a:lnSpc>
            </a:pPr>
            <a:r>
              <a:rPr lang="en-US" dirty="0"/>
              <a:t>Drowning (5%)</a:t>
            </a:r>
          </a:p>
          <a:p>
            <a:pPr>
              <a:lnSpc>
                <a:spcPct val="90000"/>
              </a:lnSpc>
            </a:pPr>
            <a:r>
              <a:rPr lang="en-US" dirty="0"/>
              <a:t>Choice of victim:</a:t>
            </a:r>
          </a:p>
          <a:p>
            <a:pPr lvl="1">
              <a:lnSpc>
                <a:spcPct val="90000"/>
              </a:lnSpc>
            </a:pPr>
            <a:r>
              <a:rPr lang="en-US" dirty="0"/>
              <a:t>Family members or lovers</a:t>
            </a:r>
          </a:p>
          <a:p>
            <a:pPr lvl="1">
              <a:lnSpc>
                <a:spcPct val="90000"/>
              </a:lnSpc>
            </a:pPr>
            <a:r>
              <a:rPr lang="en-US" dirty="0"/>
              <a:t>Often children or the elderly</a:t>
            </a:r>
          </a:p>
          <a:p>
            <a:pPr>
              <a:lnSpc>
                <a:spcPct val="90000"/>
              </a:lnSpc>
            </a:pPr>
            <a:r>
              <a:rPr lang="en-US" dirty="0"/>
              <a:t>Gets away with it for a longer period of time!</a:t>
            </a:r>
          </a:p>
        </p:txBody>
      </p:sp>
    </p:spTree>
    <p:extLst>
      <p:ext uri="{BB962C8B-B14F-4D97-AF65-F5344CB8AC3E}">
        <p14:creationId xmlns:p14="http://schemas.microsoft.com/office/powerpoint/2010/main" val="4048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4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4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14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147">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6148">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6147">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6147">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6148">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6148">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6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P spid="6148"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Going Postal! </a:t>
            </a:r>
            <a:endParaRPr lang="en-US" dirty="0">
              <a:solidFill>
                <a:srgbClr val="FFFF00"/>
              </a:solidFill>
            </a:endParaRPr>
          </a:p>
        </p:txBody>
      </p:sp>
      <p:sp>
        <p:nvSpPr>
          <p:cNvPr id="3" name="Content Placeholder 2"/>
          <p:cNvSpPr>
            <a:spLocks noGrp="1"/>
          </p:cNvSpPr>
          <p:nvPr>
            <p:ph idx="1"/>
          </p:nvPr>
        </p:nvSpPr>
        <p:spPr>
          <a:xfrm>
            <a:off x="228601" y="1981200"/>
            <a:ext cx="8629650" cy="4144963"/>
          </a:xfrm>
        </p:spPr>
        <p:txBody>
          <a:bodyPr/>
          <a:lstStyle/>
          <a:p>
            <a:r>
              <a:rPr lang="en-US" dirty="0" smtClean="0"/>
              <a:t>Expression derives from a series of incidents from 1986 onward in which United States Postal Service (USPS) workers shot and killed managers, fellow workers, and members of the police or general public in acts of mass murder. </a:t>
            </a:r>
          </a:p>
          <a:p>
            <a:pPr lvl="1"/>
            <a:r>
              <a:rPr lang="en-US" b="1" dirty="0" smtClean="0">
                <a:solidFill>
                  <a:srgbClr val="00B050"/>
                </a:solidFill>
              </a:rPr>
              <a:t>Edmond, Oklahoma in 1986</a:t>
            </a:r>
          </a:p>
          <a:p>
            <a:pPr lvl="2"/>
            <a:r>
              <a:rPr lang="en-US" dirty="0" smtClean="0"/>
              <a:t>Patrick Sherrill shot 20 coworkers (killing 14) before committing suicide. </a:t>
            </a:r>
            <a:endParaRPr lang="en-US" dirty="0"/>
          </a:p>
        </p:txBody>
      </p:sp>
      <p:pic>
        <p:nvPicPr>
          <p:cNvPr id="1026" name="Picture 2" descr="Patrick Sherrill.jpg"/>
          <p:cNvPicPr>
            <a:picLocks noChangeAspect="1" noChangeArrowheads="1"/>
          </p:cNvPicPr>
          <p:nvPr/>
        </p:nvPicPr>
        <p:blipFill>
          <a:blip r:embed="rId2" cstate="print"/>
          <a:srcRect/>
          <a:stretch>
            <a:fillRect/>
          </a:stretch>
        </p:blipFill>
        <p:spPr bwMode="auto">
          <a:xfrm>
            <a:off x="3657600" y="4495800"/>
            <a:ext cx="1714500" cy="21621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Murder</a:t>
            </a:r>
            <a:endParaRPr lang="en-US" dirty="0"/>
          </a:p>
        </p:txBody>
      </p:sp>
      <p:sp>
        <p:nvSpPr>
          <p:cNvPr id="3" name="Content Placeholder 2"/>
          <p:cNvSpPr>
            <a:spLocks noGrp="1"/>
          </p:cNvSpPr>
          <p:nvPr>
            <p:ph idx="1"/>
          </p:nvPr>
        </p:nvSpPr>
        <p:spPr>
          <a:xfrm>
            <a:off x="0" y="1828800"/>
            <a:ext cx="9144000" cy="5029200"/>
          </a:xfrm>
        </p:spPr>
        <p:txBody>
          <a:bodyPr>
            <a:normAutofit/>
          </a:bodyPr>
          <a:lstStyle/>
          <a:p>
            <a:pPr>
              <a:buClr>
                <a:srgbClr val="336600"/>
              </a:buClr>
            </a:pPr>
            <a:r>
              <a:rPr lang="en-US" sz="2800" dirty="0">
                <a:solidFill>
                  <a:srgbClr val="000000"/>
                </a:solidFill>
              </a:rPr>
              <a:t>The FBI defines serial murder as </a:t>
            </a:r>
          </a:p>
          <a:p>
            <a:pPr lvl="1">
              <a:buClr>
                <a:srgbClr val="336600"/>
              </a:buClr>
            </a:pPr>
            <a:r>
              <a:rPr lang="en-US" sz="2400" dirty="0">
                <a:solidFill>
                  <a:srgbClr val="FF0000"/>
                </a:solidFill>
              </a:rPr>
              <a:t>A minimum of 3-4 victims </a:t>
            </a:r>
            <a:endParaRPr lang="en-US" sz="2400" dirty="0">
              <a:solidFill>
                <a:srgbClr val="000000"/>
              </a:solidFill>
            </a:endParaRPr>
          </a:p>
          <a:p>
            <a:pPr lvl="1">
              <a:buClr>
                <a:srgbClr val="336600"/>
              </a:buClr>
            </a:pPr>
            <a:r>
              <a:rPr lang="en-US" sz="2400" dirty="0">
                <a:solidFill>
                  <a:srgbClr val="FF0000"/>
                </a:solidFill>
              </a:rPr>
              <a:t>“Cooling off” period </a:t>
            </a:r>
            <a:r>
              <a:rPr lang="en-US" sz="2400" dirty="0">
                <a:solidFill>
                  <a:srgbClr val="000000"/>
                </a:solidFill>
              </a:rPr>
              <a:t>in between victims</a:t>
            </a:r>
          </a:p>
          <a:p>
            <a:pPr lvl="1">
              <a:buClr>
                <a:srgbClr val="336600"/>
              </a:buClr>
            </a:pPr>
            <a:r>
              <a:rPr lang="en-US" sz="2400" dirty="0">
                <a:solidFill>
                  <a:srgbClr val="FF0000"/>
                </a:solidFill>
              </a:rPr>
              <a:t>Murders appear unconnected or random</a:t>
            </a:r>
          </a:p>
          <a:p>
            <a:pPr lvl="2">
              <a:buClr>
                <a:srgbClr val="336600"/>
              </a:buClr>
            </a:pPr>
            <a:r>
              <a:rPr lang="en-US" sz="2400" dirty="0">
                <a:solidFill>
                  <a:srgbClr val="000000"/>
                </a:solidFill>
              </a:rPr>
              <a:t>Killer is usually a stranger to the victim </a:t>
            </a:r>
          </a:p>
          <a:p>
            <a:pPr lvl="1">
              <a:buClr>
                <a:srgbClr val="336600"/>
              </a:buClr>
            </a:pPr>
            <a:r>
              <a:rPr lang="en-US" sz="2400" dirty="0">
                <a:solidFill>
                  <a:srgbClr val="000000"/>
                </a:solidFill>
              </a:rPr>
              <a:t>Murders </a:t>
            </a:r>
            <a:r>
              <a:rPr lang="en-US" sz="2400" dirty="0">
                <a:solidFill>
                  <a:srgbClr val="FF0000"/>
                </a:solidFill>
              </a:rPr>
              <a:t>reflect a need to dominate the victim</a:t>
            </a:r>
          </a:p>
          <a:p>
            <a:pPr lvl="1">
              <a:buClr>
                <a:srgbClr val="336600"/>
              </a:buClr>
            </a:pPr>
            <a:r>
              <a:rPr lang="en-US" sz="2400" dirty="0">
                <a:solidFill>
                  <a:srgbClr val="000000"/>
                </a:solidFill>
              </a:rPr>
              <a:t>Murders are </a:t>
            </a:r>
            <a:r>
              <a:rPr lang="en-US" sz="2400" dirty="0">
                <a:solidFill>
                  <a:srgbClr val="FF0000"/>
                </a:solidFill>
              </a:rPr>
              <a:t>psychologically motivated</a:t>
            </a:r>
          </a:p>
          <a:p>
            <a:pPr lvl="2">
              <a:buClr>
                <a:srgbClr val="336600"/>
              </a:buClr>
            </a:pPr>
            <a:r>
              <a:rPr lang="en-US" sz="2400" dirty="0">
                <a:solidFill>
                  <a:srgbClr val="000000"/>
                </a:solidFill>
              </a:rPr>
              <a:t>Rarely motivated for profit</a:t>
            </a:r>
          </a:p>
          <a:p>
            <a:pPr lvl="1">
              <a:buClr>
                <a:srgbClr val="336600"/>
              </a:buClr>
            </a:pPr>
            <a:r>
              <a:rPr lang="en-US" sz="2400" dirty="0">
                <a:solidFill>
                  <a:srgbClr val="000000"/>
                </a:solidFill>
              </a:rPr>
              <a:t>Victim has a </a:t>
            </a:r>
            <a:r>
              <a:rPr lang="en-US" sz="2400" dirty="0">
                <a:solidFill>
                  <a:srgbClr val="FF0000"/>
                </a:solidFill>
              </a:rPr>
              <a:t>“symbolic” value </a:t>
            </a:r>
            <a:r>
              <a:rPr lang="en-US" sz="2400" dirty="0">
                <a:solidFill>
                  <a:srgbClr val="000000"/>
                </a:solidFill>
              </a:rPr>
              <a:t>for the killer</a:t>
            </a:r>
          </a:p>
          <a:p>
            <a:pPr lvl="1">
              <a:buClr>
                <a:srgbClr val="336600"/>
              </a:buClr>
            </a:pPr>
            <a:r>
              <a:rPr lang="en-US" sz="2400" dirty="0">
                <a:solidFill>
                  <a:srgbClr val="FF0000"/>
                </a:solidFill>
              </a:rPr>
              <a:t>Victims are generally vulnerable </a:t>
            </a:r>
          </a:p>
          <a:p>
            <a:endParaRPr lang="en-US" dirty="0"/>
          </a:p>
        </p:txBody>
      </p:sp>
    </p:spTree>
    <p:extLst>
      <p:ext uri="{BB962C8B-B14F-4D97-AF65-F5344CB8AC3E}">
        <p14:creationId xmlns:p14="http://schemas.microsoft.com/office/powerpoint/2010/main" val="6377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pPr algn="ctr">
              <a:defRPr/>
            </a:pPr>
            <a:r>
              <a:rPr lang="en-US" sz="4800" b="1" dirty="0" smtClean="0"/>
              <a:t>Summary</a:t>
            </a:r>
            <a:endParaRPr lang="en-AU" sz="5400" i="1" dirty="0" smtClean="0">
              <a:ea typeface="+mj-ea"/>
            </a:endParaRPr>
          </a:p>
        </p:txBody>
      </p:sp>
      <p:sp>
        <p:nvSpPr>
          <p:cNvPr id="161795" name="Rectangle 3"/>
          <p:cNvSpPr>
            <a:spLocks noGrp="1" noChangeArrowheads="1"/>
          </p:cNvSpPr>
          <p:nvPr>
            <p:ph sz="half" idx="1"/>
          </p:nvPr>
        </p:nvSpPr>
        <p:spPr>
          <a:xfrm>
            <a:off x="0" y="2057400"/>
            <a:ext cx="4572000" cy="4267200"/>
          </a:xfrm>
        </p:spPr>
        <p:txBody>
          <a:bodyPr>
            <a:noAutofit/>
          </a:bodyPr>
          <a:lstStyle/>
          <a:p>
            <a:pPr marL="401638" indent="55563" algn="ctr" eaLnBrk="1" hangingPunct="1">
              <a:lnSpc>
                <a:spcPct val="80000"/>
              </a:lnSpc>
              <a:buFont typeface="Wingdings" pitchFamily="2" charset="2"/>
              <a:buNone/>
              <a:defRPr/>
            </a:pPr>
            <a:r>
              <a:rPr lang="en-US" sz="3600" b="1" dirty="0" smtClean="0">
                <a:solidFill>
                  <a:srgbClr val="0070C0"/>
                </a:solidFill>
                <a:ea typeface="+mn-ea"/>
              </a:rPr>
              <a:t>Mass Murderer</a:t>
            </a:r>
          </a:p>
          <a:p>
            <a:pPr marL="401638" lvl="1" indent="55563" algn="ctr">
              <a:lnSpc>
                <a:spcPct val="80000"/>
              </a:lnSpc>
              <a:buNone/>
              <a:defRPr/>
            </a:pPr>
            <a:r>
              <a:rPr lang="en-US" sz="3200" dirty="0" smtClean="0">
                <a:solidFill>
                  <a:srgbClr val="0070C0"/>
                </a:solidFill>
                <a:ea typeface="+mn-ea"/>
              </a:rPr>
              <a:t>Multiple Victims</a:t>
            </a:r>
          </a:p>
          <a:p>
            <a:pPr marL="401638" lvl="1" indent="55563" algn="ctr">
              <a:lnSpc>
                <a:spcPct val="80000"/>
              </a:lnSpc>
              <a:buNone/>
              <a:defRPr/>
            </a:pPr>
            <a:r>
              <a:rPr lang="en-US" sz="3200" dirty="0" smtClean="0">
                <a:solidFill>
                  <a:srgbClr val="0070C0"/>
                </a:solidFill>
                <a:ea typeface="+mn-ea"/>
              </a:rPr>
              <a:t>Victims wrong place / time</a:t>
            </a:r>
          </a:p>
          <a:p>
            <a:pPr marL="401638" lvl="1" indent="55563" algn="ctr">
              <a:lnSpc>
                <a:spcPct val="80000"/>
              </a:lnSpc>
              <a:buNone/>
              <a:defRPr/>
            </a:pPr>
            <a:r>
              <a:rPr lang="en-US" sz="3200" dirty="0" smtClean="0">
                <a:solidFill>
                  <a:srgbClr val="0070C0"/>
                </a:solidFill>
                <a:ea typeface="+mn-ea"/>
              </a:rPr>
              <a:t>Usually single crime scene</a:t>
            </a:r>
          </a:p>
          <a:p>
            <a:pPr marL="401638" lvl="1" indent="55563" algn="ctr">
              <a:lnSpc>
                <a:spcPct val="80000"/>
              </a:lnSpc>
              <a:buNone/>
              <a:defRPr/>
            </a:pPr>
            <a:r>
              <a:rPr lang="en-US" sz="3200" dirty="0" smtClean="0">
                <a:solidFill>
                  <a:srgbClr val="0070C0"/>
                </a:solidFill>
                <a:ea typeface="+mn-ea"/>
              </a:rPr>
              <a:t>Single Episode</a:t>
            </a:r>
          </a:p>
          <a:p>
            <a:pPr marL="401638" lvl="1" indent="55563" algn="ctr">
              <a:lnSpc>
                <a:spcPct val="80000"/>
              </a:lnSpc>
              <a:buNone/>
              <a:defRPr/>
            </a:pPr>
            <a:r>
              <a:rPr lang="en-US" sz="3200" dirty="0" smtClean="0">
                <a:solidFill>
                  <a:srgbClr val="0070C0"/>
                </a:solidFill>
                <a:ea typeface="+mn-ea"/>
              </a:rPr>
              <a:t>No specific methodology involved</a:t>
            </a:r>
          </a:p>
          <a:p>
            <a:pPr algn="ctr" eaLnBrk="1" hangingPunct="1">
              <a:lnSpc>
                <a:spcPct val="80000"/>
              </a:lnSpc>
              <a:buFont typeface="Wingdings" pitchFamily="2" charset="2"/>
              <a:buNone/>
              <a:defRPr/>
            </a:pPr>
            <a:r>
              <a:rPr lang="en-US" sz="3600" dirty="0" smtClean="0">
                <a:solidFill>
                  <a:srgbClr val="0070C0"/>
                </a:solidFill>
                <a:ea typeface="+mn-ea"/>
              </a:rPr>
              <a:t>				</a:t>
            </a:r>
          </a:p>
        </p:txBody>
      </p:sp>
      <p:sp>
        <p:nvSpPr>
          <p:cNvPr id="2" name="Content Placeholder 1"/>
          <p:cNvSpPr>
            <a:spLocks noGrp="1"/>
          </p:cNvSpPr>
          <p:nvPr>
            <p:ph sz="half" idx="2"/>
          </p:nvPr>
        </p:nvSpPr>
        <p:spPr>
          <a:xfrm>
            <a:off x="4038600" y="2133600"/>
            <a:ext cx="4724400" cy="4021137"/>
          </a:xfrm>
        </p:spPr>
        <p:txBody>
          <a:bodyPr>
            <a:normAutofit/>
          </a:bodyPr>
          <a:lstStyle/>
          <a:p>
            <a:pPr marL="457200" indent="0" algn="ctr">
              <a:lnSpc>
                <a:spcPct val="80000"/>
              </a:lnSpc>
              <a:buNone/>
              <a:defRPr/>
            </a:pPr>
            <a:r>
              <a:rPr lang="en-US" sz="3600" b="1" dirty="0">
                <a:solidFill>
                  <a:srgbClr val="579957"/>
                </a:solidFill>
              </a:rPr>
              <a:t>Serial </a:t>
            </a:r>
            <a:r>
              <a:rPr lang="en-US" sz="3600" b="1" dirty="0" smtClean="0">
                <a:solidFill>
                  <a:srgbClr val="579957"/>
                </a:solidFill>
              </a:rPr>
              <a:t>Killer</a:t>
            </a:r>
            <a:endParaRPr lang="en-US" sz="3600" b="1" dirty="0">
              <a:solidFill>
                <a:srgbClr val="579957"/>
              </a:solidFill>
            </a:endParaRPr>
          </a:p>
          <a:p>
            <a:pPr marL="457200" lvl="1" indent="0" algn="ctr">
              <a:lnSpc>
                <a:spcPct val="80000"/>
              </a:lnSpc>
              <a:buNone/>
              <a:defRPr/>
            </a:pPr>
            <a:r>
              <a:rPr lang="en-US" sz="3200" dirty="0">
                <a:solidFill>
                  <a:srgbClr val="579957"/>
                </a:solidFill>
              </a:rPr>
              <a:t>Multiple Victims</a:t>
            </a:r>
          </a:p>
          <a:p>
            <a:pPr marL="457200" lvl="1" indent="0" algn="ctr">
              <a:lnSpc>
                <a:spcPct val="80000"/>
              </a:lnSpc>
              <a:buNone/>
              <a:defRPr/>
            </a:pPr>
            <a:r>
              <a:rPr lang="en-US" sz="3200" dirty="0">
                <a:solidFill>
                  <a:srgbClr val="579957"/>
                </a:solidFill>
              </a:rPr>
              <a:t>Victims carefully selected</a:t>
            </a:r>
          </a:p>
          <a:p>
            <a:pPr marL="457200" lvl="1" indent="0" algn="ctr">
              <a:lnSpc>
                <a:spcPct val="80000"/>
              </a:lnSpc>
              <a:buNone/>
              <a:defRPr/>
            </a:pPr>
            <a:r>
              <a:rPr lang="en-US" sz="3200" dirty="0">
                <a:solidFill>
                  <a:srgbClr val="579957"/>
                </a:solidFill>
              </a:rPr>
              <a:t>Several crime scenes</a:t>
            </a:r>
          </a:p>
          <a:p>
            <a:pPr marL="457200" lvl="1" indent="0" algn="ctr">
              <a:lnSpc>
                <a:spcPct val="80000"/>
              </a:lnSpc>
              <a:buNone/>
              <a:defRPr/>
            </a:pPr>
            <a:r>
              <a:rPr lang="en-US" sz="3200" dirty="0">
                <a:solidFill>
                  <a:srgbClr val="579957"/>
                </a:solidFill>
              </a:rPr>
              <a:t>Several episodes</a:t>
            </a:r>
          </a:p>
          <a:p>
            <a:pPr marL="457200" lvl="1" indent="0" algn="ctr">
              <a:lnSpc>
                <a:spcPct val="80000"/>
              </a:lnSpc>
              <a:buNone/>
              <a:defRPr/>
            </a:pPr>
            <a:r>
              <a:rPr lang="en-US" sz="3200" dirty="0">
                <a:solidFill>
                  <a:srgbClr val="579957"/>
                </a:solidFill>
              </a:rPr>
              <a:t>Very specific methodology</a:t>
            </a:r>
            <a:endParaRPr lang="en-AU" sz="3200" dirty="0">
              <a:solidFill>
                <a:srgbClr val="579957"/>
              </a:solidFill>
            </a:endParaRPr>
          </a:p>
          <a:p>
            <a:pPr marL="457200" indent="0" algn="ctr"/>
            <a:endParaRPr lang="en-US" sz="2800" dirty="0">
              <a:solidFill>
                <a:srgbClr val="579957"/>
              </a:solidFill>
            </a:endParaRPr>
          </a:p>
        </p:txBody>
      </p:sp>
    </p:spTree>
    <p:extLst>
      <p:ext uri="{BB962C8B-B14F-4D97-AF65-F5344CB8AC3E}">
        <p14:creationId xmlns:p14="http://schemas.microsoft.com/office/powerpoint/2010/main" val="3265452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Serial Murder </a:t>
            </a:r>
            <a:endParaRPr lang="en-US" dirty="0"/>
          </a:p>
        </p:txBody>
      </p:sp>
      <p:sp>
        <p:nvSpPr>
          <p:cNvPr id="3" name="Content Placeholder 2"/>
          <p:cNvSpPr>
            <a:spLocks noGrp="1"/>
          </p:cNvSpPr>
          <p:nvPr>
            <p:ph idx="1"/>
          </p:nvPr>
        </p:nvSpPr>
        <p:spPr>
          <a:xfrm>
            <a:off x="304801" y="1981200"/>
            <a:ext cx="8553450" cy="4144963"/>
          </a:xfrm>
        </p:spPr>
        <p:txBody>
          <a:bodyPr>
            <a:normAutofit fontScale="92500" lnSpcReduction="10000"/>
          </a:bodyPr>
          <a:lstStyle/>
          <a:p>
            <a:r>
              <a:rPr lang="en-US" dirty="0"/>
              <a:t>Serial murder is neither a new phenomenon, nor is it uniquely American. </a:t>
            </a:r>
            <a:endParaRPr lang="en-US" dirty="0" smtClean="0"/>
          </a:p>
          <a:p>
            <a:r>
              <a:rPr lang="en-US" dirty="0"/>
              <a:t>Serial murder is a relatively rare event, estimated to comprise less than one percent of all murders committed in any given year. </a:t>
            </a:r>
            <a:endParaRPr lang="en-US" dirty="0" smtClean="0"/>
          </a:p>
          <a:p>
            <a:r>
              <a:rPr lang="en-US" dirty="0"/>
              <a:t>Much of the general public’s knowledge concerning serial murder is a product of Hollywood productions. Story lines are created to heighten the interest of audiences, rather than to accurately portray serial murder. By focusing on the atrocities inflicted on victims by “deranged” offenders, the public is captivated by the criminals and their crimes. This only lends more confusion to the true dynamics of serial murder.</a:t>
            </a:r>
          </a:p>
          <a:p>
            <a:endParaRPr lang="en-US" dirty="0"/>
          </a:p>
        </p:txBody>
      </p:sp>
    </p:spTree>
    <p:extLst>
      <p:ext uri="{BB962C8B-B14F-4D97-AF65-F5344CB8AC3E}">
        <p14:creationId xmlns:p14="http://schemas.microsoft.com/office/powerpoint/2010/main" val="2572523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4000" b="1" dirty="0" smtClean="0">
                <a:latin typeface="Calibri"/>
                <a:cs typeface="Calibri"/>
              </a:rPr>
              <a:t>Q: </a:t>
            </a:r>
            <a:r>
              <a:rPr lang="en-US" sz="4000" dirty="0" smtClean="0">
                <a:latin typeface="Calibri"/>
                <a:cs typeface="Calibri"/>
              </a:rPr>
              <a:t>What is the key to serial murders?</a:t>
            </a:r>
            <a:endParaRPr lang="en-US" sz="4000" dirty="0">
              <a:latin typeface="Calibri"/>
              <a:cs typeface="Calibri"/>
            </a:endParaRPr>
          </a:p>
        </p:txBody>
      </p:sp>
      <p:sp>
        <p:nvSpPr>
          <p:cNvPr id="38915" name="Rectangle 3"/>
          <p:cNvSpPr>
            <a:spLocks noGrp="1" noChangeArrowheads="1"/>
          </p:cNvSpPr>
          <p:nvPr>
            <p:ph type="body" idx="1"/>
          </p:nvPr>
        </p:nvSpPr>
        <p:spPr>
          <a:xfrm>
            <a:off x="381000" y="1981200"/>
            <a:ext cx="8458200" cy="4343400"/>
          </a:xfrm>
        </p:spPr>
        <p:txBody>
          <a:bodyPr>
            <a:noAutofit/>
          </a:bodyPr>
          <a:lstStyle/>
          <a:p>
            <a:r>
              <a:rPr lang="en-US" dirty="0" smtClean="0">
                <a:solidFill>
                  <a:srgbClr val="FF0000"/>
                </a:solidFill>
              </a:rPr>
              <a:t>Killings </a:t>
            </a:r>
            <a:r>
              <a:rPr lang="en-US" dirty="0">
                <a:solidFill>
                  <a:srgbClr val="FF0000"/>
                </a:solidFill>
              </a:rPr>
              <a:t>are separate (serial) </a:t>
            </a:r>
            <a:r>
              <a:rPr lang="en-US" dirty="0"/>
              <a:t>and </a:t>
            </a:r>
            <a:r>
              <a:rPr lang="en-US" dirty="0">
                <a:solidFill>
                  <a:srgbClr val="FF0000"/>
                </a:solidFill>
              </a:rPr>
              <a:t>occur with greater or less frequency</a:t>
            </a:r>
            <a:r>
              <a:rPr lang="en-US" dirty="0"/>
              <a:t>, often escalating over a period of time, sometimes years</a:t>
            </a:r>
            <a:r>
              <a:rPr lang="en-US" dirty="0" smtClean="0"/>
              <a:t>.</a:t>
            </a:r>
            <a:endParaRPr lang="en-US" dirty="0"/>
          </a:p>
          <a:p>
            <a:r>
              <a:rPr lang="en-US" dirty="0" smtClean="0">
                <a:solidFill>
                  <a:srgbClr val="FF0000"/>
                </a:solidFill>
              </a:rPr>
              <a:t>Generally </a:t>
            </a:r>
            <a:r>
              <a:rPr lang="en-US" dirty="0">
                <a:solidFill>
                  <a:srgbClr val="FF0000"/>
                </a:solidFill>
              </a:rPr>
              <a:t>little (if any) previous connection between the serial killer and the victim</a:t>
            </a:r>
            <a:r>
              <a:rPr lang="en-US" dirty="0"/>
              <a:t> and the persons involved are generally not </a:t>
            </a:r>
            <a:r>
              <a:rPr lang="en-US" dirty="0" smtClean="0"/>
              <a:t>related.</a:t>
            </a:r>
            <a:endParaRPr lang="en-US" dirty="0"/>
          </a:p>
          <a:p>
            <a:r>
              <a:rPr lang="en-US" dirty="0" smtClean="0"/>
              <a:t>The </a:t>
            </a:r>
            <a:r>
              <a:rPr lang="en-US" dirty="0" smtClean="0">
                <a:solidFill>
                  <a:srgbClr val="FF0000"/>
                </a:solidFill>
              </a:rPr>
              <a:t>victim </a:t>
            </a:r>
            <a:r>
              <a:rPr lang="en-US" dirty="0">
                <a:solidFill>
                  <a:srgbClr val="FF0000"/>
                </a:solidFill>
              </a:rPr>
              <a:t>as a symbolic object of someone or something that they find desirable but they cannot possess or someone or something they find repulsive and they want to destroy</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60331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Spectrum.thmx</Template>
  <TotalTime>11321</TotalTime>
  <Words>3200</Words>
  <Application>Microsoft Office PowerPoint</Application>
  <PresentationFormat>On-screen Show (4:3)</PresentationFormat>
  <Paragraphs>415</Paragraphs>
  <Slides>45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Symbol</vt:lpstr>
      <vt:lpstr>Wingdings</vt:lpstr>
      <vt:lpstr>Wingdings 2</vt:lpstr>
      <vt:lpstr>Spectrum</vt:lpstr>
      <vt:lpstr>Essential Vocabulary</vt:lpstr>
      <vt:lpstr>PowerPoint Presentation</vt:lpstr>
      <vt:lpstr>By technical definition…</vt:lpstr>
      <vt:lpstr>Mass Murder</vt:lpstr>
      <vt:lpstr>Going Postal! </vt:lpstr>
      <vt:lpstr>Serial Murder</vt:lpstr>
      <vt:lpstr>Summary</vt:lpstr>
      <vt:lpstr>Introduction to Serial Murder </vt:lpstr>
      <vt:lpstr>Q: What is the key to serial murders?</vt:lpstr>
      <vt:lpstr>Essential Vocabulary</vt:lpstr>
      <vt:lpstr>Q: Where did serial killers originate?</vt:lpstr>
      <vt:lpstr>PowerPoint Presentation</vt:lpstr>
      <vt:lpstr>PowerPoint Presentation</vt:lpstr>
      <vt:lpstr>Q: Who is the typical serial killer?</vt:lpstr>
      <vt:lpstr>Q: Who is the typical serial killer?</vt:lpstr>
      <vt:lpstr>Q: Markers in Childhood?</vt:lpstr>
      <vt:lpstr>Q: Markers in Childhood?</vt:lpstr>
      <vt:lpstr>Q: Insane? Psychopaths? Sociopaths?</vt:lpstr>
      <vt:lpstr>Q: Insane? Psychopaths? Sociopaths?</vt:lpstr>
      <vt:lpstr>Q: Insane? Psychopaths? Sociopaths?</vt:lpstr>
      <vt:lpstr>Q: Insane? Psychopaths? Sociopaths?</vt:lpstr>
      <vt:lpstr>Q: Psychopaths? Sociopaths?</vt:lpstr>
      <vt:lpstr>Q: How are serial killers classified?</vt:lpstr>
      <vt:lpstr>Serial Killers: Crime Stories</vt:lpstr>
      <vt:lpstr>Q: What is the Modus Operandi?</vt:lpstr>
      <vt:lpstr>Q: What are Signatures? </vt:lpstr>
      <vt:lpstr>Q: What are Signatures? </vt:lpstr>
      <vt:lpstr>Modus Operandi or Signature?</vt:lpstr>
      <vt:lpstr>Q: What is staging? </vt:lpstr>
      <vt:lpstr>Q: Are serialists born or made? </vt:lpstr>
      <vt:lpstr>Q: Are serialists born or made? </vt:lpstr>
      <vt:lpstr>Q: Are serialists born or made? </vt:lpstr>
      <vt:lpstr>Q: Are serialists born or made? </vt:lpstr>
      <vt:lpstr>Psychological Theories of Crime</vt:lpstr>
      <vt:lpstr>Review: Choose Your Own Adventure</vt:lpstr>
      <vt:lpstr>Serial Killers: Crime Stories</vt:lpstr>
      <vt:lpstr>Female Serial Killers </vt:lpstr>
      <vt:lpstr>Q: How Common? </vt:lpstr>
      <vt:lpstr>General Overview</vt:lpstr>
      <vt:lpstr>Q: Compare and Contrast </vt:lpstr>
      <vt:lpstr>Q: Types of female serial killers ?</vt:lpstr>
      <vt:lpstr>Female Serial Killers </vt:lpstr>
      <vt:lpstr>Q: How Common? </vt:lpstr>
      <vt:lpstr>General Overview</vt:lpstr>
      <vt:lpstr>Q: Compare and Contrast </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Wednesday | October 22, 2014</dc:title>
  <dc:creator>shawnai.fields</dc:creator>
  <cp:lastModifiedBy>Hilton, Codey D.</cp:lastModifiedBy>
  <cp:revision>247</cp:revision>
  <cp:lastPrinted>2015-10-08T11:31:22Z</cp:lastPrinted>
  <dcterms:created xsi:type="dcterms:W3CDTF">2014-10-22T10:45:43Z</dcterms:created>
  <dcterms:modified xsi:type="dcterms:W3CDTF">2016-04-15T14:13:54Z</dcterms:modified>
</cp:coreProperties>
</file>