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42" r:id="rId4"/>
    <p:sldId id="334" r:id="rId5"/>
    <p:sldId id="335" r:id="rId6"/>
    <p:sldId id="337" r:id="rId7"/>
    <p:sldId id="338" r:id="rId8"/>
    <p:sldId id="323" r:id="rId9"/>
    <p:sldId id="324" r:id="rId10"/>
    <p:sldId id="339" r:id="rId11"/>
    <p:sldId id="340" r:id="rId12"/>
    <p:sldId id="341" r:id="rId13"/>
    <p:sldId id="325" r:id="rId14"/>
    <p:sldId id="326" r:id="rId15"/>
    <p:sldId id="327" r:id="rId16"/>
    <p:sldId id="328" r:id="rId17"/>
    <p:sldId id="329" r:id="rId18"/>
    <p:sldId id="330" r:id="rId19"/>
    <p:sldId id="331" r:id="rId20"/>
    <p:sldId id="332" r:id="rId21"/>
    <p:sldId id="32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FFFFFF"/>
    <a:srgbClr val="98870A"/>
    <a:srgbClr val="97830B"/>
    <a:srgbClr val="88760A"/>
    <a:srgbClr val="766C08"/>
    <a:srgbClr val="FFCC00"/>
    <a:srgbClr val="CCCC00"/>
    <a:srgbClr val="2B2C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4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yle &amp; Louise">
    <p:spTree>
      <p:nvGrpSpPr>
        <p:cNvPr id="1" name=""/>
        <p:cNvGrpSpPr/>
        <p:nvPr/>
      </p:nvGrpSpPr>
      <p:grpSpPr>
        <a:xfrm>
          <a:off x="0" y="0"/>
          <a:ext cx="0" cy="0"/>
          <a:chOff x="0" y="0"/>
          <a:chExt cx="0" cy="0"/>
        </a:xfrm>
      </p:grpSpPr>
      <p:sp>
        <p:nvSpPr>
          <p:cNvPr id="24" name="Title 23"/>
          <p:cNvSpPr>
            <a:spLocks noGrp="1"/>
          </p:cNvSpPr>
          <p:nvPr>
            <p:ph type="title"/>
          </p:nvPr>
        </p:nvSpPr>
        <p:spPr>
          <a:xfrm>
            <a:off x="609600" y="304800"/>
            <a:ext cx="8229600" cy="563562"/>
          </a:xfrm>
        </p:spPr>
        <p:txBody>
          <a:bodyPr/>
          <a:lstStyle>
            <a:lvl1pPr algn="r">
              <a:defRPr>
                <a:solidFill>
                  <a:srgbClr val="FFCC00"/>
                </a:solidFill>
              </a:defRPr>
            </a:lvl1pPr>
          </a:lstStyle>
          <a:p>
            <a:r>
              <a:rPr lang="en-US" dirty="0" smtClean="0"/>
              <a:t>Click to edit Master title style</a:t>
            </a:r>
            <a:endParaRPr lang="en-US" dirty="0"/>
          </a:p>
        </p:txBody>
      </p:sp>
      <p:sp>
        <p:nvSpPr>
          <p:cNvPr id="25" name="Date Placeholder 24"/>
          <p:cNvSpPr>
            <a:spLocks noGrp="1"/>
          </p:cNvSpPr>
          <p:nvPr>
            <p:ph type="dt" sz="half" idx="10"/>
          </p:nvPr>
        </p:nvSpPr>
        <p:spPr/>
        <p:txBody>
          <a:bodyPr/>
          <a:lstStyle/>
          <a:p>
            <a:fld id="{9ECFEF8E-9DBE-4E9B-999C-CE024C9E3D9E}" type="datetimeFigureOut">
              <a:rPr lang="en-US" smtClean="0"/>
              <a:t>6/21/2016</a:t>
            </a:fld>
            <a:endParaRPr lang="en-US"/>
          </a:p>
        </p:txBody>
      </p:sp>
      <p:sp>
        <p:nvSpPr>
          <p:cNvPr id="26" name="Footer Placeholder 25"/>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334217-0CDA-45C1-AA8E-1AA0409A044F}" type="slidenum">
              <a:rPr lang="en-US" smtClean="0"/>
              <a:t>‹#›</a:t>
            </a:fld>
            <a:endParaRPr lang="en-US"/>
          </a:p>
        </p:txBody>
      </p:sp>
      <p:sp>
        <p:nvSpPr>
          <p:cNvPr id="29" name="Text Placeholder 28"/>
          <p:cNvSpPr>
            <a:spLocks noGrp="1"/>
          </p:cNvSpPr>
          <p:nvPr>
            <p:ph type="body" sz="quarter" idx="13"/>
          </p:nvPr>
        </p:nvSpPr>
        <p:spPr>
          <a:xfrm>
            <a:off x="609600" y="1295400"/>
            <a:ext cx="8153400" cy="50292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53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B2C2D">
                <a:lumMod val="97000"/>
                <a:lumOff val="3000"/>
              </a:srgbClr>
            </a:gs>
            <a:gs pos="100000">
              <a:srgbClr val="242424"/>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BEBA8EAE-BF5A-486C-A8C5-ECC9F3942E4B}">
                <a14:imgProps xmlns:a14="http://schemas.microsoft.com/office/drawing/2010/main">
                  <a14:imgLayer r:embed="rId4">
                    <a14:imgEffect>
                      <a14:brightnessContrast bright="-97000" contrast="-29000"/>
                    </a14:imgEffect>
                  </a14:imgLayer>
                </a14:imgProps>
              </a:ext>
              <a:ext uri="{28A0092B-C50C-407E-A947-70E740481C1C}">
                <a14:useLocalDpi xmlns:a14="http://schemas.microsoft.com/office/drawing/2010/main" val="0"/>
              </a:ext>
            </a:extLst>
          </a:blip>
          <a:stretch>
            <a:fillRect/>
          </a:stretch>
        </p:blipFill>
        <p:spPr>
          <a:xfrm>
            <a:off x="-457200" y="0"/>
            <a:ext cx="1000692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FEF8E-9DBE-4E9B-999C-CE024C9E3D9E}" type="datetimeFigureOut">
              <a:rPr lang="en-US" smtClean="0"/>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34217-0CDA-45C1-AA8E-1AA0409A044F}" type="slidenum">
              <a:rPr lang="en-US" smtClean="0"/>
              <a:t>‹#›</a:t>
            </a:fld>
            <a:endParaRPr lang="en-US"/>
          </a:p>
        </p:txBody>
      </p:sp>
      <p:sp>
        <p:nvSpPr>
          <p:cNvPr id="7" name="TextBox 6"/>
          <p:cNvSpPr txBox="1"/>
          <p:nvPr userDrawn="1"/>
        </p:nvSpPr>
        <p:spPr>
          <a:xfrm>
            <a:off x="3042558" y="6400800"/>
            <a:ext cx="6074861" cy="5770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530184733"/>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894"/>
            <a:ext cx="9144000" cy="5916706"/>
          </a:xfrm>
          <a:prstGeom prst="rect">
            <a:avLst/>
          </a:prstGeom>
        </p:spPr>
      </p:pic>
    </p:spTree>
    <p:extLst>
      <p:ext uri="{BB962C8B-B14F-4D97-AF65-F5344CB8AC3E}">
        <p14:creationId xmlns:p14="http://schemas.microsoft.com/office/powerpoint/2010/main" val="98968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Modifed</a:t>
            </a:r>
            <a:r>
              <a:rPr lang="en-US" dirty="0" smtClean="0"/>
              <a:t> </a:t>
            </a:r>
            <a:r>
              <a:rPr lang="en-US" dirty="0" err="1" smtClean="0"/>
              <a:t>Griess</a:t>
            </a:r>
            <a:r>
              <a:rPr lang="en-US" dirty="0" smtClean="0"/>
              <a:t> Test</a:t>
            </a: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a:t>Using the suspected ammunition from the case, reference shots </a:t>
            </a:r>
            <a:r>
              <a:rPr lang="en-US" dirty="0" smtClean="0"/>
              <a:t>are fired </a:t>
            </a:r>
            <a:r>
              <a:rPr lang="en-US" dirty="0"/>
              <a:t>into white denim cloth at varying </a:t>
            </a:r>
            <a:r>
              <a:rPr lang="en-US" dirty="0" smtClean="0"/>
              <a:t>distances. </a:t>
            </a:r>
          </a:p>
          <a:p>
            <a:endParaRPr lang="en-US" dirty="0"/>
          </a:p>
          <a:p>
            <a:r>
              <a:rPr lang="en-US" dirty="0" smtClean="0"/>
              <a:t>The </a:t>
            </a:r>
            <a:r>
              <a:rPr lang="en-US" dirty="0"/>
              <a:t>Modified </a:t>
            </a:r>
            <a:r>
              <a:rPr lang="en-US" dirty="0" err="1"/>
              <a:t>Griess</a:t>
            </a:r>
            <a:r>
              <a:rPr lang="en-US" dirty="0"/>
              <a:t> Test is then performed on the test </a:t>
            </a:r>
            <a:r>
              <a:rPr lang="en-US" dirty="0" smtClean="0"/>
              <a:t>patterns. </a:t>
            </a:r>
            <a:r>
              <a:rPr lang="en-US" dirty="0"/>
              <a:t>This test detects nitrite residues and is used to determine muzzle-to-garment distance. </a:t>
            </a:r>
            <a:endParaRPr lang="en-US" dirty="0" smtClean="0"/>
          </a:p>
          <a:p>
            <a:endParaRPr lang="en-US" dirty="0"/>
          </a:p>
          <a:p>
            <a:r>
              <a:rPr lang="en-US" dirty="0" smtClean="0"/>
              <a:t>The </a:t>
            </a:r>
            <a:r>
              <a:rPr lang="en-US" dirty="0"/>
              <a:t>clothing specimen with the gunshot residue is placed against a piece of desensitized photographic paper, and the back of the specimen is steam ironed with an acid solution in the iron instead of water. </a:t>
            </a:r>
            <a:endParaRPr lang="en-US" dirty="0" smtClean="0"/>
          </a:p>
          <a:p>
            <a:endParaRPr lang="en-US" dirty="0"/>
          </a:p>
        </p:txBody>
      </p:sp>
    </p:spTree>
    <p:extLst>
      <p:ext uri="{BB962C8B-B14F-4D97-AF65-F5344CB8AC3E}">
        <p14:creationId xmlns:p14="http://schemas.microsoft.com/office/powerpoint/2010/main" val="2578866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Modified </a:t>
            </a:r>
            <a:r>
              <a:rPr lang="en-US" dirty="0" err="1" smtClean="0"/>
              <a:t>Griess</a:t>
            </a:r>
            <a:r>
              <a:rPr lang="en-US" dirty="0" smtClean="0"/>
              <a:t> Test</a:t>
            </a: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a:t>Acidic vapors penetrate the specimen causing a reaction between nitrite residues and chemicals in the photographic paper. </a:t>
            </a:r>
          </a:p>
          <a:p>
            <a:endParaRPr lang="en-US" dirty="0" smtClean="0"/>
          </a:p>
          <a:p>
            <a:r>
              <a:rPr lang="en-US" dirty="0" smtClean="0"/>
              <a:t>Comparing </a:t>
            </a:r>
            <a:r>
              <a:rPr lang="en-US" dirty="0"/>
              <a:t>tested residue patterns to that of the actual item of evidence, one can estimate the distance of discharge. </a:t>
            </a:r>
          </a:p>
          <a:p>
            <a:endParaRPr lang="en-US" dirty="0"/>
          </a:p>
          <a:p>
            <a:r>
              <a:rPr lang="en-US" dirty="0"/>
              <a:t>Patterns that occur from close range shots will show a more concentrated and tighter configuration of residue compared to distant range shots that will exhibit a sparser and less perceptible arrangement. </a:t>
            </a:r>
          </a:p>
        </p:txBody>
      </p:sp>
    </p:spTree>
    <p:extLst>
      <p:ext uri="{BB962C8B-B14F-4D97-AF65-F5344CB8AC3E}">
        <p14:creationId xmlns:p14="http://schemas.microsoft.com/office/powerpoint/2010/main" val="2511821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 Testing</a:t>
            </a: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To confirm the presence of lead, the </a:t>
            </a:r>
            <a:r>
              <a:rPr lang="en-US" dirty="0"/>
              <a:t>Sodium </a:t>
            </a:r>
            <a:r>
              <a:rPr lang="en-US" dirty="0" err="1"/>
              <a:t>Rhodizonate</a:t>
            </a:r>
            <a:r>
              <a:rPr lang="en-US" dirty="0"/>
              <a:t> Test is </a:t>
            </a:r>
            <a:r>
              <a:rPr lang="en-US" dirty="0" smtClean="0"/>
              <a:t>used. </a:t>
            </a:r>
          </a:p>
          <a:p>
            <a:endParaRPr lang="en-US" dirty="0"/>
          </a:p>
          <a:p>
            <a:r>
              <a:rPr lang="en-US" dirty="0" smtClean="0"/>
              <a:t>This test is performed </a:t>
            </a:r>
            <a:r>
              <a:rPr lang="en-US" dirty="0"/>
              <a:t>by spraying the specimen to be tested with sodium </a:t>
            </a:r>
            <a:r>
              <a:rPr lang="en-US" dirty="0" err="1"/>
              <a:t>rhodizonate</a:t>
            </a:r>
            <a:r>
              <a:rPr lang="en-US" dirty="0"/>
              <a:t> and distilled water. </a:t>
            </a:r>
            <a:endParaRPr lang="en-US" dirty="0" smtClean="0"/>
          </a:p>
          <a:p>
            <a:endParaRPr lang="en-US" dirty="0"/>
          </a:p>
          <a:p>
            <a:r>
              <a:rPr lang="en-US" dirty="0" smtClean="0"/>
              <a:t>Any </a:t>
            </a:r>
            <a:r>
              <a:rPr lang="en-US" dirty="0"/>
              <a:t>lead residue present on the evidence will react with the sodium </a:t>
            </a:r>
            <a:r>
              <a:rPr lang="en-US" dirty="0" err="1"/>
              <a:t>rhodizonate</a:t>
            </a:r>
            <a:r>
              <a:rPr lang="en-US" dirty="0"/>
              <a:t> and turn a bright pink color. </a:t>
            </a:r>
          </a:p>
        </p:txBody>
      </p:sp>
    </p:spTree>
    <p:extLst>
      <p:ext uri="{BB962C8B-B14F-4D97-AF65-F5344CB8AC3E}">
        <p14:creationId xmlns:p14="http://schemas.microsoft.com/office/powerpoint/2010/main" val="1336584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GSR Detection</a:t>
            </a:r>
            <a:endParaRPr lang="en-US" dirty="0"/>
          </a:p>
        </p:txBody>
      </p:sp>
      <p:sp>
        <p:nvSpPr>
          <p:cNvPr id="3" name="Text Placeholder 2"/>
          <p:cNvSpPr>
            <a:spLocks noGrp="1"/>
          </p:cNvSpPr>
          <p:nvPr>
            <p:ph type="body" sz="quarter" idx="13"/>
          </p:nvPr>
        </p:nvSpPr>
        <p:spPr/>
        <p:txBody>
          <a:bodyPr>
            <a:normAutofit fontScale="85000" lnSpcReduction="10000"/>
          </a:bodyPr>
          <a:lstStyle/>
          <a:p>
            <a:pPr>
              <a:lnSpc>
                <a:spcPct val="90000"/>
              </a:lnSpc>
            </a:pPr>
            <a:r>
              <a:rPr lang="en-US" dirty="0"/>
              <a:t>It is possible to detect traces of the metals barium, antimony and lead, on the back of the firing hand of individuals who have fired a gun.  The metals originate from the primer. </a:t>
            </a:r>
            <a:endParaRPr lang="en-US" dirty="0" smtClean="0"/>
          </a:p>
          <a:p>
            <a:pPr>
              <a:lnSpc>
                <a:spcPct val="90000"/>
              </a:lnSpc>
            </a:pPr>
            <a:endParaRPr lang="en-US" dirty="0"/>
          </a:p>
          <a:p>
            <a:pPr>
              <a:lnSpc>
                <a:spcPct val="90000"/>
              </a:lnSpc>
            </a:pPr>
            <a:r>
              <a:rPr lang="en-US" dirty="0"/>
              <a:t>Cotton tipped swabs wet with dilute acid (10% hydrochloric acid or 5% nitric acid) are used to recover residues for analysis by flameless atomic absorption spectrometry (FAAS) and neutron activation analysis (NAA). </a:t>
            </a:r>
            <a:endParaRPr lang="en-US" dirty="0" smtClean="0"/>
          </a:p>
          <a:p>
            <a:pPr>
              <a:lnSpc>
                <a:spcPct val="90000"/>
              </a:lnSpc>
            </a:pPr>
            <a:endParaRPr lang="en-US" dirty="0"/>
          </a:p>
          <a:p>
            <a:pPr>
              <a:lnSpc>
                <a:spcPct val="90000"/>
              </a:lnSpc>
            </a:pPr>
            <a:r>
              <a:rPr lang="en-US" dirty="0"/>
              <a:t>Adhesive material is used to recover residues for analysis using scanning electron microscopy and e</a:t>
            </a:r>
            <a:r>
              <a:rPr lang="en-US" dirty="0" smtClean="0"/>
              <a:t>nergy-dispersive X-ray spectroscopy (EDAX).</a:t>
            </a:r>
            <a:endParaRPr lang="en-US" dirty="0"/>
          </a:p>
          <a:p>
            <a:endParaRPr lang="en-US" dirty="0"/>
          </a:p>
        </p:txBody>
      </p:sp>
    </p:spTree>
    <p:extLst>
      <p:ext uri="{BB962C8B-B14F-4D97-AF65-F5344CB8AC3E}">
        <p14:creationId xmlns:p14="http://schemas.microsoft.com/office/powerpoint/2010/main" val="266378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Elemental Analysis</a:t>
            </a:r>
            <a:endParaRPr lang="en-US" dirty="0"/>
          </a:p>
        </p:txBody>
      </p:sp>
      <p:sp>
        <p:nvSpPr>
          <p:cNvPr id="3" name="Text Placeholder 2"/>
          <p:cNvSpPr>
            <a:spLocks noGrp="1"/>
          </p:cNvSpPr>
          <p:nvPr>
            <p:ph type="body" sz="quarter" idx="13"/>
          </p:nvPr>
        </p:nvSpPr>
        <p:spPr>
          <a:xfrm>
            <a:off x="609600" y="1295400"/>
            <a:ext cx="4114800" cy="5029200"/>
          </a:xfrm>
        </p:spPr>
        <p:txBody>
          <a:bodyPr>
            <a:normAutofit fontScale="85000" lnSpcReduction="10000"/>
          </a:bodyPr>
          <a:lstStyle/>
          <a:p>
            <a:pPr marL="0" indent="0">
              <a:buNone/>
            </a:pPr>
            <a:r>
              <a:rPr lang="en-US" dirty="0"/>
              <a:t>The gunshot residue deposited in a gunshot wound can be detected by using scanning electron microscopy coupled with energy-dispersive x-ray microanalysis to demonstrate the characteristic elemental pattern of the primer residue </a:t>
            </a:r>
            <a:r>
              <a:rPr lang="en-US" dirty="0" smtClean="0"/>
              <a:t>containing </a:t>
            </a:r>
            <a:r>
              <a:rPr lang="en-US" dirty="0"/>
              <a:t>lead, antimony, and barium.</a:t>
            </a:r>
          </a:p>
        </p:txBody>
      </p:sp>
      <p:pic>
        <p:nvPicPr>
          <p:cNvPr id="1026" name="Picture 2" descr="Z:\Crosscutting Concepts\Mystery of Lyle &amp; Louise\Manuals\InDesign Sources\Links\22_datafromSE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4" r="-1"/>
          <a:stretch/>
        </p:blipFill>
        <p:spPr bwMode="auto">
          <a:xfrm>
            <a:off x="4888522" y="2362200"/>
            <a:ext cx="3695089" cy="2611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910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GSR Detection</a:t>
            </a:r>
            <a:endParaRPr lang="en-US" dirty="0"/>
          </a:p>
        </p:txBody>
      </p:sp>
      <p:sp>
        <p:nvSpPr>
          <p:cNvPr id="3" name="Text Placeholder 2"/>
          <p:cNvSpPr>
            <a:spLocks noGrp="1"/>
          </p:cNvSpPr>
          <p:nvPr>
            <p:ph type="body" sz="quarter" idx="13"/>
          </p:nvPr>
        </p:nvSpPr>
        <p:spPr/>
        <p:txBody>
          <a:bodyPr>
            <a:normAutofit lnSpcReduction="10000"/>
          </a:bodyPr>
          <a:lstStyle/>
          <a:p>
            <a:pPr>
              <a:lnSpc>
                <a:spcPct val="80000"/>
              </a:lnSpc>
            </a:pPr>
            <a:r>
              <a:rPr lang="en-US" sz="2400" dirty="0"/>
              <a:t>All three metals are not always present in </a:t>
            </a:r>
            <a:r>
              <a:rPr lang="en-US" sz="2400" dirty="0" err="1"/>
              <a:t>rimfire</a:t>
            </a:r>
            <a:r>
              <a:rPr lang="en-US" sz="2400" dirty="0"/>
              <a:t> primers. </a:t>
            </a:r>
            <a:endParaRPr lang="en-US" sz="2400" dirty="0" smtClean="0"/>
          </a:p>
          <a:p>
            <a:pPr>
              <a:lnSpc>
                <a:spcPct val="80000"/>
              </a:lnSpc>
            </a:pPr>
            <a:endParaRPr lang="en-US" sz="2400" dirty="0"/>
          </a:p>
          <a:p>
            <a:pPr>
              <a:lnSpc>
                <a:spcPct val="80000"/>
              </a:lnSpc>
            </a:pPr>
            <a:r>
              <a:rPr lang="en-US" sz="2400" dirty="0"/>
              <a:t>Neutron activation only detects antimony and barium, and must be used in conjunction with FAAS to detect lead</a:t>
            </a:r>
            <a:r>
              <a:rPr lang="en-US" sz="2400" dirty="0" smtClean="0"/>
              <a:t>.</a:t>
            </a:r>
          </a:p>
          <a:p>
            <a:pPr>
              <a:lnSpc>
                <a:spcPct val="80000"/>
              </a:lnSpc>
            </a:pPr>
            <a:endParaRPr lang="en-US" sz="2400" dirty="0"/>
          </a:p>
          <a:p>
            <a:pPr>
              <a:lnSpc>
                <a:spcPct val="80000"/>
              </a:lnSpc>
            </a:pPr>
            <a:r>
              <a:rPr lang="en-US" sz="2400" dirty="0"/>
              <a:t>NAA and FAAS are both quantitative elemental analytical methods which do not distinguish the source of the metals. False positives are therefore theoretically possible. </a:t>
            </a:r>
            <a:endParaRPr lang="en-US" sz="2400" dirty="0" smtClean="0"/>
          </a:p>
          <a:p>
            <a:pPr>
              <a:lnSpc>
                <a:spcPct val="80000"/>
              </a:lnSpc>
            </a:pPr>
            <a:endParaRPr lang="en-US" sz="2400" dirty="0" smtClean="0"/>
          </a:p>
          <a:p>
            <a:pPr>
              <a:lnSpc>
                <a:spcPct val="80000"/>
              </a:lnSpc>
            </a:pPr>
            <a:r>
              <a:rPr lang="en-US" sz="2400" dirty="0" smtClean="0"/>
              <a:t>SEM </a:t>
            </a:r>
            <a:r>
              <a:rPr lang="en-US" sz="2400" dirty="0"/>
              <a:t>with EDAX can potentially absolutely identify all gunshot </a:t>
            </a:r>
            <a:r>
              <a:rPr lang="en-US" sz="2400" dirty="0" smtClean="0"/>
              <a:t>residue. In </a:t>
            </a:r>
            <a:r>
              <a:rPr lang="en-US" sz="2400" dirty="0"/>
              <a:t>practice, residues are detected in 90% of persons who have fired handguns, but only 50% of persons who have fired rifles and shotguns. </a:t>
            </a:r>
          </a:p>
          <a:p>
            <a:endParaRPr lang="en-US" dirty="0"/>
          </a:p>
        </p:txBody>
      </p:sp>
    </p:spTree>
    <p:extLst>
      <p:ext uri="{BB962C8B-B14F-4D97-AF65-F5344CB8AC3E}">
        <p14:creationId xmlns:p14="http://schemas.microsoft.com/office/powerpoint/2010/main" val="2605631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GSR Detection</a:t>
            </a:r>
            <a:endParaRPr lang="en-US" dirty="0"/>
          </a:p>
        </p:txBody>
      </p:sp>
      <p:sp>
        <p:nvSpPr>
          <p:cNvPr id="3" name="Text Placeholder 2"/>
          <p:cNvSpPr>
            <a:spLocks noGrp="1"/>
          </p:cNvSpPr>
          <p:nvPr>
            <p:ph type="body" sz="quarter" idx="13"/>
          </p:nvPr>
        </p:nvSpPr>
        <p:spPr/>
        <p:txBody>
          <a:bodyPr>
            <a:normAutofit fontScale="85000" lnSpcReduction="20000"/>
          </a:bodyPr>
          <a:lstStyle/>
          <a:p>
            <a:pPr>
              <a:lnSpc>
                <a:spcPct val="90000"/>
              </a:lnSpc>
            </a:pPr>
            <a:r>
              <a:rPr lang="en-US" dirty="0"/>
              <a:t>The quantity and distribution of the three metals can be described as consistent or not consistent with gunshot residue and with firing a weapon. </a:t>
            </a:r>
            <a:endParaRPr lang="en-US" dirty="0" smtClean="0"/>
          </a:p>
          <a:p>
            <a:pPr>
              <a:lnSpc>
                <a:spcPct val="90000"/>
              </a:lnSpc>
            </a:pPr>
            <a:endParaRPr lang="en-US" dirty="0"/>
          </a:p>
          <a:p>
            <a:pPr>
              <a:lnSpc>
                <a:spcPct val="90000"/>
              </a:lnSpc>
            </a:pPr>
            <a:r>
              <a:rPr lang="en-US" dirty="0"/>
              <a:t>Residues on the palms of the hands could indicate a defense gesture, or handling of a previously fired weapon. </a:t>
            </a:r>
            <a:endParaRPr lang="en-US" dirty="0" smtClean="0"/>
          </a:p>
          <a:p>
            <a:pPr>
              <a:lnSpc>
                <a:spcPct val="90000"/>
              </a:lnSpc>
            </a:pPr>
            <a:endParaRPr lang="en-US" dirty="0"/>
          </a:p>
          <a:p>
            <a:pPr>
              <a:lnSpc>
                <a:spcPct val="90000"/>
              </a:lnSpc>
            </a:pPr>
            <a:r>
              <a:rPr lang="en-US" dirty="0"/>
              <a:t>In suicides, residues are often detected on the non-firing hand used to steady the muzzle against the body. </a:t>
            </a:r>
            <a:endParaRPr lang="en-US" dirty="0" smtClean="0"/>
          </a:p>
          <a:p>
            <a:pPr>
              <a:lnSpc>
                <a:spcPct val="90000"/>
              </a:lnSpc>
            </a:pPr>
            <a:endParaRPr lang="en-US" dirty="0"/>
          </a:p>
          <a:p>
            <a:pPr>
              <a:lnSpc>
                <a:spcPct val="90000"/>
              </a:lnSpc>
            </a:pPr>
            <a:r>
              <a:rPr lang="en-US" dirty="0"/>
              <a:t>Residues of barium alone may be the result of contamination with barium rich soil.</a:t>
            </a:r>
          </a:p>
          <a:p>
            <a:endParaRPr lang="en-US" dirty="0"/>
          </a:p>
        </p:txBody>
      </p:sp>
    </p:spTree>
    <p:extLst>
      <p:ext uri="{BB962C8B-B14F-4D97-AF65-F5344CB8AC3E}">
        <p14:creationId xmlns:p14="http://schemas.microsoft.com/office/powerpoint/2010/main" val="1825454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Collecting GSR Evidence</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Plastic gloves should be worn by the evidence technician when taking the hand-wiping</a:t>
            </a:r>
            <a:r>
              <a:rPr lang="en-US" dirty="0" smtClean="0"/>
              <a:t>.</a:t>
            </a:r>
          </a:p>
          <a:p>
            <a:endParaRPr lang="en-US" dirty="0"/>
          </a:p>
          <a:p>
            <a:r>
              <a:rPr lang="en-US" dirty="0"/>
              <a:t>The cotton swab is moistened with two or three drops of acid solution. </a:t>
            </a:r>
            <a:endParaRPr lang="en-US" dirty="0" smtClean="0"/>
          </a:p>
          <a:p>
            <a:endParaRPr lang="en-US" dirty="0"/>
          </a:p>
          <a:p>
            <a:r>
              <a:rPr lang="en-US" dirty="0"/>
              <a:t>About 20 seconds of swabbing </a:t>
            </a:r>
            <a:r>
              <a:rPr lang="en-US" dirty="0" smtClean="0"/>
              <a:t>per swab is </a:t>
            </a:r>
            <a:r>
              <a:rPr lang="en-US" dirty="0"/>
              <a:t>recommended and </a:t>
            </a:r>
            <a:r>
              <a:rPr lang="en-US" dirty="0" smtClean="0"/>
              <a:t>important. </a:t>
            </a:r>
            <a:r>
              <a:rPr lang="en-US" dirty="0"/>
              <a:t>Each area is swabbed twice. </a:t>
            </a:r>
          </a:p>
          <a:p>
            <a:endParaRPr lang="en-US" dirty="0"/>
          </a:p>
        </p:txBody>
      </p:sp>
    </p:spTree>
    <p:extLst>
      <p:ext uri="{BB962C8B-B14F-4D97-AF65-F5344CB8AC3E}">
        <p14:creationId xmlns:p14="http://schemas.microsoft.com/office/powerpoint/2010/main" val="2691878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Collecting GSR Evidence</a:t>
            </a:r>
            <a:endParaRPr lang="en-US" dirty="0"/>
          </a:p>
        </p:txBody>
      </p:sp>
      <p:sp>
        <p:nvSpPr>
          <p:cNvPr id="3" name="Text Placeholder 2"/>
          <p:cNvSpPr>
            <a:spLocks noGrp="1"/>
          </p:cNvSpPr>
          <p:nvPr>
            <p:ph type="body" sz="quarter" idx="13"/>
          </p:nvPr>
        </p:nvSpPr>
        <p:spPr>
          <a:xfrm>
            <a:off x="381000" y="1295400"/>
            <a:ext cx="3886200" cy="5029200"/>
          </a:xfrm>
        </p:spPr>
        <p:txBody>
          <a:bodyPr>
            <a:normAutofit fontScale="70000" lnSpcReduction="20000"/>
          </a:bodyPr>
          <a:lstStyle/>
          <a:p>
            <a:pPr marL="0" indent="0">
              <a:buNone/>
            </a:pPr>
            <a:r>
              <a:rPr lang="en-US" dirty="0"/>
              <a:t>The four areas swabbed are the backs of both hands and the palms of both hands. </a:t>
            </a:r>
            <a:endParaRPr lang="en-US" dirty="0" smtClean="0"/>
          </a:p>
          <a:p>
            <a:endParaRPr lang="en-US" dirty="0"/>
          </a:p>
          <a:p>
            <a:pPr marL="0" indent="0">
              <a:buNone/>
            </a:pPr>
            <a:r>
              <a:rPr lang="en-US" dirty="0"/>
              <a:t>On the back of the hand the radial aspect of the forefinger, the dorsal aspect of the thumb, and the skin web between is swabbed. </a:t>
            </a:r>
            <a:endParaRPr lang="en-US" dirty="0" smtClean="0"/>
          </a:p>
          <a:p>
            <a:endParaRPr lang="en-US" dirty="0"/>
          </a:p>
          <a:p>
            <a:pPr marL="0" indent="0">
              <a:buNone/>
            </a:pPr>
            <a:r>
              <a:rPr lang="en-US" dirty="0"/>
              <a:t>On the palm of the hand the palmar aspect of the forefinger and thumb together with the base of the forefinger and thumb and the skin web between is swabbed.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4520" y="1905000"/>
            <a:ext cx="4607080" cy="2991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1877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Submitting Firearms Evidence</a:t>
            </a:r>
            <a:endParaRPr lang="en-US" dirty="0"/>
          </a:p>
        </p:txBody>
      </p:sp>
      <p:sp>
        <p:nvSpPr>
          <p:cNvPr id="3" name="Text Placeholder 2"/>
          <p:cNvSpPr>
            <a:spLocks noGrp="1"/>
          </p:cNvSpPr>
          <p:nvPr>
            <p:ph type="body" sz="quarter" idx="13"/>
          </p:nvPr>
        </p:nvSpPr>
        <p:spPr/>
        <p:txBody>
          <a:bodyPr>
            <a:normAutofit lnSpcReduction="10000"/>
          </a:bodyPr>
          <a:lstStyle/>
          <a:p>
            <a:pPr>
              <a:lnSpc>
                <a:spcPct val="90000"/>
              </a:lnSpc>
            </a:pPr>
            <a:r>
              <a:rPr lang="en-US" dirty="0"/>
              <a:t>Clothing submitted for gunshot residue examination should be carefully handled, air dried, and </a:t>
            </a:r>
            <a:r>
              <a:rPr lang="en-US" dirty="0" smtClean="0"/>
              <a:t>each article individually wrapped in </a:t>
            </a:r>
            <a:r>
              <a:rPr lang="en-US" dirty="0"/>
              <a:t>paper. </a:t>
            </a:r>
            <a:endParaRPr lang="en-US" dirty="0" smtClean="0"/>
          </a:p>
          <a:p>
            <a:pPr>
              <a:lnSpc>
                <a:spcPct val="90000"/>
              </a:lnSpc>
            </a:pPr>
            <a:endParaRPr lang="en-US" dirty="0"/>
          </a:p>
          <a:p>
            <a:pPr>
              <a:lnSpc>
                <a:spcPct val="90000"/>
              </a:lnSpc>
            </a:pPr>
            <a:r>
              <a:rPr lang="en-US" dirty="0"/>
              <a:t>Clothing with blood must be air dried and labeled BIOHAZARD on the inner and outer containers. The date, time, location, collector's name, case number, and evidence number should be on the container. </a:t>
            </a:r>
          </a:p>
          <a:p>
            <a:endParaRPr lang="en-US" dirty="0"/>
          </a:p>
        </p:txBody>
      </p:sp>
    </p:spTree>
    <p:extLst>
      <p:ext uri="{BB962C8B-B14F-4D97-AF65-F5344CB8AC3E}">
        <p14:creationId xmlns:p14="http://schemas.microsoft.com/office/powerpoint/2010/main" val="1012894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Trace Evidence</a:t>
            </a:r>
            <a:endParaRPr lang="en-US" dirty="0"/>
          </a:p>
        </p:txBody>
      </p:sp>
      <p:sp>
        <p:nvSpPr>
          <p:cNvPr id="3" name="Text Placeholder 2"/>
          <p:cNvSpPr>
            <a:spLocks noGrp="1"/>
          </p:cNvSpPr>
          <p:nvPr>
            <p:ph type="body" sz="quarter" idx="13"/>
          </p:nvPr>
        </p:nvSpPr>
        <p:spPr/>
        <p:txBody>
          <a:bodyPr>
            <a:normAutofit/>
          </a:bodyPr>
          <a:lstStyle/>
          <a:p>
            <a:r>
              <a:rPr lang="en-US" dirty="0" smtClean="0"/>
              <a:t>Trace evidence </a:t>
            </a:r>
            <a:r>
              <a:rPr lang="en-US" dirty="0"/>
              <a:t>is physical evidence that it </a:t>
            </a:r>
            <a:r>
              <a:rPr lang="en-US" dirty="0" smtClean="0"/>
              <a:t>often difficult </a:t>
            </a:r>
            <a:r>
              <a:rPr lang="en-US" dirty="0"/>
              <a:t>to detect by the naked eye, </a:t>
            </a:r>
            <a:r>
              <a:rPr lang="en-US" dirty="0" smtClean="0"/>
              <a:t>therefore some </a:t>
            </a:r>
            <a:r>
              <a:rPr lang="en-US" dirty="0"/>
              <a:t>type of magnification or sensitive </a:t>
            </a:r>
            <a:r>
              <a:rPr lang="en-US" dirty="0" smtClean="0"/>
              <a:t>analytical technique is </a:t>
            </a:r>
            <a:r>
              <a:rPr lang="en-US" dirty="0"/>
              <a:t>often required to detect or view it. </a:t>
            </a:r>
            <a:endParaRPr lang="en-US" dirty="0" smtClean="0"/>
          </a:p>
          <a:p>
            <a:endParaRPr lang="en-US" dirty="0"/>
          </a:p>
          <a:p>
            <a:r>
              <a:rPr lang="en-US" dirty="0" smtClean="0">
                <a:solidFill>
                  <a:schemeClr val="bg1">
                    <a:lumMod val="60000"/>
                    <a:lumOff val="40000"/>
                  </a:schemeClr>
                </a:solidFill>
              </a:rPr>
              <a:t>Gunshot residue (GSR) </a:t>
            </a:r>
            <a:r>
              <a:rPr lang="en-US" dirty="0"/>
              <a:t>is one of the most widely utilized </a:t>
            </a:r>
            <a:r>
              <a:rPr lang="en-US" dirty="0" smtClean="0"/>
              <a:t>and widely </a:t>
            </a:r>
            <a:r>
              <a:rPr lang="en-US" dirty="0"/>
              <a:t>examined forms of trace </a:t>
            </a:r>
            <a:r>
              <a:rPr lang="en-US" dirty="0" smtClean="0"/>
              <a:t>evidence.</a:t>
            </a:r>
            <a:endParaRPr lang="en-US" dirty="0"/>
          </a:p>
        </p:txBody>
      </p:sp>
    </p:spTree>
    <p:extLst>
      <p:ext uri="{BB962C8B-B14F-4D97-AF65-F5344CB8AC3E}">
        <p14:creationId xmlns:p14="http://schemas.microsoft.com/office/powerpoint/2010/main" val="1620860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Implications of GSR Evidence</a:t>
            </a:r>
            <a:endParaRPr lang="en-US" dirty="0"/>
          </a:p>
        </p:txBody>
      </p:sp>
      <p:sp>
        <p:nvSpPr>
          <p:cNvPr id="3" name="Text Placeholder 2"/>
          <p:cNvSpPr>
            <a:spLocks noGrp="1"/>
          </p:cNvSpPr>
          <p:nvPr>
            <p:ph type="body" sz="quarter" idx="13"/>
          </p:nvPr>
        </p:nvSpPr>
        <p:spPr/>
        <p:txBody>
          <a:bodyPr>
            <a:normAutofit fontScale="85000" lnSpcReduction="10000"/>
          </a:bodyPr>
          <a:lstStyle/>
          <a:p>
            <a:r>
              <a:rPr lang="en-US" dirty="0"/>
              <a:t>The finding of gunshot </a:t>
            </a:r>
            <a:r>
              <a:rPr lang="en-US" dirty="0" smtClean="0"/>
              <a:t>residue can </a:t>
            </a:r>
            <a:r>
              <a:rPr lang="en-US" dirty="0"/>
              <a:t>certainly implicate an individual that might be involved in a crime </a:t>
            </a:r>
            <a:r>
              <a:rPr lang="en-US" dirty="0" smtClean="0"/>
              <a:t>with a firearm.</a:t>
            </a:r>
          </a:p>
          <a:p>
            <a:endParaRPr lang="en-US" dirty="0"/>
          </a:p>
          <a:p>
            <a:r>
              <a:rPr lang="en-US" dirty="0" smtClean="0"/>
              <a:t>However, someone </a:t>
            </a:r>
            <a:r>
              <a:rPr lang="en-US" dirty="0"/>
              <a:t>within close proximity of a fired gun might have similar concentrations, patterns, and locations of gunshot residue. </a:t>
            </a:r>
            <a:endParaRPr lang="en-US" dirty="0" smtClean="0"/>
          </a:p>
          <a:p>
            <a:endParaRPr lang="en-US" dirty="0"/>
          </a:p>
          <a:p>
            <a:r>
              <a:rPr lang="en-US" dirty="0" smtClean="0"/>
              <a:t>This evidence </a:t>
            </a:r>
            <a:r>
              <a:rPr lang="en-US" dirty="0"/>
              <a:t>does not necessarily assign guilt but may be a tool to explaining a guilty action, the events of the crime, and/or placing an individual at the scene of the crime. </a:t>
            </a:r>
          </a:p>
        </p:txBody>
      </p:sp>
    </p:spTree>
    <p:extLst>
      <p:ext uri="{BB962C8B-B14F-4D97-AF65-F5344CB8AC3E}">
        <p14:creationId xmlns:p14="http://schemas.microsoft.com/office/powerpoint/2010/main" val="1764356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2592" b="12592"/>
          <a:stretch/>
        </p:blipFill>
        <p:spPr>
          <a:xfrm>
            <a:off x="-22410" y="0"/>
            <a:ext cx="9166409" cy="6858000"/>
          </a:xfrm>
          <a:prstGeom prst="rect">
            <a:avLst/>
          </a:prstGeom>
        </p:spPr>
      </p:pic>
      <p:pic>
        <p:nvPicPr>
          <p:cNvPr id="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571"/>
          <a:stretch/>
        </p:blipFill>
        <p:spPr bwMode="auto">
          <a:xfrm>
            <a:off x="-22410" y="6096001"/>
            <a:ext cx="7184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33890" y="152400"/>
            <a:ext cx="951951" cy="116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598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GSR Evidence</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In the United </a:t>
            </a:r>
            <a:r>
              <a:rPr lang="en-US" dirty="0" smtClean="0"/>
              <a:t>States, </a:t>
            </a:r>
            <a:r>
              <a:rPr lang="en-US" dirty="0"/>
              <a:t>1.3 million people are confronted each year by criminals carrying handguns. </a:t>
            </a:r>
            <a:endParaRPr lang="en-US" dirty="0" smtClean="0"/>
          </a:p>
          <a:p>
            <a:endParaRPr lang="en-US" dirty="0"/>
          </a:p>
          <a:p>
            <a:r>
              <a:rPr lang="en-US" dirty="0" smtClean="0"/>
              <a:t>Firearms </a:t>
            </a:r>
            <a:r>
              <a:rPr lang="en-US" dirty="0"/>
              <a:t>have been used in 40% of robberies, 20% of aggravated assaults, and 68% of all criminal homicides. </a:t>
            </a:r>
            <a:endParaRPr lang="en-US" dirty="0" smtClean="0"/>
          </a:p>
          <a:p>
            <a:endParaRPr lang="en-US" dirty="0"/>
          </a:p>
          <a:p>
            <a:r>
              <a:rPr lang="en-US" dirty="0" smtClean="0"/>
              <a:t>GSR evidence has helped to solve many violent crimes.</a:t>
            </a:r>
            <a:endParaRPr lang="en-US" dirty="0"/>
          </a:p>
        </p:txBody>
      </p:sp>
    </p:spTree>
    <p:extLst>
      <p:ext uri="{BB962C8B-B14F-4D97-AF65-F5344CB8AC3E}">
        <p14:creationId xmlns:p14="http://schemas.microsoft.com/office/powerpoint/2010/main" val="3648194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GSR Evidence</a:t>
            </a:r>
            <a:endParaRPr lang="en-US" dirty="0"/>
          </a:p>
        </p:txBody>
      </p:sp>
      <p:sp>
        <p:nvSpPr>
          <p:cNvPr id="3" name="Text Placeholder 2"/>
          <p:cNvSpPr>
            <a:spLocks noGrp="1"/>
          </p:cNvSpPr>
          <p:nvPr>
            <p:ph type="body" sz="quarter" idx="13"/>
          </p:nvPr>
        </p:nvSpPr>
        <p:spPr/>
        <p:txBody>
          <a:bodyPr/>
          <a:lstStyle/>
          <a:p>
            <a:r>
              <a:rPr lang="en-US" dirty="0"/>
              <a:t>When a crime involves the discharge of a firearm, the first thing that must be determined by investigators is who fired the gun. </a:t>
            </a:r>
            <a:endParaRPr lang="en-US" dirty="0" smtClean="0"/>
          </a:p>
          <a:p>
            <a:endParaRPr lang="en-US" dirty="0"/>
          </a:p>
          <a:p>
            <a:r>
              <a:rPr lang="en-US" dirty="0" smtClean="0"/>
              <a:t>When </a:t>
            </a:r>
            <a:r>
              <a:rPr lang="en-US" dirty="0"/>
              <a:t>properly obtained and analyzed, gunshot residue can connect the criminal to the proverbial “smoking gun.” </a:t>
            </a:r>
            <a:endParaRPr lang="en-US" dirty="0" smtClean="0"/>
          </a:p>
          <a:p>
            <a:endParaRPr lang="en-US" dirty="0"/>
          </a:p>
        </p:txBody>
      </p:sp>
    </p:spTree>
    <p:extLst>
      <p:ext uri="{BB962C8B-B14F-4D97-AF65-F5344CB8AC3E}">
        <p14:creationId xmlns:p14="http://schemas.microsoft.com/office/powerpoint/2010/main" val="2612744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GSR Evidence</a:t>
            </a: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smtClean="0"/>
              <a:t>Gunshot </a:t>
            </a:r>
            <a:r>
              <a:rPr lang="en-US" dirty="0"/>
              <a:t>residue may be found on the </a:t>
            </a:r>
            <a:r>
              <a:rPr lang="en-US" dirty="0" smtClean="0"/>
              <a:t>hands or </a:t>
            </a:r>
            <a:r>
              <a:rPr lang="en-US" dirty="0"/>
              <a:t>clothing of the suspected shooter, as well as on any object or person in the vicinity of the fired weapon</a:t>
            </a:r>
            <a:r>
              <a:rPr lang="en-US" dirty="0" smtClean="0"/>
              <a:t>.</a:t>
            </a:r>
          </a:p>
          <a:p>
            <a:endParaRPr lang="en-US" dirty="0"/>
          </a:p>
          <a:p>
            <a:r>
              <a:rPr lang="en-US" dirty="0"/>
              <a:t>The face of a suspected shooter can also be sampled. This may prove especially useful when a rifle or shotgun has been used in a shooting. </a:t>
            </a:r>
          </a:p>
          <a:p>
            <a:endParaRPr lang="en-US" dirty="0"/>
          </a:p>
          <a:p>
            <a:r>
              <a:rPr lang="en-US" dirty="0"/>
              <a:t>Larger amounts of gunshot residue are deposited on the face, chest, and hair when these </a:t>
            </a:r>
            <a:r>
              <a:rPr lang="en-US" dirty="0" smtClean="0"/>
              <a:t>types </a:t>
            </a:r>
            <a:r>
              <a:rPr lang="en-US" dirty="0"/>
              <a:t>of weapons are </a:t>
            </a:r>
            <a:r>
              <a:rPr lang="en-US" dirty="0" smtClean="0"/>
              <a:t>used, as they </a:t>
            </a:r>
            <a:r>
              <a:rPr lang="en-US" dirty="0"/>
              <a:t>cause significant </a:t>
            </a:r>
            <a:r>
              <a:rPr lang="en-US" dirty="0" smtClean="0"/>
              <a:t>blow-back of residue. </a:t>
            </a:r>
            <a:endParaRPr lang="en-US" dirty="0"/>
          </a:p>
        </p:txBody>
      </p:sp>
    </p:spTree>
    <p:extLst>
      <p:ext uri="{BB962C8B-B14F-4D97-AF65-F5344CB8AC3E}">
        <p14:creationId xmlns:p14="http://schemas.microsoft.com/office/powerpoint/2010/main" val="2913252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GSR Evidence</a:t>
            </a:r>
            <a:endParaRPr lang="en-US" dirty="0"/>
          </a:p>
        </p:txBody>
      </p:sp>
      <p:sp>
        <p:nvSpPr>
          <p:cNvPr id="3" name="Text Placeholder 2"/>
          <p:cNvSpPr>
            <a:spLocks noGrp="1"/>
          </p:cNvSpPr>
          <p:nvPr>
            <p:ph type="body" sz="quarter" idx="13"/>
          </p:nvPr>
        </p:nvSpPr>
        <p:spPr/>
        <p:txBody>
          <a:bodyPr>
            <a:normAutofit fontScale="77500" lnSpcReduction="20000"/>
          </a:bodyPr>
          <a:lstStyle/>
          <a:p>
            <a:r>
              <a:rPr lang="en-US" dirty="0"/>
              <a:t>Gunshot residue is </a:t>
            </a:r>
            <a:r>
              <a:rPr lang="en-US" dirty="0" smtClean="0"/>
              <a:t>best preserved on </a:t>
            </a:r>
            <a:r>
              <a:rPr lang="en-US" dirty="0"/>
              <a:t>articles of clothing, even if a longer period of time has passed from the time of shooting. </a:t>
            </a:r>
            <a:endParaRPr lang="en-US" dirty="0" smtClean="0"/>
          </a:p>
          <a:p>
            <a:endParaRPr lang="en-US" dirty="0"/>
          </a:p>
          <a:p>
            <a:r>
              <a:rPr lang="en-US" dirty="0" smtClean="0"/>
              <a:t>When </a:t>
            </a:r>
            <a:r>
              <a:rPr lang="en-US" dirty="0"/>
              <a:t>a gun is fired, a plume of residue is created that spreads from all openings in the firearm. This cloud then leaves residue deposits on the areas in the immediate vicinity of the discharge. </a:t>
            </a:r>
            <a:endParaRPr lang="en-US" dirty="0" smtClean="0"/>
          </a:p>
          <a:p>
            <a:endParaRPr lang="en-US" dirty="0"/>
          </a:p>
          <a:p>
            <a:r>
              <a:rPr lang="en-US" dirty="0" smtClean="0"/>
              <a:t>Using </a:t>
            </a:r>
            <a:r>
              <a:rPr lang="en-US" dirty="0"/>
              <a:t>adhesive strips or tacky adhesive stubs, forensic analysts frequently examine the objects at a crime scene and take samples from furniture, walls, curtains, carpet or floorings, and other indoor items to help conclude where a shooting took place. </a:t>
            </a:r>
          </a:p>
        </p:txBody>
      </p:sp>
    </p:spTree>
    <p:extLst>
      <p:ext uri="{BB962C8B-B14F-4D97-AF65-F5344CB8AC3E}">
        <p14:creationId xmlns:p14="http://schemas.microsoft.com/office/powerpoint/2010/main" val="577665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GSR Evidence</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a:t>Gunshot residue should be collected as soon as possible, but particles may remain at a crime scene indefinitely. </a:t>
            </a:r>
            <a:endParaRPr lang="en-US" dirty="0" smtClean="0"/>
          </a:p>
          <a:p>
            <a:endParaRPr lang="en-US" dirty="0"/>
          </a:p>
          <a:p>
            <a:r>
              <a:rPr lang="en-US" dirty="0" smtClean="0"/>
              <a:t>These </a:t>
            </a:r>
            <a:r>
              <a:rPr lang="en-US" dirty="0"/>
              <a:t>particles are extremely durable because they are composed of heavy metals: lead, barium, and antimony. </a:t>
            </a:r>
            <a:endParaRPr lang="en-US" dirty="0" smtClean="0"/>
          </a:p>
          <a:p>
            <a:endParaRPr lang="en-US" dirty="0"/>
          </a:p>
          <a:p>
            <a:r>
              <a:rPr lang="en-US" dirty="0" smtClean="0"/>
              <a:t>This </a:t>
            </a:r>
            <a:r>
              <a:rPr lang="en-US" dirty="0"/>
              <a:t>residue is not readily water-soluble, and, if left to dry in the environment, deposits will not diminish. </a:t>
            </a:r>
          </a:p>
        </p:txBody>
      </p:sp>
    </p:spTree>
    <p:extLst>
      <p:ext uri="{BB962C8B-B14F-4D97-AF65-F5344CB8AC3E}">
        <p14:creationId xmlns:p14="http://schemas.microsoft.com/office/powerpoint/2010/main" val="231441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Distance Estimation Overview</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a:t>The deposition of </a:t>
            </a:r>
            <a:r>
              <a:rPr lang="en-US" dirty="0" smtClean="0"/>
              <a:t>GSR on </a:t>
            </a:r>
            <a:r>
              <a:rPr lang="en-US" dirty="0"/>
              <a:t>evidence such as clothing varies with the distance from the muzzle of the firearm to the target. </a:t>
            </a:r>
            <a:endParaRPr lang="en-US" dirty="0" smtClean="0"/>
          </a:p>
          <a:p>
            <a:endParaRPr lang="en-US" dirty="0"/>
          </a:p>
          <a:p>
            <a:r>
              <a:rPr lang="en-US" dirty="0"/>
              <a:t>Patterns of </a:t>
            </a:r>
            <a:r>
              <a:rPr lang="en-US" dirty="0" smtClean="0"/>
              <a:t>GSR can </a:t>
            </a:r>
            <a:r>
              <a:rPr lang="en-US" dirty="0"/>
              <a:t>be duplicated using a questioned firearm and ammunition combination fired into test materials at known distances. </a:t>
            </a:r>
            <a:endParaRPr lang="en-US" dirty="0" smtClean="0"/>
          </a:p>
          <a:p>
            <a:endParaRPr lang="en-US" dirty="0"/>
          </a:p>
          <a:p>
            <a:r>
              <a:rPr lang="en-US" dirty="0"/>
              <a:t>These patterns serve as a basis for estimating muzzle-to-garment distances.</a:t>
            </a:r>
          </a:p>
          <a:p>
            <a:endParaRPr lang="en-US" dirty="0"/>
          </a:p>
        </p:txBody>
      </p:sp>
    </p:spTree>
    <p:extLst>
      <p:ext uri="{BB962C8B-B14F-4D97-AF65-F5344CB8AC3E}">
        <p14:creationId xmlns:p14="http://schemas.microsoft.com/office/powerpoint/2010/main" val="3495041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endParaRPr lang="en-US" dirty="0"/>
          </a:p>
        </p:txBody>
      </p:sp>
      <p:pic>
        <p:nvPicPr>
          <p:cNvPr id="4" name="Picture 2" descr="resid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3" y="304800"/>
            <a:ext cx="613727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72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yle &amp; Louise">
      <a:dk1>
        <a:srgbClr val="000000"/>
      </a:dk1>
      <a:lt1>
        <a:srgbClr val="F1E03A"/>
      </a:lt1>
      <a:dk2>
        <a:srgbClr val="2A2D2B"/>
      </a:dk2>
      <a:lt2>
        <a:srgbClr val="F1E03A"/>
      </a:lt2>
      <a:accent1>
        <a:srgbClr val="E9EAE9"/>
      </a:accent1>
      <a:accent2>
        <a:srgbClr val="F9CE05"/>
      </a:accent2>
      <a:accent3>
        <a:srgbClr val="1863A1"/>
      </a:accent3>
      <a:accent4>
        <a:srgbClr val="595959"/>
      </a:accent4>
      <a:accent5>
        <a:srgbClr val="DEBA04"/>
      </a:accent5>
      <a:accent6>
        <a:srgbClr val="D8D8D8"/>
      </a:accent6>
      <a:hlink>
        <a:srgbClr val="F1E03A"/>
      </a:hlink>
      <a:folHlink>
        <a:srgbClr val="C4A404"/>
      </a:folHlink>
    </a:clrScheme>
    <a:fontScheme name="Lyle &amp; Louis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3404</TotalTime>
  <Words>1290</Words>
  <Application>Microsoft Office PowerPoint</Application>
  <PresentationFormat>On-screen Show (4:3)</PresentationFormat>
  <Paragraphs>102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Impact</vt:lpstr>
      <vt:lpstr>Office Theme</vt:lpstr>
      <vt:lpstr>PowerPoint Presentation</vt:lpstr>
      <vt:lpstr>Trace Evidence</vt:lpstr>
      <vt:lpstr>GSR Evidence</vt:lpstr>
      <vt:lpstr>GSR Evidence</vt:lpstr>
      <vt:lpstr>GSR Evidence</vt:lpstr>
      <vt:lpstr>GSR Evidence</vt:lpstr>
      <vt:lpstr>GSR Evidence</vt:lpstr>
      <vt:lpstr>Distance Estimation Overview</vt:lpstr>
      <vt:lpstr>PowerPoint Presentation</vt:lpstr>
      <vt:lpstr>Modifed Griess Test</vt:lpstr>
      <vt:lpstr>Modified Griess Test</vt:lpstr>
      <vt:lpstr>Lead Testing</vt:lpstr>
      <vt:lpstr>GSR Detection</vt:lpstr>
      <vt:lpstr>Elemental Analysis</vt:lpstr>
      <vt:lpstr>GSR Detection</vt:lpstr>
      <vt:lpstr>GSR Detection</vt:lpstr>
      <vt:lpstr>Collecting GSR Evidence</vt:lpstr>
      <vt:lpstr>Collecting GSR Evidence</vt:lpstr>
      <vt:lpstr>Submitting Firearms Evidence</vt:lpstr>
      <vt:lpstr>Legal Implications of GSR Evidence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Crosscutting Concepts</dc:creator>
  <cp:lastModifiedBy>Hilton, Codey D.</cp:lastModifiedBy>
  <cp:revision>101</cp:revision>
  <dcterms:created xsi:type="dcterms:W3CDTF">2013-06-04T13:26:48Z</dcterms:created>
  <dcterms:modified xsi:type="dcterms:W3CDTF">2016-06-21T04:03:46Z</dcterms:modified>
</cp:coreProperties>
</file>