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323" r:id="rId3"/>
    <p:sldId id="324" r:id="rId4"/>
    <p:sldId id="325" r:id="rId5"/>
    <p:sldId id="326" r:id="rId6"/>
    <p:sldId id="376" r:id="rId7"/>
    <p:sldId id="328" r:id="rId8"/>
    <p:sldId id="374" r:id="rId9"/>
    <p:sldId id="377" r:id="rId10"/>
    <p:sldId id="378" r:id="rId11"/>
    <p:sldId id="327" r:id="rId12"/>
    <p:sldId id="329" r:id="rId13"/>
    <p:sldId id="330" r:id="rId14"/>
    <p:sldId id="331" r:id="rId15"/>
    <p:sldId id="332" r:id="rId16"/>
    <p:sldId id="333" r:id="rId17"/>
    <p:sldId id="334" r:id="rId18"/>
    <p:sldId id="335" r:id="rId19"/>
    <p:sldId id="336" r:id="rId20"/>
    <p:sldId id="337" r:id="rId21"/>
    <p:sldId id="338" r:id="rId22"/>
    <p:sldId id="340" r:id="rId23"/>
    <p:sldId id="344" r:id="rId24"/>
    <p:sldId id="339" r:id="rId25"/>
    <p:sldId id="342" r:id="rId26"/>
    <p:sldId id="343" r:id="rId27"/>
    <p:sldId id="345" r:id="rId28"/>
    <p:sldId id="351" r:id="rId29"/>
    <p:sldId id="347" r:id="rId30"/>
    <p:sldId id="348" r:id="rId31"/>
    <p:sldId id="349" r:id="rId32"/>
    <p:sldId id="366" r:id="rId33"/>
    <p:sldId id="350" r:id="rId34"/>
    <p:sldId id="352" r:id="rId35"/>
    <p:sldId id="354" r:id="rId36"/>
    <p:sldId id="357" r:id="rId37"/>
    <p:sldId id="356" r:id="rId38"/>
    <p:sldId id="358" r:id="rId39"/>
    <p:sldId id="359" r:id="rId40"/>
    <p:sldId id="360" r:id="rId41"/>
    <p:sldId id="361" r:id="rId42"/>
    <p:sldId id="362" r:id="rId43"/>
    <p:sldId id="363" r:id="rId44"/>
    <p:sldId id="364" r:id="rId45"/>
    <p:sldId id="365" r:id="rId46"/>
    <p:sldId id="367" r:id="rId47"/>
    <p:sldId id="368" r:id="rId48"/>
    <p:sldId id="369" r:id="rId49"/>
    <p:sldId id="375" r:id="rId50"/>
    <p:sldId id="370" r:id="rId51"/>
    <p:sldId id="371" r:id="rId52"/>
    <p:sldId id="372" r:id="rId53"/>
    <p:sldId id="373" r:id="rId54"/>
    <p:sldId id="32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42424"/>
    <a:srgbClr val="98870A"/>
    <a:srgbClr val="97830B"/>
    <a:srgbClr val="88760A"/>
    <a:srgbClr val="766C08"/>
    <a:srgbClr val="FFCC00"/>
    <a:srgbClr val="CCCC00"/>
    <a:srgbClr val="2B2C2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146" y="72"/>
      </p:cViewPr>
      <p:guideLst>
        <p:guide orient="horz" pos="2160"/>
        <p:guide pos="2880"/>
      </p:guideLst>
    </p:cSldViewPr>
  </p:slideViewPr>
  <p:notesTextViewPr>
    <p:cViewPr>
      <p:scale>
        <a:sx n="1" d="1"/>
        <a:sy n="1" d="1"/>
      </p:scale>
      <p:origin x="0" y="0"/>
    </p:cViewPr>
  </p:notesTextViewPr>
  <p:notesViewPr>
    <p:cSldViewPr>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D48F30-EC6A-455F-9163-369EFFC4B7BD}" type="datetimeFigureOut">
              <a:rPr lang="en-US" smtClean="0"/>
              <a:t>6/20/2016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621420-EDE1-45C0-B3A4-5B2B8A02D884}" type="slidenum">
              <a:rPr lang="en-US" smtClean="0"/>
              <a:t>‹#›</a:t>
            </a:fld>
            <a:endParaRPr lang="en-US"/>
          </a:p>
        </p:txBody>
      </p:sp>
    </p:spTree>
    <p:extLst>
      <p:ext uri="{BB962C8B-B14F-4D97-AF65-F5344CB8AC3E}">
        <p14:creationId xmlns:p14="http://schemas.microsoft.com/office/powerpoint/2010/main" val="2788309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15578-8905-42E0-8F5B-70198D5EF76C}" type="datetimeFigureOut">
              <a:rPr lang="en-US" smtClean="0"/>
              <a:t>6/20/2016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6D6B8-8382-4910-9B7D-F94E0EFC94A3}" type="slidenum">
              <a:rPr lang="en-US" smtClean="0"/>
              <a:t>‹#›</a:t>
            </a:fld>
            <a:endParaRPr lang="en-US"/>
          </a:p>
        </p:txBody>
      </p:sp>
    </p:spTree>
    <p:extLst>
      <p:ext uri="{BB962C8B-B14F-4D97-AF65-F5344CB8AC3E}">
        <p14:creationId xmlns:p14="http://schemas.microsoft.com/office/powerpoint/2010/main" val="159316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http://www.personal.psu.edu/jbl5036/blogs/engl202c/instruction%20set.pdf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http://www.youtube.com/watch?v=mq3HHmj7rfU</a:t>
            </a:r>
          </a:p>
          <a:p>
            <a:endParaRPr lang="en-US" dirty="0"/>
          </a:p>
        </p:txBody>
      </p:sp>
      <p:sp>
        <p:nvSpPr>
          <p:cNvPr id="4" name="Slide Number Placeholder 3"/>
          <p:cNvSpPr>
            <a:spLocks noGrp="1"/>
          </p:cNvSpPr>
          <p:nvPr>
            <p:ph type="sldNum" sz="quarter" idx="10"/>
          </p:nvPr>
        </p:nvSpPr>
        <p:spPr/>
        <p:txBody>
          <a:bodyPr/>
          <a:lstStyle/>
          <a:p>
            <a:fld id="{4EE9CCF9-D913-47B5-A419-8ADF08147F61}" type="slidenum">
              <a:rPr lang="en-US" smtClean="0"/>
              <a:t>9</a:t>
            </a:fld>
            <a:endParaRPr lang="en-US"/>
          </a:p>
        </p:txBody>
      </p:sp>
    </p:spTree>
    <p:extLst>
      <p:ext uri="{BB962C8B-B14F-4D97-AF65-F5344CB8AC3E}">
        <p14:creationId xmlns:p14="http://schemas.microsoft.com/office/powerpoint/2010/main" val="217193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yle &amp; Louise">
    <p:spTree>
      <p:nvGrpSpPr>
        <p:cNvPr id="1" name=""/>
        <p:cNvGrpSpPr/>
        <p:nvPr/>
      </p:nvGrpSpPr>
      <p:grpSpPr>
        <a:xfrm>
          <a:off x="0" y="0"/>
          <a:ext cx="0" cy="0"/>
          <a:chOff x="0" y="0"/>
          <a:chExt cx="0" cy="0"/>
        </a:xfrm>
      </p:grpSpPr>
      <p:sp>
        <p:nvSpPr>
          <p:cNvPr id="24" name="Title 23"/>
          <p:cNvSpPr>
            <a:spLocks noGrp="1"/>
          </p:cNvSpPr>
          <p:nvPr>
            <p:ph type="title"/>
          </p:nvPr>
        </p:nvSpPr>
        <p:spPr>
          <a:xfrm>
            <a:off x="609600" y="304800"/>
            <a:ext cx="8229600" cy="563562"/>
          </a:xfrm>
        </p:spPr>
        <p:txBody>
          <a:bodyPr/>
          <a:lstStyle>
            <a:lvl1pPr algn="r">
              <a:defRPr>
                <a:solidFill>
                  <a:srgbClr val="FFCC00"/>
                </a:solidFill>
              </a:defRPr>
            </a:lvl1pPr>
          </a:lstStyle>
          <a:p>
            <a:r>
              <a:rPr lang="en-US" dirty="0" smtClean="0"/>
              <a:t>Click to edit Master title style</a:t>
            </a:r>
            <a:endParaRPr lang="en-US" dirty="0"/>
          </a:p>
        </p:txBody>
      </p:sp>
      <p:sp>
        <p:nvSpPr>
          <p:cNvPr id="25" name="Date Placeholder 24"/>
          <p:cNvSpPr>
            <a:spLocks noGrp="1"/>
          </p:cNvSpPr>
          <p:nvPr>
            <p:ph type="dt" sz="half" idx="10"/>
          </p:nvPr>
        </p:nvSpPr>
        <p:spPr/>
        <p:txBody>
          <a:bodyPr/>
          <a:lstStyle/>
          <a:p>
            <a:fld id="{9ECFEF8E-9DBE-4E9B-999C-CE024C9E3D9E}" type="datetimeFigureOut">
              <a:rPr lang="en-US" smtClean="0"/>
              <a:t>6/20/2016</a:t>
            </a:fld>
            <a:endParaRPr lang="en-US"/>
          </a:p>
        </p:txBody>
      </p:sp>
      <p:sp>
        <p:nvSpPr>
          <p:cNvPr id="26" name="Footer Placeholder 25"/>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7334217-0CDA-45C1-AA8E-1AA0409A044F}" type="slidenum">
              <a:rPr lang="en-US" smtClean="0"/>
              <a:t>‹#›</a:t>
            </a:fld>
            <a:endParaRPr lang="en-US"/>
          </a:p>
        </p:txBody>
      </p:sp>
      <p:sp>
        <p:nvSpPr>
          <p:cNvPr id="29" name="Text Placeholder 28"/>
          <p:cNvSpPr>
            <a:spLocks noGrp="1"/>
          </p:cNvSpPr>
          <p:nvPr>
            <p:ph type="body" sz="quarter" idx="13"/>
          </p:nvPr>
        </p:nvSpPr>
        <p:spPr>
          <a:xfrm>
            <a:off x="609600" y="1295400"/>
            <a:ext cx="8153400" cy="50292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0535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B2C2D">
                <a:lumMod val="97000"/>
                <a:lumOff val="3000"/>
              </a:srgbClr>
            </a:gs>
            <a:gs pos="100000">
              <a:srgbClr val="242424"/>
            </a:gs>
          </a:gsLst>
          <a:lin ang="5400000" scaled="0"/>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r="14894"/>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FEF8E-9DBE-4E9B-999C-CE024C9E3D9E}" type="datetimeFigureOut">
              <a:rPr lang="en-US" smtClean="0"/>
              <a:t>6/20/2016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34217-0CDA-45C1-AA8E-1AA0409A044F}" type="slidenum">
              <a:rPr lang="en-US" smtClean="0"/>
              <a:t>‹#›</a:t>
            </a:fld>
            <a:endParaRPr lang="en-US"/>
          </a:p>
        </p:txBody>
      </p:sp>
      <p:sp>
        <p:nvSpPr>
          <p:cNvPr id="7" name="TextBox 6"/>
          <p:cNvSpPr txBox="1"/>
          <p:nvPr userDrawn="1"/>
        </p:nvSpPr>
        <p:spPr>
          <a:xfrm>
            <a:off x="3104064" y="6438900"/>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530184733"/>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901"/>
          <a:stretch/>
        </p:blipFill>
        <p:spPr>
          <a:xfrm>
            <a:off x="0" y="381000"/>
            <a:ext cx="9144000" cy="5970494"/>
          </a:xfrm>
          <a:prstGeom prst="rect">
            <a:avLst/>
          </a:prstGeom>
        </p:spPr>
      </p:pic>
    </p:spTree>
    <p:extLst>
      <p:ext uri="{BB962C8B-B14F-4D97-AF65-F5344CB8AC3E}">
        <p14:creationId xmlns:p14="http://schemas.microsoft.com/office/powerpoint/2010/main" val="989688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 Trajectory</a:t>
            </a:r>
            <a:endParaRPr lang="en-US" dirty="0"/>
          </a:p>
        </p:txBody>
      </p:sp>
      <p:sp>
        <p:nvSpPr>
          <p:cNvPr id="3" name="Text Placeholder 2"/>
          <p:cNvSpPr>
            <a:spLocks noGrp="1"/>
          </p:cNvSpPr>
          <p:nvPr>
            <p:ph type="body" sz="quarter" idx="13"/>
          </p:nvPr>
        </p:nvSpPr>
        <p:spPr/>
        <p:txBody>
          <a:bodyPr>
            <a:normAutofit/>
          </a:bodyPr>
          <a:lstStyle/>
          <a:p>
            <a:r>
              <a:rPr lang="en-US" dirty="0" smtClean="0"/>
              <a:t>Bullet trajectory is important for reconstruction of the crime. </a:t>
            </a:r>
          </a:p>
          <a:p>
            <a:r>
              <a:rPr lang="en-US" dirty="0" smtClean="0"/>
              <a:t>For a high powered rifle with high velocity ammunition, the bullet can travel over a mile.  The trajectory can identify the location of the shooter.</a:t>
            </a:r>
          </a:p>
        </p:txBody>
      </p:sp>
    </p:spTree>
    <p:extLst>
      <p:ext uri="{BB962C8B-B14F-4D97-AF65-F5344CB8AC3E}">
        <p14:creationId xmlns:p14="http://schemas.microsoft.com/office/powerpoint/2010/main" val="4288539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Small Arms Ammunition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524000"/>
            <a:ext cx="4525637" cy="4469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89679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Cartridge Case</a:t>
            </a:r>
            <a:endParaRPr lang="en-US" dirty="0"/>
          </a:p>
        </p:txBody>
      </p:sp>
      <p:sp>
        <p:nvSpPr>
          <p:cNvPr id="3" name="Text Placeholder 2"/>
          <p:cNvSpPr>
            <a:spLocks noGrp="1"/>
          </p:cNvSpPr>
          <p:nvPr>
            <p:ph type="body" sz="quarter" idx="13"/>
          </p:nvPr>
        </p:nvSpPr>
        <p:spPr/>
        <p:txBody>
          <a:bodyPr/>
          <a:lstStyle/>
          <a:p>
            <a:pPr>
              <a:buFontTx/>
              <a:buNone/>
            </a:pPr>
            <a:r>
              <a:rPr lang="en-US" dirty="0">
                <a:solidFill>
                  <a:schemeClr val="bg1">
                    <a:lumMod val="60000"/>
                    <a:lumOff val="40000"/>
                  </a:schemeClr>
                </a:solidFill>
              </a:rPr>
              <a:t>Function: </a:t>
            </a:r>
          </a:p>
          <a:p>
            <a:pPr>
              <a:buFontTx/>
              <a:buNone/>
            </a:pPr>
            <a:r>
              <a:rPr lang="en-US" dirty="0"/>
              <a:t>	Expands and seals chamber against rearward escape of gases.</a:t>
            </a:r>
          </a:p>
          <a:p>
            <a:pPr>
              <a:buFontTx/>
              <a:buNone/>
            </a:pPr>
            <a:r>
              <a:rPr lang="en-US" dirty="0">
                <a:solidFill>
                  <a:schemeClr val="bg1">
                    <a:lumMod val="60000"/>
                    <a:lumOff val="40000"/>
                  </a:schemeClr>
                </a:solidFill>
              </a:rPr>
              <a:t>Composition: </a:t>
            </a:r>
          </a:p>
          <a:p>
            <a:pPr>
              <a:buFontTx/>
              <a:buNone/>
            </a:pPr>
            <a:r>
              <a:rPr lang="en-US" dirty="0"/>
              <a:t>	Usually brass (70% copper 30% zinc); Also plastic and paper in shotgun shell tubes.</a:t>
            </a:r>
          </a:p>
          <a:p>
            <a:endParaRPr lang="en-US" dirty="0"/>
          </a:p>
        </p:txBody>
      </p:sp>
    </p:spTree>
    <p:extLst>
      <p:ext uri="{BB962C8B-B14F-4D97-AF65-F5344CB8AC3E}">
        <p14:creationId xmlns:p14="http://schemas.microsoft.com/office/powerpoint/2010/main" val="544735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Cartridge Case</a:t>
            </a:r>
            <a:endParaRPr lang="en-US" dirty="0"/>
          </a:p>
        </p:txBody>
      </p:sp>
      <p:sp>
        <p:nvSpPr>
          <p:cNvPr id="3" name="Text Placeholder 2"/>
          <p:cNvSpPr>
            <a:spLocks noGrp="1"/>
          </p:cNvSpPr>
          <p:nvPr>
            <p:ph type="body" sz="quarter" idx="13"/>
          </p:nvPr>
        </p:nvSpPr>
        <p:spPr/>
        <p:txBody>
          <a:bodyPr>
            <a:normAutofit fontScale="92500" lnSpcReduction="10000"/>
          </a:bodyPr>
          <a:lstStyle/>
          <a:p>
            <a:pPr>
              <a:buFontTx/>
              <a:buNone/>
            </a:pPr>
            <a:r>
              <a:rPr lang="en-US" dirty="0">
                <a:solidFill>
                  <a:schemeClr val="bg1">
                    <a:lumMod val="60000"/>
                    <a:lumOff val="40000"/>
                  </a:schemeClr>
                </a:solidFill>
              </a:rPr>
              <a:t>Shape: </a:t>
            </a:r>
            <a:endParaRPr lang="en-US" dirty="0" smtClean="0">
              <a:solidFill>
                <a:schemeClr val="bg1">
                  <a:lumMod val="60000"/>
                  <a:lumOff val="40000"/>
                </a:schemeClr>
              </a:solidFill>
            </a:endParaRPr>
          </a:p>
          <a:p>
            <a:r>
              <a:rPr lang="en-US" sz="3500" dirty="0" smtClean="0"/>
              <a:t>straight (pistol </a:t>
            </a:r>
            <a:r>
              <a:rPr lang="en-US" sz="3500" dirty="0"/>
              <a:t>ammunition) </a:t>
            </a:r>
            <a:endParaRPr lang="en-US" sz="3500" dirty="0" smtClean="0"/>
          </a:p>
          <a:p>
            <a:r>
              <a:rPr lang="en-US" sz="3500" dirty="0" smtClean="0"/>
              <a:t>bottleneck (rifle </a:t>
            </a:r>
            <a:r>
              <a:rPr lang="en-US" sz="3500" dirty="0"/>
              <a:t>ammunition) </a:t>
            </a:r>
          </a:p>
          <a:p>
            <a:pPr>
              <a:buFontTx/>
              <a:buNone/>
            </a:pPr>
            <a:r>
              <a:rPr lang="en-US" dirty="0">
                <a:solidFill>
                  <a:schemeClr val="bg1">
                    <a:lumMod val="60000"/>
                    <a:lumOff val="40000"/>
                  </a:schemeClr>
                </a:solidFill>
              </a:rPr>
              <a:t>Extractor flange: </a:t>
            </a:r>
          </a:p>
          <a:p>
            <a:pPr>
              <a:buFontTx/>
              <a:buNone/>
            </a:pPr>
            <a:r>
              <a:rPr lang="en-US" dirty="0"/>
              <a:t>	</a:t>
            </a:r>
            <a:r>
              <a:rPr lang="en-US" dirty="0" smtClean="0"/>
              <a:t>The configuration of the </a:t>
            </a:r>
            <a:r>
              <a:rPr lang="en-US" dirty="0" err="1" smtClean="0"/>
              <a:t>cartidge</a:t>
            </a:r>
            <a:r>
              <a:rPr lang="en-US" dirty="0" smtClean="0"/>
              <a:t> </a:t>
            </a:r>
            <a:r>
              <a:rPr lang="en-US" dirty="0"/>
              <a:t>base; rimmed, semi-rimmed, rimless, belted, </a:t>
            </a:r>
            <a:r>
              <a:rPr lang="en-US" dirty="0" smtClean="0"/>
              <a:t>rebated</a:t>
            </a:r>
            <a:endParaRPr lang="en-US" dirty="0"/>
          </a:p>
          <a:p>
            <a:pPr>
              <a:buFontTx/>
              <a:buNone/>
            </a:pPr>
            <a:r>
              <a:rPr lang="en-US" dirty="0" err="1">
                <a:solidFill>
                  <a:schemeClr val="bg1">
                    <a:lumMod val="60000"/>
                    <a:lumOff val="40000"/>
                  </a:schemeClr>
                </a:solidFill>
              </a:rPr>
              <a:t>Headstamp</a:t>
            </a:r>
            <a:r>
              <a:rPr lang="en-US" dirty="0">
                <a:solidFill>
                  <a:schemeClr val="bg1">
                    <a:lumMod val="60000"/>
                    <a:lumOff val="40000"/>
                  </a:schemeClr>
                </a:solidFill>
              </a:rPr>
              <a:t>: </a:t>
            </a:r>
          </a:p>
          <a:p>
            <a:pPr>
              <a:buFontTx/>
              <a:buNone/>
            </a:pPr>
            <a:r>
              <a:rPr lang="en-US" dirty="0"/>
              <a:t>	M</a:t>
            </a:r>
            <a:r>
              <a:rPr lang="en-US" dirty="0" smtClean="0"/>
              <a:t>anufacturer’s </a:t>
            </a:r>
            <a:r>
              <a:rPr lang="en-US" dirty="0"/>
              <a:t>identification imprinted or embossed on cartridge </a:t>
            </a:r>
            <a:r>
              <a:rPr lang="en-US" dirty="0" smtClean="0"/>
              <a:t>case</a:t>
            </a:r>
            <a:endParaRPr lang="en-US" dirty="0"/>
          </a:p>
          <a:p>
            <a:endParaRPr lang="en-US" dirty="0"/>
          </a:p>
        </p:txBody>
      </p:sp>
    </p:spTree>
    <p:extLst>
      <p:ext uri="{BB962C8B-B14F-4D97-AF65-F5344CB8AC3E}">
        <p14:creationId xmlns:p14="http://schemas.microsoft.com/office/powerpoint/2010/main" val="1013582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a:t>
            </a:r>
            <a:endParaRPr lang="en-US" dirty="0"/>
          </a:p>
        </p:txBody>
      </p:sp>
      <p:sp>
        <p:nvSpPr>
          <p:cNvPr id="3" name="Text Placeholder 2"/>
          <p:cNvSpPr>
            <a:spLocks noGrp="1"/>
          </p:cNvSpPr>
          <p:nvPr>
            <p:ph type="body" sz="quarter" idx="13"/>
          </p:nvPr>
        </p:nvSpPr>
        <p:spPr/>
        <p:txBody>
          <a:bodyPr>
            <a:normAutofit/>
          </a:bodyPr>
          <a:lstStyle/>
          <a:p>
            <a:pPr>
              <a:buFontTx/>
              <a:buNone/>
            </a:pPr>
            <a:r>
              <a:rPr lang="en-US" dirty="0">
                <a:solidFill>
                  <a:schemeClr val="bg1">
                    <a:lumMod val="60000"/>
                    <a:lumOff val="40000"/>
                  </a:schemeClr>
                </a:solidFill>
              </a:rPr>
              <a:t>Function: </a:t>
            </a:r>
            <a:r>
              <a:rPr lang="en-US" dirty="0"/>
              <a:t>T</a:t>
            </a:r>
            <a:r>
              <a:rPr lang="en-US" dirty="0" smtClean="0"/>
              <a:t>he </a:t>
            </a:r>
            <a:r>
              <a:rPr lang="en-US" dirty="0"/>
              <a:t>part of the cartridge which exits the </a:t>
            </a:r>
            <a:r>
              <a:rPr lang="en-US" dirty="0" smtClean="0"/>
              <a:t>muzzle and strikes the target.</a:t>
            </a:r>
            <a:endParaRPr lang="en-US" dirty="0"/>
          </a:p>
          <a:p>
            <a:pPr marL="0" indent="0">
              <a:buNone/>
            </a:pPr>
            <a:r>
              <a:rPr lang="en-US" dirty="0">
                <a:solidFill>
                  <a:schemeClr val="bg1">
                    <a:lumMod val="60000"/>
                    <a:lumOff val="40000"/>
                  </a:schemeClr>
                </a:solidFill>
              </a:rPr>
              <a:t>Composition: </a:t>
            </a:r>
          </a:p>
          <a:p>
            <a:r>
              <a:rPr lang="en-US" dirty="0" smtClean="0"/>
              <a:t>Lead </a:t>
            </a:r>
            <a:r>
              <a:rPr lang="en-US" dirty="0"/>
              <a:t>alloyed with tin and/or antimony with/without copper or copper alloy "gilding" (less than 0.0002 inches thick).</a:t>
            </a:r>
          </a:p>
          <a:p>
            <a:r>
              <a:rPr lang="en-US" dirty="0" smtClean="0"/>
              <a:t>Metal </a:t>
            </a:r>
            <a:r>
              <a:rPr lang="en-US" dirty="0"/>
              <a:t>jacketed with lead or steel core and jacket of copper-zinc, copper-nickel or aluminum (0.0165 to 0.03 inches thick).</a:t>
            </a:r>
          </a:p>
          <a:p>
            <a:endParaRPr lang="en-US" dirty="0"/>
          </a:p>
        </p:txBody>
      </p:sp>
    </p:spTree>
    <p:extLst>
      <p:ext uri="{BB962C8B-B14F-4D97-AF65-F5344CB8AC3E}">
        <p14:creationId xmlns:p14="http://schemas.microsoft.com/office/powerpoint/2010/main" val="2590289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a:t>
            </a:r>
            <a:endParaRPr lang="en-US" dirty="0"/>
          </a:p>
        </p:txBody>
      </p:sp>
      <p:sp>
        <p:nvSpPr>
          <p:cNvPr id="3" name="Text Placeholder 2"/>
          <p:cNvSpPr>
            <a:spLocks noGrp="1"/>
          </p:cNvSpPr>
          <p:nvPr>
            <p:ph type="body" sz="quarter" idx="13"/>
          </p:nvPr>
        </p:nvSpPr>
        <p:spPr/>
        <p:txBody>
          <a:bodyPr/>
          <a:lstStyle/>
          <a:p>
            <a:pPr marL="609600" indent="-609600">
              <a:lnSpc>
                <a:spcPct val="90000"/>
              </a:lnSpc>
              <a:buFontTx/>
              <a:buNone/>
            </a:pPr>
            <a:r>
              <a:rPr lang="en-US" dirty="0">
                <a:solidFill>
                  <a:schemeClr val="bg1">
                    <a:lumMod val="60000"/>
                    <a:lumOff val="40000"/>
                  </a:schemeClr>
                </a:solidFill>
              </a:rPr>
              <a:t>Shapes: </a:t>
            </a:r>
          </a:p>
          <a:p>
            <a:pPr>
              <a:lnSpc>
                <a:spcPct val="90000"/>
              </a:lnSpc>
            </a:pPr>
            <a:r>
              <a:rPr lang="en-US" dirty="0"/>
              <a:t>L</a:t>
            </a:r>
            <a:r>
              <a:rPr lang="en-US" dirty="0" smtClean="0"/>
              <a:t>ead </a:t>
            </a:r>
            <a:r>
              <a:rPr lang="en-US" dirty="0"/>
              <a:t>bullets - </a:t>
            </a:r>
            <a:r>
              <a:rPr lang="en-US" dirty="0" err="1"/>
              <a:t>roundnose</a:t>
            </a:r>
            <a:r>
              <a:rPr lang="en-US" dirty="0"/>
              <a:t>, </a:t>
            </a:r>
            <a:r>
              <a:rPr lang="en-US" dirty="0" err="1"/>
              <a:t>wadcutter</a:t>
            </a:r>
            <a:r>
              <a:rPr lang="en-US" dirty="0"/>
              <a:t>, semi-</a:t>
            </a:r>
            <a:r>
              <a:rPr lang="en-US" dirty="0" err="1"/>
              <a:t>wadcutter</a:t>
            </a:r>
            <a:r>
              <a:rPr lang="en-US" dirty="0"/>
              <a:t>, </a:t>
            </a:r>
            <a:r>
              <a:rPr lang="en-US" dirty="0" err="1"/>
              <a:t>hollowpoint</a:t>
            </a:r>
            <a:r>
              <a:rPr lang="en-US" dirty="0"/>
              <a:t>; generally all have </a:t>
            </a:r>
            <a:r>
              <a:rPr lang="en-US" dirty="0" err="1"/>
              <a:t>cannelures</a:t>
            </a:r>
            <a:r>
              <a:rPr lang="en-US" dirty="0"/>
              <a:t> or grooves. </a:t>
            </a:r>
          </a:p>
          <a:p>
            <a:pPr>
              <a:lnSpc>
                <a:spcPct val="90000"/>
              </a:lnSpc>
            </a:pPr>
            <a:r>
              <a:rPr lang="en-US" dirty="0"/>
              <a:t>M</a:t>
            </a:r>
            <a:r>
              <a:rPr lang="en-US" dirty="0" smtClean="0"/>
              <a:t>etal-jacketed - </a:t>
            </a:r>
            <a:endParaRPr lang="en-US" dirty="0"/>
          </a:p>
          <a:p>
            <a:pPr marL="609600" indent="-609600">
              <a:lnSpc>
                <a:spcPct val="90000"/>
              </a:lnSpc>
              <a:buFont typeface="+mj-lt"/>
              <a:buAutoNum type="arabicPeriod"/>
            </a:pPr>
            <a:r>
              <a:rPr lang="en-US" dirty="0" smtClean="0"/>
              <a:t>full </a:t>
            </a:r>
            <a:r>
              <a:rPr lang="en-US" dirty="0"/>
              <a:t>jacketing in military ammunition </a:t>
            </a:r>
          </a:p>
          <a:p>
            <a:pPr marL="609600" indent="-609600">
              <a:lnSpc>
                <a:spcPct val="90000"/>
              </a:lnSpc>
              <a:buFont typeface="+mj-lt"/>
              <a:buAutoNum type="arabicPeriod"/>
            </a:pPr>
            <a:r>
              <a:rPr lang="en-US" dirty="0" smtClean="0"/>
              <a:t>partial </a:t>
            </a:r>
            <a:r>
              <a:rPr lang="en-US" dirty="0"/>
              <a:t>jacketing in hunting rifle </a:t>
            </a:r>
            <a:r>
              <a:rPr lang="en-US" dirty="0" smtClean="0"/>
              <a:t>and semi-automatic </a:t>
            </a:r>
            <a:r>
              <a:rPr lang="en-US" dirty="0"/>
              <a:t>pistol ammunition: semi-jacketed soft point, semi-jacketed hollow point, </a:t>
            </a:r>
            <a:r>
              <a:rPr lang="en-US" dirty="0" smtClean="0"/>
              <a:t>silver-tip </a:t>
            </a:r>
            <a:r>
              <a:rPr lang="en-US" dirty="0"/>
              <a:t>(</a:t>
            </a:r>
            <a:r>
              <a:rPr lang="en-US" dirty="0" smtClean="0"/>
              <a:t>aluminum).</a:t>
            </a:r>
            <a:endParaRPr lang="en-US" dirty="0"/>
          </a:p>
          <a:p>
            <a:endParaRPr lang="en-US" dirty="0"/>
          </a:p>
        </p:txBody>
      </p:sp>
    </p:spTree>
    <p:extLst>
      <p:ext uri="{BB962C8B-B14F-4D97-AF65-F5344CB8AC3E}">
        <p14:creationId xmlns:p14="http://schemas.microsoft.com/office/powerpoint/2010/main" val="2353639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a:t>
            </a:r>
            <a:endParaRPr lang="en-US" dirty="0"/>
          </a:p>
        </p:txBody>
      </p:sp>
      <p:sp>
        <p:nvSpPr>
          <p:cNvPr id="3" name="Text Placeholder 2"/>
          <p:cNvSpPr>
            <a:spLocks noGrp="1"/>
          </p:cNvSpPr>
          <p:nvPr>
            <p:ph type="body" sz="quarter" idx="13"/>
          </p:nvPr>
        </p:nvSpPr>
        <p:spPr/>
        <p:txBody>
          <a:bodyPr/>
          <a:lstStyle/>
          <a:p>
            <a:pPr marL="609600" indent="-609600">
              <a:buFontTx/>
              <a:buNone/>
            </a:pPr>
            <a:r>
              <a:rPr lang="en-US" dirty="0">
                <a:solidFill>
                  <a:schemeClr val="bg1">
                    <a:lumMod val="60000"/>
                    <a:lumOff val="40000"/>
                  </a:schemeClr>
                </a:solidFill>
              </a:rPr>
              <a:t>Uses: </a:t>
            </a:r>
            <a:endParaRPr lang="en-US" dirty="0" smtClean="0">
              <a:solidFill>
                <a:schemeClr val="bg1">
                  <a:lumMod val="60000"/>
                  <a:lumOff val="40000"/>
                </a:schemeClr>
              </a:solidFill>
            </a:endParaRPr>
          </a:p>
          <a:p>
            <a:r>
              <a:rPr lang="en-US" dirty="0" smtClean="0"/>
              <a:t>Lead </a:t>
            </a:r>
            <a:r>
              <a:rPr lang="en-US" dirty="0"/>
              <a:t>bullets - traditionally only for revolvers and .</a:t>
            </a:r>
            <a:r>
              <a:rPr lang="en-US" dirty="0" smtClean="0"/>
              <a:t>22 caliber </a:t>
            </a:r>
            <a:r>
              <a:rPr lang="en-US" dirty="0" err="1"/>
              <a:t>rimfire</a:t>
            </a:r>
            <a:r>
              <a:rPr lang="en-US" dirty="0"/>
              <a:t> ammunition; copper gilding in .22 caliber high-velocity </a:t>
            </a:r>
            <a:r>
              <a:rPr lang="en-US" dirty="0" err="1"/>
              <a:t>rimfire</a:t>
            </a:r>
            <a:r>
              <a:rPr lang="en-US" dirty="0"/>
              <a:t> </a:t>
            </a:r>
            <a:r>
              <a:rPr lang="en-US" dirty="0" smtClean="0"/>
              <a:t>ammunition.</a:t>
            </a:r>
          </a:p>
          <a:p>
            <a:r>
              <a:rPr lang="en-US" dirty="0" smtClean="0"/>
              <a:t>Metal-jacketed </a:t>
            </a:r>
            <a:r>
              <a:rPr lang="en-US" dirty="0"/>
              <a:t>bullets - traditionally for semi-automatic pistols and high velocity rifles.</a:t>
            </a:r>
          </a:p>
          <a:p>
            <a:pPr marL="0" indent="0">
              <a:buNone/>
            </a:pPr>
            <a:endParaRPr lang="en-US" dirty="0"/>
          </a:p>
        </p:txBody>
      </p:sp>
    </p:spTree>
    <p:extLst>
      <p:ext uri="{BB962C8B-B14F-4D97-AF65-F5344CB8AC3E}">
        <p14:creationId xmlns:p14="http://schemas.microsoft.com/office/powerpoint/2010/main" val="3997480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Primer</a:t>
            </a:r>
            <a:endParaRPr lang="en-US" dirty="0"/>
          </a:p>
        </p:txBody>
      </p:sp>
      <p:sp>
        <p:nvSpPr>
          <p:cNvPr id="3" name="Text Placeholder 2"/>
          <p:cNvSpPr>
            <a:spLocks noGrp="1"/>
          </p:cNvSpPr>
          <p:nvPr>
            <p:ph type="body" sz="quarter" idx="13"/>
          </p:nvPr>
        </p:nvSpPr>
        <p:spPr/>
        <p:txBody>
          <a:bodyPr>
            <a:normAutofit fontScale="92500" lnSpcReduction="20000"/>
          </a:bodyPr>
          <a:lstStyle/>
          <a:p>
            <a:pPr>
              <a:buFontTx/>
              <a:buNone/>
            </a:pPr>
            <a:r>
              <a:rPr lang="en-US" dirty="0">
                <a:solidFill>
                  <a:schemeClr val="bg1">
                    <a:lumMod val="60000"/>
                    <a:lumOff val="40000"/>
                  </a:schemeClr>
                </a:solidFill>
              </a:rPr>
              <a:t>Function: </a:t>
            </a:r>
          </a:p>
          <a:p>
            <a:pPr>
              <a:buFontTx/>
              <a:buNone/>
            </a:pPr>
            <a:r>
              <a:rPr lang="en-US" dirty="0"/>
              <a:t>	Explodes on </a:t>
            </a:r>
            <a:r>
              <a:rPr lang="en-US" dirty="0" smtClean="0"/>
              <a:t>compression, </a:t>
            </a:r>
            <a:r>
              <a:rPr lang="en-US" dirty="0"/>
              <a:t>igniting the propellant.</a:t>
            </a:r>
          </a:p>
          <a:p>
            <a:pPr>
              <a:buFontTx/>
              <a:buNone/>
            </a:pPr>
            <a:r>
              <a:rPr lang="en-US" dirty="0">
                <a:solidFill>
                  <a:schemeClr val="bg1">
                    <a:lumMod val="60000"/>
                    <a:lumOff val="40000"/>
                  </a:schemeClr>
                </a:solidFill>
              </a:rPr>
              <a:t>Composition: </a:t>
            </a:r>
          </a:p>
          <a:p>
            <a:r>
              <a:rPr lang="en-US" dirty="0"/>
              <a:t>Commonly lead </a:t>
            </a:r>
            <a:r>
              <a:rPr lang="en-US" dirty="0" err="1"/>
              <a:t>styphnate</a:t>
            </a:r>
            <a:r>
              <a:rPr lang="en-US" dirty="0"/>
              <a:t>, barium nitrate, antimony </a:t>
            </a:r>
            <a:r>
              <a:rPr lang="en-US" dirty="0" err="1"/>
              <a:t>sulphide</a:t>
            </a:r>
            <a:r>
              <a:rPr lang="en-US" dirty="0"/>
              <a:t>. </a:t>
            </a:r>
          </a:p>
          <a:p>
            <a:r>
              <a:rPr lang="en-US" dirty="0"/>
              <a:t>Typically </a:t>
            </a:r>
            <a:r>
              <a:rPr lang="en-US" dirty="0" err="1"/>
              <a:t>centerfire</a:t>
            </a:r>
            <a:r>
              <a:rPr lang="en-US" dirty="0"/>
              <a:t> </a:t>
            </a:r>
            <a:r>
              <a:rPr lang="en-US" dirty="0" smtClean="0"/>
              <a:t>ammunition contains </a:t>
            </a:r>
            <a:r>
              <a:rPr lang="en-US" dirty="0"/>
              <a:t>all 3 elements (lead, barium antimony) but </a:t>
            </a:r>
            <a:r>
              <a:rPr lang="en-US" dirty="0" err="1"/>
              <a:t>rimfire</a:t>
            </a:r>
            <a:r>
              <a:rPr lang="en-US" dirty="0"/>
              <a:t> ammunition sometimes </a:t>
            </a:r>
            <a:r>
              <a:rPr lang="en-US" dirty="0" smtClean="0"/>
              <a:t>contains only lead </a:t>
            </a:r>
            <a:r>
              <a:rPr lang="en-US" dirty="0"/>
              <a:t>or lead and </a:t>
            </a:r>
            <a:r>
              <a:rPr lang="en-US" dirty="0" smtClean="0"/>
              <a:t>barium. </a:t>
            </a:r>
            <a:endParaRPr lang="en-US" dirty="0"/>
          </a:p>
          <a:p>
            <a:r>
              <a:rPr lang="en-US" dirty="0" smtClean="0"/>
              <a:t>Considered in elemental </a:t>
            </a:r>
            <a:r>
              <a:rPr lang="en-US" dirty="0"/>
              <a:t>trace tests </a:t>
            </a:r>
            <a:r>
              <a:rPr lang="en-US" dirty="0" smtClean="0"/>
              <a:t>to </a:t>
            </a:r>
            <a:r>
              <a:rPr lang="en-US" dirty="0"/>
              <a:t>determine if </a:t>
            </a:r>
            <a:r>
              <a:rPr lang="en-US" dirty="0" smtClean="0"/>
              <a:t>a person </a:t>
            </a:r>
            <a:r>
              <a:rPr lang="en-US" dirty="0"/>
              <a:t>fired a weapon.</a:t>
            </a:r>
          </a:p>
          <a:p>
            <a:pPr marL="0" indent="0">
              <a:buNone/>
            </a:pPr>
            <a:endParaRPr lang="en-US" dirty="0"/>
          </a:p>
        </p:txBody>
      </p:sp>
    </p:spTree>
    <p:extLst>
      <p:ext uri="{BB962C8B-B14F-4D97-AF65-F5344CB8AC3E}">
        <p14:creationId xmlns:p14="http://schemas.microsoft.com/office/powerpoint/2010/main" val="3427675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Primer</a:t>
            </a:r>
            <a:endParaRPr lang="en-US" dirty="0"/>
          </a:p>
        </p:txBody>
      </p:sp>
      <p:sp>
        <p:nvSpPr>
          <p:cNvPr id="3" name="Text Placeholder 2"/>
          <p:cNvSpPr>
            <a:spLocks noGrp="1"/>
          </p:cNvSpPr>
          <p:nvPr>
            <p:ph type="body" sz="quarter" idx="13"/>
          </p:nvPr>
        </p:nvSpPr>
        <p:spPr/>
        <p:txBody>
          <a:bodyPr/>
          <a:lstStyle/>
          <a:p>
            <a:pPr marL="609600" indent="-609600">
              <a:buFontTx/>
              <a:buNone/>
            </a:pPr>
            <a:r>
              <a:rPr lang="en-US" dirty="0">
                <a:solidFill>
                  <a:schemeClr val="bg1">
                    <a:lumMod val="60000"/>
                    <a:lumOff val="40000"/>
                  </a:schemeClr>
                </a:solidFill>
              </a:rPr>
              <a:t>Location: </a:t>
            </a:r>
          </a:p>
          <a:p>
            <a:r>
              <a:rPr lang="en-US" dirty="0" err="1" smtClean="0"/>
              <a:t>Centerfire</a:t>
            </a:r>
            <a:r>
              <a:rPr lang="en-US" dirty="0" smtClean="0"/>
              <a:t> - centrally-placed </a:t>
            </a:r>
            <a:r>
              <a:rPr lang="en-US" dirty="0"/>
              <a:t>primer assembly comprising primer cup (struck by firing pin), primer, anvil with flash </a:t>
            </a:r>
            <a:r>
              <a:rPr lang="en-US" dirty="0" smtClean="0"/>
              <a:t>holes.</a:t>
            </a:r>
          </a:p>
          <a:p>
            <a:r>
              <a:rPr lang="en-US" dirty="0" err="1" smtClean="0"/>
              <a:t>Rimfire</a:t>
            </a:r>
            <a:r>
              <a:rPr lang="en-US" dirty="0" smtClean="0"/>
              <a:t> - No </a:t>
            </a:r>
            <a:r>
              <a:rPr lang="en-US" dirty="0"/>
              <a:t>primer assembly. Primer spun into rim of cartridge case (rim struck by firing pin) and in contact with propellant.</a:t>
            </a:r>
          </a:p>
          <a:p>
            <a:pPr marL="0" indent="0">
              <a:buNone/>
            </a:pPr>
            <a:endParaRPr lang="en-US" dirty="0"/>
          </a:p>
        </p:txBody>
      </p:sp>
    </p:spTree>
    <p:extLst>
      <p:ext uri="{BB962C8B-B14F-4D97-AF65-F5344CB8AC3E}">
        <p14:creationId xmlns:p14="http://schemas.microsoft.com/office/powerpoint/2010/main" val="3590472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Propellant</a:t>
            </a:r>
            <a:endParaRPr lang="en-US" dirty="0"/>
          </a:p>
        </p:txBody>
      </p:sp>
      <p:sp>
        <p:nvSpPr>
          <p:cNvPr id="3" name="Text Placeholder 2"/>
          <p:cNvSpPr>
            <a:spLocks noGrp="1"/>
          </p:cNvSpPr>
          <p:nvPr>
            <p:ph type="body" sz="quarter" idx="13"/>
          </p:nvPr>
        </p:nvSpPr>
        <p:spPr/>
        <p:txBody>
          <a:bodyPr>
            <a:normAutofit fontScale="92500" lnSpcReduction="10000"/>
          </a:bodyPr>
          <a:lstStyle/>
          <a:p>
            <a:pPr>
              <a:lnSpc>
                <a:spcPct val="80000"/>
              </a:lnSpc>
              <a:buFontTx/>
              <a:buNone/>
            </a:pPr>
            <a:r>
              <a:rPr lang="en-US" dirty="0">
                <a:solidFill>
                  <a:schemeClr val="bg1">
                    <a:lumMod val="60000"/>
                    <a:lumOff val="40000"/>
                  </a:schemeClr>
                </a:solidFill>
              </a:rPr>
              <a:t>Function: </a:t>
            </a:r>
          </a:p>
          <a:p>
            <a:pPr>
              <a:lnSpc>
                <a:spcPct val="80000"/>
              </a:lnSpc>
            </a:pPr>
            <a:r>
              <a:rPr lang="en-US" sz="3000" dirty="0"/>
              <a:t>Burns to produce large volumes of gases under pressure.</a:t>
            </a:r>
          </a:p>
          <a:p>
            <a:pPr>
              <a:lnSpc>
                <a:spcPct val="80000"/>
              </a:lnSpc>
              <a:buFontTx/>
              <a:buNone/>
            </a:pPr>
            <a:r>
              <a:rPr lang="en-US" dirty="0">
                <a:solidFill>
                  <a:schemeClr val="bg1">
                    <a:lumMod val="60000"/>
                    <a:lumOff val="40000"/>
                  </a:schemeClr>
                </a:solidFill>
              </a:rPr>
              <a:t>Composition: </a:t>
            </a:r>
          </a:p>
          <a:p>
            <a:pPr>
              <a:lnSpc>
                <a:spcPct val="80000"/>
              </a:lnSpc>
            </a:pPr>
            <a:r>
              <a:rPr lang="en-US" sz="3000" dirty="0"/>
              <a:t>Black powder (charcoal, </a:t>
            </a:r>
            <a:r>
              <a:rPr lang="en-US" sz="3000" dirty="0" err="1"/>
              <a:t>sulphur</a:t>
            </a:r>
            <a:r>
              <a:rPr lang="en-US" sz="3000" dirty="0"/>
              <a:t>, potassium nitrate</a:t>
            </a:r>
            <a:r>
              <a:rPr lang="en-US" sz="3000" dirty="0" smtClean="0"/>
              <a:t>), </a:t>
            </a:r>
            <a:r>
              <a:rPr lang="en-US" sz="3000" dirty="0"/>
              <a:t>now obsolete. Smokeless powder (nitrocellulose with/without nitroglycerine</a:t>
            </a:r>
            <a:r>
              <a:rPr lang="en-US" sz="3000" dirty="0" smtClean="0"/>
              <a:t>) is most common in modern rounds.</a:t>
            </a:r>
            <a:endParaRPr lang="en-US" sz="3000" dirty="0"/>
          </a:p>
          <a:p>
            <a:pPr>
              <a:lnSpc>
                <a:spcPct val="80000"/>
              </a:lnSpc>
              <a:buFontTx/>
              <a:buNone/>
            </a:pPr>
            <a:r>
              <a:rPr lang="en-US" dirty="0">
                <a:solidFill>
                  <a:schemeClr val="bg1">
                    <a:lumMod val="60000"/>
                    <a:lumOff val="40000"/>
                  </a:schemeClr>
                </a:solidFill>
              </a:rPr>
              <a:t>Shape: </a:t>
            </a:r>
          </a:p>
          <a:p>
            <a:pPr>
              <a:lnSpc>
                <a:spcPct val="80000"/>
              </a:lnSpc>
            </a:pPr>
            <a:r>
              <a:rPr lang="en-US" sz="3000" dirty="0"/>
              <a:t>Sheets of smokeless powder cut into disc, flake or cylinder shapes. Alternatively produced as ball and flattened ball smokeless powder </a:t>
            </a:r>
            <a:r>
              <a:rPr lang="en-US" sz="3000" dirty="0" smtClean="0"/>
              <a:t>(as in Winchester brand propellants) </a:t>
            </a:r>
            <a:r>
              <a:rPr lang="en-US" sz="3000" dirty="0"/>
              <a:t>which may be coated with silver-black graphite.</a:t>
            </a:r>
          </a:p>
          <a:p>
            <a:pPr marL="0" indent="0">
              <a:buNone/>
            </a:pPr>
            <a:endParaRPr lang="en-US" dirty="0"/>
          </a:p>
        </p:txBody>
      </p:sp>
    </p:spTree>
    <p:extLst>
      <p:ext uri="{BB962C8B-B14F-4D97-AF65-F5344CB8AC3E}">
        <p14:creationId xmlns:p14="http://schemas.microsoft.com/office/powerpoint/2010/main" val="1686688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Handgun Examples</a:t>
            </a:r>
            <a:endParaRPr lang="en-US" dirty="0"/>
          </a:p>
        </p:txBody>
      </p:sp>
      <p:sp>
        <p:nvSpPr>
          <p:cNvPr id="3" name="Text Placeholder 2"/>
          <p:cNvSpPr>
            <a:spLocks noGrp="1"/>
          </p:cNvSpPr>
          <p:nvPr>
            <p:ph type="body" sz="quarter" idx="13"/>
          </p:nvPr>
        </p:nvSpPr>
        <p:spPr/>
        <p:txBody>
          <a:bodyPr>
            <a:normAutofit fontScale="92500"/>
          </a:bodyPr>
          <a:lstStyle/>
          <a:p>
            <a:r>
              <a:rPr lang="en-US" dirty="0" smtClean="0">
                <a:solidFill>
                  <a:schemeClr val="bg1">
                    <a:lumMod val="60000"/>
                    <a:lumOff val="40000"/>
                  </a:schemeClr>
                </a:solidFill>
              </a:rPr>
              <a:t>Revolver: </a:t>
            </a:r>
            <a:r>
              <a:rPr lang="en-US" dirty="0"/>
              <a:t>A firearm designed to be fired from the hand and having a rifled barrel and a revolving cylinder containing several chambers each of which holds one cartridge</a:t>
            </a:r>
            <a:r>
              <a:rPr lang="en-US" dirty="0" smtClean="0"/>
              <a:t>.</a:t>
            </a:r>
          </a:p>
          <a:p>
            <a:endParaRPr lang="en-US" dirty="0"/>
          </a:p>
          <a:p>
            <a:r>
              <a:rPr lang="en-US" dirty="0">
                <a:solidFill>
                  <a:schemeClr val="bg1">
                    <a:lumMod val="60000"/>
                    <a:lumOff val="40000"/>
                  </a:schemeClr>
                </a:solidFill>
              </a:rPr>
              <a:t>Auto-loading </a:t>
            </a:r>
            <a:r>
              <a:rPr lang="en-US" dirty="0" smtClean="0">
                <a:solidFill>
                  <a:schemeClr val="bg1">
                    <a:lumMod val="60000"/>
                    <a:lumOff val="40000"/>
                  </a:schemeClr>
                </a:solidFill>
              </a:rPr>
              <a:t>pistol: </a:t>
            </a:r>
            <a:r>
              <a:rPr lang="en-US" dirty="0"/>
              <a:t>A </a:t>
            </a:r>
            <a:r>
              <a:rPr lang="en-US" dirty="0" smtClean="0"/>
              <a:t>firearm </a:t>
            </a:r>
            <a:r>
              <a:rPr lang="en-US" dirty="0"/>
              <a:t>designed to be fired from the hand and having a rifled barrel and a removable magazine storing cartridges with a mechanism for auto-loading</a:t>
            </a:r>
            <a:r>
              <a:rPr lang="en-US" dirty="0" smtClean="0"/>
              <a:t>.</a:t>
            </a:r>
            <a:endParaRPr lang="en-US" dirty="0"/>
          </a:p>
        </p:txBody>
      </p:sp>
    </p:spTree>
    <p:extLst>
      <p:ext uri="{BB962C8B-B14F-4D97-AF65-F5344CB8AC3E}">
        <p14:creationId xmlns:p14="http://schemas.microsoft.com/office/powerpoint/2010/main" val="731115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Cartridge Cases</a:t>
            </a:r>
            <a:endParaRPr lang="en-US" dirty="0"/>
          </a:p>
        </p:txBody>
      </p:sp>
      <p:sp>
        <p:nvSpPr>
          <p:cNvPr id="3" name="Text Placeholder 2"/>
          <p:cNvSpPr>
            <a:spLocks noGrp="1"/>
          </p:cNvSpPr>
          <p:nvPr>
            <p:ph type="body" sz="quarter" idx="13"/>
          </p:nvPr>
        </p:nvSpPr>
        <p:spPr/>
        <p:txBody>
          <a:bodyPr>
            <a:normAutofit fontScale="92500"/>
          </a:bodyPr>
          <a:lstStyle/>
          <a:p>
            <a:r>
              <a:rPr lang="en-US" dirty="0"/>
              <a:t>Cartridge </a:t>
            </a:r>
            <a:r>
              <a:rPr lang="en-US" dirty="0" smtClean="0"/>
              <a:t>case </a:t>
            </a:r>
            <a:r>
              <a:rPr lang="en-US" dirty="0"/>
              <a:t>or </a:t>
            </a:r>
            <a:r>
              <a:rPr lang="en-US" dirty="0" err="1"/>
              <a:t>shotshell</a:t>
            </a:r>
            <a:r>
              <a:rPr lang="en-US" dirty="0"/>
              <a:t> </a:t>
            </a:r>
            <a:r>
              <a:rPr lang="en-US" dirty="0" smtClean="0"/>
              <a:t>casing </a:t>
            </a:r>
            <a:r>
              <a:rPr lang="en-US" dirty="0"/>
              <a:t>examinations can determine the caliber or gauge, the manufacturer, and whether there are </a:t>
            </a:r>
            <a:r>
              <a:rPr lang="en-US" dirty="0" smtClean="0"/>
              <a:t>any marks that may be of </a:t>
            </a:r>
            <a:r>
              <a:rPr lang="en-US" dirty="0"/>
              <a:t>value for comparison. </a:t>
            </a:r>
            <a:endParaRPr lang="en-US" dirty="0" smtClean="0"/>
          </a:p>
          <a:p>
            <a:endParaRPr lang="en-US" dirty="0"/>
          </a:p>
          <a:p>
            <a:r>
              <a:rPr lang="en-US" dirty="0"/>
              <a:t>The microscopic characteristics of evidence cartridge cases and </a:t>
            </a:r>
            <a:r>
              <a:rPr lang="en-US" dirty="0" smtClean="0"/>
              <a:t>shot shell </a:t>
            </a:r>
            <a:r>
              <a:rPr lang="en-US" dirty="0"/>
              <a:t>casings can be examined to determine whether they were fired </a:t>
            </a:r>
            <a:r>
              <a:rPr lang="en-US" dirty="0" smtClean="0"/>
              <a:t>in </a:t>
            </a:r>
            <a:r>
              <a:rPr lang="en-US" dirty="0"/>
              <a:t>a specific firearm</a:t>
            </a:r>
            <a:r>
              <a:rPr lang="en-US" dirty="0" smtClean="0"/>
              <a:t>.</a:t>
            </a:r>
            <a:endParaRPr lang="en-US" dirty="0"/>
          </a:p>
        </p:txBody>
      </p:sp>
    </p:spTree>
    <p:extLst>
      <p:ext uri="{BB962C8B-B14F-4D97-AF65-F5344CB8AC3E}">
        <p14:creationId xmlns:p14="http://schemas.microsoft.com/office/powerpoint/2010/main" val="4006356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Cartridge Cases</a:t>
            </a:r>
            <a:endParaRPr lang="en-US" dirty="0"/>
          </a:p>
        </p:txBody>
      </p:sp>
      <p:sp>
        <p:nvSpPr>
          <p:cNvPr id="3" name="Text Placeholder 2"/>
          <p:cNvSpPr>
            <a:spLocks noGrp="1"/>
          </p:cNvSpPr>
          <p:nvPr>
            <p:ph type="body" sz="quarter" idx="13"/>
          </p:nvPr>
        </p:nvSpPr>
        <p:spPr/>
        <p:txBody>
          <a:bodyPr>
            <a:normAutofit fontScale="92500" lnSpcReduction="10000"/>
          </a:bodyPr>
          <a:lstStyle/>
          <a:p>
            <a:pPr>
              <a:lnSpc>
                <a:spcPct val="90000"/>
              </a:lnSpc>
            </a:pPr>
            <a:r>
              <a:rPr lang="en-US" dirty="0"/>
              <a:t>Examinations of unfired cartridges or </a:t>
            </a:r>
            <a:r>
              <a:rPr lang="en-US" dirty="0" smtClean="0"/>
              <a:t>shot shells </a:t>
            </a:r>
            <a:r>
              <a:rPr lang="en-US" dirty="0"/>
              <a:t>can determine the caliber or gauge and whether there are marks of value for comparison. </a:t>
            </a:r>
            <a:endParaRPr lang="en-US" dirty="0" smtClean="0"/>
          </a:p>
          <a:p>
            <a:pPr>
              <a:lnSpc>
                <a:spcPct val="90000"/>
              </a:lnSpc>
            </a:pPr>
            <a:endParaRPr lang="en-US" dirty="0"/>
          </a:p>
          <a:p>
            <a:pPr>
              <a:lnSpc>
                <a:spcPct val="90000"/>
              </a:lnSpc>
            </a:pPr>
            <a:r>
              <a:rPr lang="en-US" dirty="0"/>
              <a:t>Examinations can also determine whether the ammunition was loaded into and extracted from a specific firearm. </a:t>
            </a:r>
            <a:endParaRPr lang="en-US" dirty="0" smtClean="0"/>
          </a:p>
          <a:p>
            <a:pPr>
              <a:lnSpc>
                <a:spcPct val="90000"/>
              </a:lnSpc>
            </a:pPr>
            <a:endParaRPr lang="en-US" dirty="0"/>
          </a:p>
          <a:p>
            <a:pPr>
              <a:lnSpc>
                <a:spcPct val="90000"/>
              </a:lnSpc>
            </a:pPr>
            <a:r>
              <a:rPr lang="en-US" dirty="0"/>
              <a:t>Unfired and fired cartridges or </a:t>
            </a:r>
            <a:r>
              <a:rPr lang="en-US" dirty="0" smtClean="0"/>
              <a:t>shot shells </a:t>
            </a:r>
            <a:r>
              <a:rPr lang="en-US" dirty="0"/>
              <a:t>can be associated through manufacturing marks.</a:t>
            </a:r>
          </a:p>
          <a:p>
            <a:pPr>
              <a:lnSpc>
                <a:spcPct val="90000"/>
              </a:lnSpc>
            </a:pPr>
            <a:endParaRPr lang="en-US" dirty="0"/>
          </a:p>
          <a:p>
            <a:endParaRPr lang="en-US" dirty="0"/>
          </a:p>
        </p:txBody>
      </p:sp>
    </p:spTree>
    <p:extLst>
      <p:ext uri="{BB962C8B-B14F-4D97-AF65-F5344CB8AC3E}">
        <p14:creationId xmlns:p14="http://schemas.microsoft.com/office/powerpoint/2010/main" val="1964230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Rifling</a:t>
            </a:r>
            <a:endParaRPr lang="en-US" dirty="0"/>
          </a:p>
        </p:txBody>
      </p:sp>
      <p:sp>
        <p:nvSpPr>
          <p:cNvPr id="3" name="Text Placeholder 2"/>
          <p:cNvSpPr>
            <a:spLocks noGrp="1"/>
          </p:cNvSpPr>
          <p:nvPr>
            <p:ph type="body" sz="quarter" idx="13"/>
          </p:nvPr>
        </p:nvSpPr>
        <p:spPr>
          <a:xfrm>
            <a:off x="457200" y="1295400"/>
            <a:ext cx="4114800" cy="5029200"/>
          </a:xfrm>
        </p:spPr>
        <p:txBody>
          <a:bodyPr>
            <a:normAutofit/>
          </a:bodyPr>
          <a:lstStyle/>
          <a:p>
            <a:pPr marL="0" indent="0">
              <a:buNone/>
            </a:pPr>
            <a:r>
              <a:rPr lang="en-US" sz="2800" dirty="0" smtClean="0"/>
              <a:t>Rifling </a:t>
            </a:r>
            <a:r>
              <a:rPr lang="en-US" sz="2800" dirty="0"/>
              <a:t>is </a:t>
            </a:r>
            <a:r>
              <a:rPr lang="en-US" sz="2800" dirty="0" smtClean="0"/>
              <a:t>a helical machined surface inside the barrel that has unique </a:t>
            </a:r>
            <a:r>
              <a:rPr lang="en-US" sz="2800" dirty="0"/>
              <a:t>microscopic characteristics as a result of the </a:t>
            </a:r>
            <a:r>
              <a:rPr lang="en-US" sz="2800" dirty="0" smtClean="0"/>
              <a:t>manufacturing process.</a:t>
            </a:r>
          </a:p>
          <a:p>
            <a:pPr marL="0" indent="0">
              <a:buNone/>
            </a:pPr>
            <a:endParaRPr lang="en-US" sz="2800" dirty="0"/>
          </a:p>
          <a:p>
            <a:pPr marL="0" indent="0">
              <a:buNone/>
            </a:pPr>
            <a:r>
              <a:rPr lang="en-US" sz="2800" dirty="0"/>
              <a:t>Rifles and handguns (but not shotguns) have rifled barrels. </a:t>
            </a:r>
          </a:p>
          <a:p>
            <a:pPr marL="0" indent="0">
              <a:buNone/>
            </a:pPr>
            <a:endParaRPr lang="en-US" sz="2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42" r="12607"/>
          <a:stretch/>
        </p:blipFill>
        <p:spPr>
          <a:xfrm>
            <a:off x="4724400" y="1752600"/>
            <a:ext cx="4243754" cy="3712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490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Rifling</a:t>
            </a:r>
            <a:endParaRPr lang="en-US" dirty="0"/>
          </a:p>
        </p:txBody>
      </p:sp>
      <p:sp>
        <p:nvSpPr>
          <p:cNvPr id="3" name="Text Placeholder 2"/>
          <p:cNvSpPr>
            <a:spLocks noGrp="1"/>
          </p:cNvSpPr>
          <p:nvPr>
            <p:ph type="body" sz="quarter" idx="13"/>
          </p:nvPr>
        </p:nvSpPr>
        <p:spPr>
          <a:xfrm>
            <a:off x="609600" y="1295400"/>
            <a:ext cx="5105400" cy="5029200"/>
          </a:xfrm>
        </p:spPr>
        <p:txBody>
          <a:bodyPr>
            <a:normAutofit fontScale="55000" lnSpcReduction="20000"/>
          </a:bodyPr>
          <a:lstStyle/>
          <a:p>
            <a:endParaRPr lang="en-US" dirty="0"/>
          </a:p>
          <a:p>
            <a:r>
              <a:rPr lang="en-US" sz="3800" dirty="0" smtClean="0"/>
              <a:t>The </a:t>
            </a:r>
            <a:r>
              <a:rPr lang="en-US" sz="3800" dirty="0"/>
              <a:t>raised metal between the grooves is the lands. </a:t>
            </a:r>
            <a:r>
              <a:rPr lang="en-US" sz="3800" dirty="0" smtClean="0"/>
              <a:t>In the US, caliber is measured between opposing grooves.  Elsewhere, it is measured between opposing lands.</a:t>
            </a:r>
          </a:p>
          <a:p>
            <a:endParaRPr lang="en-US" sz="3800" dirty="0" smtClean="0"/>
          </a:p>
          <a:p>
            <a:pPr>
              <a:lnSpc>
                <a:spcPct val="90000"/>
              </a:lnSpc>
            </a:pPr>
            <a:r>
              <a:rPr lang="en-US" sz="3800" dirty="0"/>
              <a:t>Some markings have "</a:t>
            </a:r>
            <a:r>
              <a:rPr lang="en-US" sz="3800" dirty="0">
                <a:solidFill>
                  <a:schemeClr val="bg1">
                    <a:lumMod val="60000"/>
                    <a:lumOff val="40000"/>
                  </a:schemeClr>
                </a:solidFill>
              </a:rPr>
              <a:t>class characteristics</a:t>
            </a:r>
            <a:r>
              <a:rPr lang="en-US" sz="3800" dirty="0"/>
              <a:t>" indicative of the make and model of the firearm. </a:t>
            </a:r>
            <a:endParaRPr lang="en-US" sz="3800" dirty="0" smtClean="0"/>
          </a:p>
          <a:p>
            <a:pPr>
              <a:lnSpc>
                <a:spcPct val="90000"/>
              </a:lnSpc>
            </a:pPr>
            <a:endParaRPr lang="en-US" sz="3800" dirty="0"/>
          </a:p>
          <a:p>
            <a:pPr>
              <a:lnSpc>
                <a:spcPct val="90000"/>
              </a:lnSpc>
            </a:pPr>
            <a:r>
              <a:rPr lang="en-US" sz="3800" dirty="0"/>
              <a:t>Other markings have "</a:t>
            </a:r>
            <a:r>
              <a:rPr lang="en-US" sz="3800" dirty="0">
                <a:solidFill>
                  <a:schemeClr val="bg1">
                    <a:lumMod val="60000"/>
                    <a:lumOff val="40000"/>
                  </a:schemeClr>
                </a:solidFill>
              </a:rPr>
              <a:t>individual characteristics</a:t>
            </a:r>
            <a:r>
              <a:rPr lang="en-US" sz="3800" dirty="0"/>
              <a:t>" which reflect imperfections peculiar to a particular firearm and may allow its specific identification.</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684"/>
          <a:stretch/>
        </p:blipFill>
        <p:spPr>
          <a:xfrm>
            <a:off x="5838092" y="1547446"/>
            <a:ext cx="2905125" cy="4337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0761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 Striations</a:t>
            </a:r>
            <a:endParaRPr lang="en-US" dirty="0"/>
          </a:p>
        </p:txBody>
      </p:sp>
      <p:sp>
        <p:nvSpPr>
          <p:cNvPr id="3" name="Text Placeholder 2"/>
          <p:cNvSpPr>
            <a:spLocks noGrp="1"/>
          </p:cNvSpPr>
          <p:nvPr>
            <p:ph type="body" sz="quarter" idx="13"/>
          </p:nvPr>
        </p:nvSpPr>
        <p:spPr/>
        <p:txBody>
          <a:bodyPr>
            <a:normAutofit fontScale="85000" lnSpcReduction="10000"/>
          </a:bodyPr>
          <a:lstStyle/>
          <a:p>
            <a:endParaRPr lang="en-US" dirty="0"/>
          </a:p>
          <a:p>
            <a:r>
              <a:rPr lang="en-US" dirty="0" smtClean="0"/>
              <a:t>Also known as tool marking; when a hard object is </a:t>
            </a:r>
            <a:r>
              <a:rPr lang="en-US" dirty="0"/>
              <a:t>brought </a:t>
            </a:r>
            <a:r>
              <a:rPr lang="en-US" dirty="0" smtClean="0"/>
              <a:t>into forceful </a:t>
            </a:r>
            <a:r>
              <a:rPr lang="en-US" dirty="0"/>
              <a:t>contact with a</a:t>
            </a:r>
            <a:r>
              <a:rPr lang="en-US" dirty="0" smtClean="0"/>
              <a:t> </a:t>
            </a:r>
            <a:r>
              <a:rPr lang="en-US" dirty="0"/>
              <a:t>softer object, the softer object will be marked</a:t>
            </a:r>
            <a:r>
              <a:rPr lang="en-US" dirty="0" smtClean="0"/>
              <a:t>.</a:t>
            </a:r>
          </a:p>
          <a:p>
            <a:endParaRPr lang="en-US" dirty="0"/>
          </a:p>
          <a:p>
            <a:r>
              <a:rPr lang="en-US" dirty="0"/>
              <a:t>This is what happens when a </a:t>
            </a:r>
            <a:r>
              <a:rPr lang="en-US" dirty="0" smtClean="0"/>
              <a:t>soft </a:t>
            </a:r>
            <a:r>
              <a:rPr lang="en-US" dirty="0"/>
              <a:t>bullet engages the </a:t>
            </a:r>
            <a:r>
              <a:rPr lang="en-US" dirty="0" smtClean="0"/>
              <a:t>hard rifling </a:t>
            </a:r>
            <a:r>
              <a:rPr lang="en-US" dirty="0"/>
              <a:t>in the interior of a </a:t>
            </a:r>
            <a:r>
              <a:rPr lang="en-US" dirty="0" smtClean="0"/>
              <a:t>barrel.</a:t>
            </a:r>
          </a:p>
          <a:p>
            <a:endParaRPr lang="en-US" dirty="0"/>
          </a:p>
          <a:p>
            <a:r>
              <a:rPr lang="en-US" dirty="0"/>
              <a:t>Bullet jackets are typically made of some softer metal such as a lead or </a:t>
            </a:r>
            <a:r>
              <a:rPr lang="en-US" dirty="0" smtClean="0"/>
              <a:t>copper while rifle barrels are commonly steel.</a:t>
            </a:r>
            <a:endParaRPr lang="en-US" dirty="0"/>
          </a:p>
          <a:p>
            <a:endParaRPr lang="en-US" dirty="0"/>
          </a:p>
        </p:txBody>
      </p:sp>
    </p:spTree>
    <p:extLst>
      <p:ext uri="{BB962C8B-B14F-4D97-AF65-F5344CB8AC3E}">
        <p14:creationId xmlns:p14="http://schemas.microsoft.com/office/powerpoint/2010/main" val="765021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 Striations</a:t>
            </a:r>
            <a:endParaRPr lang="en-US" dirty="0"/>
          </a:p>
        </p:txBody>
      </p:sp>
      <p:sp>
        <p:nvSpPr>
          <p:cNvPr id="3" name="Text Placeholder 2"/>
          <p:cNvSpPr>
            <a:spLocks noGrp="1"/>
          </p:cNvSpPr>
          <p:nvPr>
            <p:ph type="body" sz="quarter" idx="13"/>
          </p:nvPr>
        </p:nvSpPr>
        <p:spPr/>
        <p:txBody>
          <a:bodyPr/>
          <a:lstStyle/>
          <a:p>
            <a:r>
              <a:rPr lang="en-US" dirty="0"/>
              <a:t>Studies have shown that no two firearms, even those of the same make and model, will produce the same unique marks on fired bullets and cartridge cases.  </a:t>
            </a:r>
            <a:endParaRPr lang="en-US" dirty="0" smtClean="0"/>
          </a:p>
          <a:p>
            <a:endParaRPr lang="en-US" dirty="0"/>
          </a:p>
          <a:p>
            <a:r>
              <a:rPr lang="en-US" dirty="0"/>
              <a:t>Manufacturing processes, use, and abuse leave surface characteristics within the firearm that cannot be exactly reproduced in other firearms.  </a:t>
            </a:r>
          </a:p>
          <a:p>
            <a:pPr marL="0" indent="0">
              <a:buNone/>
            </a:pPr>
            <a:endParaRPr lang="en-US" dirty="0"/>
          </a:p>
        </p:txBody>
      </p:sp>
    </p:spTree>
    <p:extLst>
      <p:ext uri="{BB962C8B-B14F-4D97-AF65-F5344CB8AC3E}">
        <p14:creationId xmlns:p14="http://schemas.microsoft.com/office/powerpoint/2010/main" val="2611979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 Striations</a:t>
            </a:r>
            <a:endParaRPr lang="en-US" dirty="0"/>
          </a:p>
        </p:txBody>
      </p:sp>
      <p:sp>
        <p:nvSpPr>
          <p:cNvPr id="3" name="Text Placeholder 2"/>
          <p:cNvSpPr>
            <a:spLocks noGrp="1"/>
          </p:cNvSpPr>
          <p:nvPr>
            <p:ph type="body" sz="quarter" idx="13"/>
          </p:nvPr>
        </p:nvSpPr>
        <p:spPr/>
        <p:txBody>
          <a:bodyPr>
            <a:normAutofit lnSpcReduction="10000"/>
          </a:bodyPr>
          <a:lstStyle/>
          <a:p>
            <a:r>
              <a:rPr lang="en-US" dirty="0"/>
              <a:t>Firearms do not normally change much over time.  </a:t>
            </a:r>
          </a:p>
          <a:p>
            <a:r>
              <a:rPr lang="en-US" dirty="0"/>
              <a:t>This allows for firearms recovered months or even years after a shooting to be identified as having fired a specific bullet or cartridge case.  </a:t>
            </a:r>
          </a:p>
          <a:p>
            <a:r>
              <a:rPr lang="en-US" dirty="0"/>
              <a:t>Tests have been conducted that </a:t>
            </a:r>
            <a:r>
              <a:rPr lang="en-US" dirty="0" smtClean="0"/>
              <a:t>found </a:t>
            </a:r>
            <a:r>
              <a:rPr lang="en-US" dirty="0"/>
              <a:t>even after firing several hundred rounds through a </a:t>
            </a:r>
            <a:r>
              <a:rPr lang="en-US" dirty="0" smtClean="0"/>
              <a:t>firearm, </a:t>
            </a:r>
            <a:r>
              <a:rPr lang="en-US" dirty="0"/>
              <a:t>the last bullet fired could still be </a:t>
            </a:r>
            <a:r>
              <a:rPr lang="en-US" dirty="0" smtClean="0"/>
              <a:t>connected </a:t>
            </a:r>
            <a:r>
              <a:rPr lang="en-US" dirty="0"/>
              <a:t>to the first.</a:t>
            </a:r>
          </a:p>
        </p:txBody>
      </p:sp>
    </p:spTree>
    <p:extLst>
      <p:ext uri="{BB962C8B-B14F-4D97-AF65-F5344CB8AC3E}">
        <p14:creationId xmlns:p14="http://schemas.microsoft.com/office/powerpoint/2010/main" val="3399664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 Striations</a:t>
            </a:r>
            <a:endParaRPr lang="en-US" dirty="0"/>
          </a:p>
        </p:txBody>
      </p:sp>
      <p:sp>
        <p:nvSpPr>
          <p:cNvPr id="3" name="Text Placeholder 2"/>
          <p:cNvSpPr>
            <a:spLocks noGrp="1"/>
          </p:cNvSpPr>
          <p:nvPr>
            <p:ph type="body" sz="quarter" idx="13"/>
          </p:nvPr>
        </p:nvSpPr>
        <p:spPr/>
        <p:txBody>
          <a:bodyPr>
            <a:normAutofit lnSpcReduction="10000"/>
          </a:bodyPr>
          <a:lstStyle/>
          <a:p>
            <a:pPr>
              <a:lnSpc>
                <a:spcPct val="90000"/>
              </a:lnSpc>
            </a:pPr>
            <a:r>
              <a:rPr lang="en-US" dirty="0"/>
              <a:t>Fired bullets can be examined to determine the general rifling characteristics such as caliber and physical features of the rifling impressions and the manufacturer of the bullets. </a:t>
            </a:r>
            <a:endParaRPr lang="en-US" dirty="0" smtClean="0"/>
          </a:p>
          <a:p>
            <a:pPr>
              <a:lnSpc>
                <a:spcPct val="90000"/>
              </a:lnSpc>
            </a:pPr>
            <a:endParaRPr lang="en-US" dirty="0"/>
          </a:p>
          <a:p>
            <a:pPr>
              <a:lnSpc>
                <a:spcPct val="90000"/>
              </a:lnSpc>
            </a:pPr>
            <a:r>
              <a:rPr lang="en-US" dirty="0"/>
              <a:t>The microscopic characteristics on evidence bullets can be compared to test-fired bullets from a suspect firearm to determine whether the evidence bullet was fired from that firearm.</a:t>
            </a:r>
          </a:p>
          <a:p>
            <a:pPr>
              <a:lnSpc>
                <a:spcPct val="90000"/>
              </a:lnSpc>
            </a:pPr>
            <a:endParaRPr lang="en-US" dirty="0"/>
          </a:p>
        </p:txBody>
      </p:sp>
    </p:spTree>
    <p:extLst>
      <p:ext uri="{BB962C8B-B14F-4D97-AF65-F5344CB8AC3E}">
        <p14:creationId xmlns:p14="http://schemas.microsoft.com/office/powerpoint/2010/main" val="3994395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 Identification Characteristics</a:t>
            </a:r>
            <a:endParaRPr lang="en-US" dirty="0"/>
          </a:p>
        </p:txBody>
      </p:sp>
      <p:sp>
        <p:nvSpPr>
          <p:cNvPr id="3" name="Text Placeholder 2"/>
          <p:cNvSpPr>
            <a:spLocks noGrp="1"/>
          </p:cNvSpPr>
          <p:nvPr>
            <p:ph type="body" sz="quarter" idx="13"/>
          </p:nvPr>
        </p:nvSpPr>
        <p:spPr>
          <a:xfrm>
            <a:off x="609600" y="1295400"/>
            <a:ext cx="3886200" cy="5029200"/>
          </a:xfrm>
        </p:spPr>
        <p:txBody>
          <a:bodyPr>
            <a:normAutofit fontScale="55000" lnSpcReduction="20000"/>
          </a:bodyPr>
          <a:lstStyle/>
          <a:p>
            <a:r>
              <a:rPr lang="en-US" dirty="0"/>
              <a:t>Number of lands and grooves (usually 4 to 6 but range from 2 to 22). </a:t>
            </a:r>
          </a:p>
          <a:p>
            <a:endParaRPr lang="en-US" dirty="0"/>
          </a:p>
          <a:p>
            <a:r>
              <a:rPr lang="en-US" dirty="0"/>
              <a:t>Diameter of lands and grooves. </a:t>
            </a:r>
          </a:p>
          <a:p>
            <a:endParaRPr lang="en-US" dirty="0"/>
          </a:p>
          <a:p>
            <a:r>
              <a:rPr lang="en-US" dirty="0"/>
              <a:t>Width of lands and grooves. </a:t>
            </a:r>
          </a:p>
          <a:p>
            <a:endParaRPr lang="en-US" dirty="0"/>
          </a:p>
          <a:p>
            <a:r>
              <a:rPr lang="en-US" dirty="0"/>
              <a:t>Depth of grooves. </a:t>
            </a:r>
          </a:p>
          <a:p>
            <a:endParaRPr lang="en-US" dirty="0"/>
          </a:p>
          <a:p>
            <a:r>
              <a:rPr lang="en-US" dirty="0"/>
              <a:t>Degree of twist (twist is the number of inches of bore required for one complete rifling spiral). </a:t>
            </a:r>
          </a:p>
          <a:p>
            <a:endParaRPr lang="en-US" dirty="0"/>
          </a:p>
          <a:p>
            <a:r>
              <a:rPr lang="en-US" dirty="0"/>
              <a:t>Direction of rifling twist (commonly right/clockwise, less commonly left/counterclockwise e.g. Colt).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752599"/>
            <a:ext cx="5997641" cy="4135293"/>
          </a:xfrm>
          <a:prstGeom prst="rect">
            <a:avLst/>
          </a:prstGeom>
        </p:spPr>
      </p:pic>
    </p:spTree>
    <p:extLst>
      <p:ext uri="{BB962C8B-B14F-4D97-AF65-F5344CB8AC3E}">
        <p14:creationId xmlns:p14="http://schemas.microsoft.com/office/powerpoint/2010/main" val="3034168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Pattern Matching</a:t>
            </a:r>
            <a:endParaRPr lang="en-US" dirty="0"/>
          </a:p>
        </p:txBody>
      </p:sp>
      <p:sp>
        <p:nvSpPr>
          <p:cNvPr id="3" name="Text Placeholder 2"/>
          <p:cNvSpPr>
            <a:spLocks noGrp="1"/>
          </p:cNvSpPr>
          <p:nvPr>
            <p:ph type="body" sz="quarter" idx="13"/>
          </p:nvPr>
        </p:nvSpPr>
        <p:spPr/>
        <p:txBody>
          <a:bodyPr/>
          <a:lstStyle/>
          <a:p>
            <a:r>
              <a:rPr lang="en-US" dirty="0"/>
              <a:t>The process of determining whether or not the striated </a:t>
            </a:r>
            <a:r>
              <a:rPr lang="en-US" dirty="0" err="1"/>
              <a:t>toolmarks</a:t>
            </a:r>
            <a:r>
              <a:rPr lang="en-US" dirty="0"/>
              <a:t> on two objects, such as fired bullets, correspond</a:t>
            </a:r>
            <a:r>
              <a:rPr lang="en-US" dirty="0" smtClean="0"/>
              <a:t>.</a:t>
            </a:r>
          </a:p>
          <a:p>
            <a:endParaRPr lang="en-US" dirty="0"/>
          </a:p>
          <a:p>
            <a:r>
              <a:rPr lang="en-US" dirty="0"/>
              <a:t>This is a somewhat </a:t>
            </a:r>
            <a:r>
              <a:rPr lang="en-US" b="1" dirty="0"/>
              <a:t>subjective </a:t>
            </a:r>
            <a:r>
              <a:rPr lang="en-US" dirty="0"/>
              <a:t>process based on the observations and experience of the </a:t>
            </a:r>
            <a:r>
              <a:rPr lang="en-US" dirty="0" smtClean="0"/>
              <a:t>examiner.</a:t>
            </a:r>
            <a:endParaRPr lang="en-US" dirty="0"/>
          </a:p>
          <a:p>
            <a:endParaRPr lang="en-US" dirty="0"/>
          </a:p>
        </p:txBody>
      </p:sp>
    </p:spTree>
    <p:extLst>
      <p:ext uri="{BB962C8B-B14F-4D97-AF65-F5344CB8AC3E}">
        <p14:creationId xmlns:p14="http://schemas.microsoft.com/office/powerpoint/2010/main" val="585739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Rifle</a:t>
            </a:r>
            <a:endParaRPr lang="en-US" dirty="0"/>
          </a:p>
        </p:txBody>
      </p:sp>
      <p:sp>
        <p:nvSpPr>
          <p:cNvPr id="3" name="Text Placeholder 2"/>
          <p:cNvSpPr>
            <a:spLocks noGrp="1"/>
          </p:cNvSpPr>
          <p:nvPr>
            <p:ph type="body" sz="quarter" idx="13"/>
          </p:nvPr>
        </p:nvSpPr>
        <p:spPr/>
        <p:txBody>
          <a:bodyPr/>
          <a:lstStyle/>
          <a:p>
            <a:r>
              <a:rPr lang="en-US" dirty="0">
                <a:solidFill>
                  <a:schemeClr val="bg1">
                    <a:lumMod val="60000"/>
                    <a:lumOff val="40000"/>
                  </a:schemeClr>
                </a:solidFill>
              </a:rPr>
              <a:t>Definition: </a:t>
            </a:r>
            <a:r>
              <a:rPr lang="en-US" dirty="0"/>
              <a:t>A firearm with a rifled barrel designed to be fired from the shoulder.</a:t>
            </a:r>
          </a:p>
          <a:p>
            <a:r>
              <a:rPr lang="en-US" dirty="0">
                <a:solidFill>
                  <a:schemeClr val="bg1">
                    <a:lumMod val="60000"/>
                    <a:lumOff val="40000"/>
                  </a:schemeClr>
                </a:solidFill>
              </a:rPr>
              <a:t>Types:</a:t>
            </a:r>
          </a:p>
          <a:p>
            <a:pPr lvl="1"/>
            <a:r>
              <a:rPr lang="en-US" dirty="0"/>
              <a:t>Single shot </a:t>
            </a:r>
          </a:p>
          <a:p>
            <a:pPr lvl="1"/>
            <a:r>
              <a:rPr lang="en-US" dirty="0"/>
              <a:t>Lever action </a:t>
            </a:r>
          </a:p>
          <a:p>
            <a:pPr lvl="1"/>
            <a:r>
              <a:rPr lang="en-US" dirty="0"/>
              <a:t>Bolt action </a:t>
            </a:r>
          </a:p>
          <a:p>
            <a:pPr lvl="1"/>
            <a:r>
              <a:rPr lang="en-US" dirty="0"/>
              <a:t>Pump action </a:t>
            </a:r>
          </a:p>
          <a:p>
            <a:pPr lvl="1"/>
            <a:r>
              <a:rPr lang="en-US" dirty="0"/>
              <a:t>Auto-loading (erroneously called "automatic </a:t>
            </a:r>
            <a:r>
              <a:rPr lang="en-US" dirty="0" smtClean="0"/>
              <a:t>rifles“ or “assault rifles”)</a:t>
            </a:r>
            <a:endParaRPr lang="en-US" dirty="0"/>
          </a:p>
          <a:p>
            <a:endParaRPr lang="en-US" dirty="0"/>
          </a:p>
        </p:txBody>
      </p:sp>
      <p:pic>
        <p:nvPicPr>
          <p:cNvPr id="4098" name="Picture 2" descr="File:Modern Hunting Rif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5154" y="3200400"/>
            <a:ext cx="4876800" cy="1146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629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Consecutive Matching </a:t>
            </a:r>
            <a:r>
              <a:rPr lang="en-US" dirty="0" err="1" smtClean="0"/>
              <a:t>Striae</a:t>
            </a:r>
            <a:endParaRPr lang="en-US" dirty="0"/>
          </a:p>
        </p:txBody>
      </p:sp>
      <p:sp>
        <p:nvSpPr>
          <p:cNvPr id="3" name="Text Placeholder 2"/>
          <p:cNvSpPr>
            <a:spLocks noGrp="1"/>
          </p:cNvSpPr>
          <p:nvPr>
            <p:ph type="body" sz="quarter" idx="13"/>
          </p:nvPr>
        </p:nvSpPr>
        <p:spPr/>
        <p:txBody>
          <a:bodyPr/>
          <a:lstStyle/>
          <a:p>
            <a:endParaRPr lang="en-US" dirty="0" smtClean="0"/>
          </a:p>
          <a:p>
            <a:r>
              <a:rPr lang="en-US" dirty="0"/>
              <a:t>Quantitative method of describing observed patterns in bullet striations.</a:t>
            </a:r>
          </a:p>
          <a:p>
            <a:endParaRPr lang="en-US" dirty="0" smtClean="0"/>
          </a:p>
          <a:p>
            <a:r>
              <a:rPr lang="en-US" dirty="0" smtClean="0"/>
              <a:t>Evolving </a:t>
            </a:r>
            <a:r>
              <a:rPr lang="en-US" dirty="0"/>
              <a:t>concept in bullet </a:t>
            </a:r>
            <a:r>
              <a:rPr lang="en-US" dirty="0" smtClean="0"/>
              <a:t>comparison, initially </a:t>
            </a:r>
            <a:r>
              <a:rPr lang="en-US" dirty="0"/>
              <a:t>proposed in 1959 by Al </a:t>
            </a:r>
            <a:r>
              <a:rPr lang="en-US" dirty="0" err="1" smtClean="0"/>
              <a:t>Biasotti</a:t>
            </a:r>
            <a:r>
              <a:rPr lang="en-US" dirty="0" smtClean="0"/>
              <a:t>.</a:t>
            </a:r>
          </a:p>
        </p:txBody>
      </p:sp>
    </p:spTree>
    <p:extLst>
      <p:ext uri="{BB962C8B-B14F-4D97-AF65-F5344CB8AC3E}">
        <p14:creationId xmlns:p14="http://schemas.microsoft.com/office/powerpoint/2010/main" val="3364241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CMS Criteria for Identification</a:t>
            </a:r>
            <a:endParaRPr lang="en-US" dirty="0"/>
          </a:p>
        </p:txBody>
      </p:sp>
      <p:sp>
        <p:nvSpPr>
          <p:cNvPr id="3" name="Text Placeholder 2"/>
          <p:cNvSpPr>
            <a:spLocks noGrp="1"/>
          </p:cNvSpPr>
          <p:nvPr>
            <p:ph type="body" sz="quarter" idx="13"/>
          </p:nvPr>
        </p:nvSpPr>
        <p:spPr/>
        <p:txBody>
          <a:bodyPr>
            <a:normAutofit fontScale="92500" lnSpcReduction="10000"/>
          </a:bodyPr>
          <a:lstStyle/>
          <a:p>
            <a:pPr>
              <a:lnSpc>
                <a:spcPct val="90000"/>
              </a:lnSpc>
            </a:pPr>
            <a:r>
              <a:rPr lang="en-US" sz="3000" dirty="0"/>
              <a:t>In </a:t>
            </a:r>
            <a:r>
              <a:rPr lang="en-US" sz="3000" dirty="0">
                <a:solidFill>
                  <a:schemeClr val="bg1">
                    <a:lumMod val="60000"/>
                    <a:lumOff val="40000"/>
                  </a:schemeClr>
                </a:solidFill>
              </a:rPr>
              <a:t>three dimensional </a:t>
            </a:r>
            <a:r>
              <a:rPr lang="en-US" sz="3000" dirty="0" err="1" smtClean="0"/>
              <a:t>toolmarks</a:t>
            </a:r>
            <a:r>
              <a:rPr lang="en-US" sz="3000" dirty="0" smtClean="0"/>
              <a:t>, at </a:t>
            </a:r>
            <a:r>
              <a:rPr lang="en-US" sz="3000" dirty="0"/>
              <a:t>least two different groups of at least three consecutive matching </a:t>
            </a:r>
            <a:r>
              <a:rPr lang="en-US" sz="3000" dirty="0" err="1"/>
              <a:t>striae</a:t>
            </a:r>
            <a:r>
              <a:rPr lang="en-US" sz="3000" dirty="0"/>
              <a:t> </a:t>
            </a:r>
            <a:r>
              <a:rPr lang="en-US" sz="3000" dirty="0" smtClean="0"/>
              <a:t>must appear </a:t>
            </a:r>
            <a:r>
              <a:rPr lang="en-US" sz="3000" dirty="0"/>
              <a:t>in the same relative </a:t>
            </a:r>
            <a:r>
              <a:rPr lang="en-US" sz="3000" dirty="0" smtClean="0"/>
              <a:t>position.</a:t>
            </a:r>
          </a:p>
          <a:p>
            <a:pPr>
              <a:lnSpc>
                <a:spcPct val="90000"/>
              </a:lnSpc>
            </a:pPr>
            <a:endParaRPr lang="en-US" sz="3000" dirty="0"/>
          </a:p>
          <a:p>
            <a:pPr>
              <a:lnSpc>
                <a:spcPct val="90000"/>
              </a:lnSpc>
            </a:pPr>
            <a:r>
              <a:rPr lang="en-US" sz="3000" dirty="0"/>
              <a:t>In </a:t>
            </a:r>
            <a:r>
              <a:rPr lang="en-US" sz="3000" dirty="0">
                <a:solidFill>
                  <a:schemeClr val="bg1">
                    <a:lumMod val="60000"/>
                    <a:lumOff val="40000"/>
                  </a:schemeClr>
                </a:solidFill>
              </a:rPr>
              <a:t>three dimensional </a:t>
            </a:r>
            <a:r>
              <a:rPr lang="en-US" sz="3000" dirty="0" err="1" smtClean="0"/>
              <a:t>toolmarks</a:t>
            </a:r>
            <a:r>
              <a:rPr lang="en-US" sz="3000" dirty="0" smtClean="0"/>
              <a:t>, at </a:t>
            </a:r>
            <a:r>
              <a:rPr lang="en-US" sz="3000" dirty="0"/>
              <a:t>least one group of six consecutive matching </a:t>
            </a:r>
            <a:r>
              <a:rPr lang="en-US" sz="3000" dirty="0" err="1"/>
              <a:t>striae</a:t>
            </a:r>
            <a:r>
              <a:rPr lang="en-US" sz="3000" dirty="0"/>
              <a:t> </a:t>
            </a:r>
            <a:r>
              <a:rPr lang="en-US" sz="3000" dirty="0" smtClean="0"/>
              <a:t>must be </a:t>
            </a:r>
            <a:r>
              <a:rPr lang="en-US" sz="3000" dirty="0"/>
              <a:t>in agreement in an evidence </a:t>
            </a:r>
            <a:r>
              <a:rPr lang="en-US" sz="3000" dirty="0" err="1" smtClean="0"/>
              <a:t>toolmark</a:t>
            </a:r>
            <a:r>
              <a:rPr lang="en-US" sz="3000" dirty="0" smtClean="0"/>
              <a:t> when </a:t>
            </a:r>
            <a:r>
              <a:rPr lang="en-US" sz="3000" dirty="0"/>
              <a:t>compared to a test </a:t>
            </a:r>
            <a:r>
              <a:rPr lang="en-US" sz="3000" dirty="0" err="1"/>
              <a:t>toolmark</a:t>
            </a:r>
            <a:r>
              <a:rPr lang="en-US" sz="3000" dirty="0" smtClean="0"/>
              <a:t>.</a:t>
            </a:r>
          </a:p>
          <a:p>
            <a:pPr>
              <a:lnSpc>
                <a:spcPct val="90000"/>
              </a:lnSpc>
            </a:pPr>
            <a:endParaRPr lang="en-US" sz="3000" dirty="0"/>
          </a:p>
          <a:p>
            <a:pPr>
              <a:lnSpc>
                <a:spcPct val="90000"/>
              </a:lnSpc>
            </a:pPr>
            <a:r>
              <a:rPr lang="en-US" sz="3000" dirty="0"/>
              <a:t>In </a:t>
            </a:r>
            <a:r>
              <a:rPr lang="en-US" sz="3000" dirty="0">
                <a:solidFill>
                  <a:schemeClr val="bg1">
                    <a:lumMod val="60000"/>
                    <a:lumOff val="40000"/>
                  </a:schemeClr>
                </a:solidFill>
              </a:rPr>
              <a:t>two dimensional </a:t>
            </a:r>
            <a:r>
              <a:rPr lang="en-US" sz="3000" dirty="0" err="1" smtClean="0"/>
              <a:t>toolmarks</a:t>
            </a:r>
            <a:r>
              <a:rPr lang="en-US" sz="3000" dirty="0" smtClean="0"/>
              <a:t>, at </a:t>
            </a:r>
            <a:r>
              <a:rPr lang="en-US" sz="3000" dirty="0"/>
              <a:t>least two groups of at least five consecutive matching </a:t>
            </a:r>
            <a:r>
              <a:rPr lang="en-US" sz="3000" dirty="0" err="1"/>
              <a:t>striae</a:t>
            </a:r>
            <a:r>
              <a:rPr lang="en-US" sz="3000" dirty="0"/>
              <a:t> </a:t>
            </a:r>
            <a:r>
              <a:rPr lang="en-US" sz="3000" dirty="0" smtClean="0"/>
              <a:t>must appear </a:t>
            </a:r>
            <a:r>
              <a:rPr lang="en-US" sz="3000" dirty="0"/>
              <a:t>in the same relative </a:t>
            </a:r>
            <a:r>
              <a:rPr lang="en-US" sz="3000" dirty="0" smtClean="0"/>
              <a:t>position. </a:t>
            </a:r>
            <a:endParaRPr lang="en-US" sz="3000" dirty="0"/>
          </a:p>
          <a:p>
            <a:endParaRPr lang="en-US" dirty="0"/>
          </a:p>
        </p:txBody>
      </p:sp>
    </p:spTree>
    <p:extLst>
      <p:ext uri="{BB962C8B-B14F-4D97-AF65-F5344CB8AC3E}">
        <p14:creationId xmlns:p14="http://schemas.microsoft.com/office/powerpoint/2010/main" val="354127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Glock</a:t>
            </a:r>
            <a:r>
              <a:rPr lang="en-US" dirty="0" smtClean="0"/>
              <a:t> Rifling is an Exception</a:t>
            </a:r>
            <a:endParaRPr lang="en-US" dirty="0"/>
          </a:p>
        </p:txBody>
      </p:sp>
      <p:sp>
        <p:nvSpPr>
          <p:cNvPr id="3" name="Text Placeholder 2"/>
          <p:cNvSpPr>
            <a:spLocks noGrp="1"/>
          </p:cNvSpPr>
          <p:nvPr>
            <p:ph type="body" sz="quarter" idx="13"/>
          </p:nvPr>
        </p:nvSpPr>
        <p:spPr>
          <a:xfrm>
            <a:off x="609600" y="1295400"/>
            <a:ext cx="5029200" cy="5029200"/>
          </a:xfrm>
        </p:spPr>
        <p:txBody>
          <a:bodyPr>
            <a:normAutofit fontScale="85000" lnSpcReduction="20000"/>
          </a:bodyPr>
          <a:lstStyle/>
          <a:p>
            <a:r>
              <a:rPr lang="en-US" dirty="0"/>
              <a:t>Some weapons (e.g. </a:t>
            </a:r>
            <a:r>
              <a:rPr lang="en-US" dirty="0" err="1"/>
              <a:t>Glock</a:t>
            </a:r>
            <a:r>
              <a:rPr lang="en-US" dirty="0"/>
              <a:t> pistols) do not make usable striation pattern on fired </a:t>
            </a:r>
            <a:r>
              <a:rPr lang="en-US" dirty="0" smtClean="0"/>
              <a:t>bullets because they use polygonal rifling instead of conventional rifling.</a:t>
            </a:r>
          </a:p>
          <a:p>
            <a:endParaRPr lang="en-US" dirty="0"/>
          </a:p>
          <a:p>
            <a:r>
              <a:rPr lang="en-US" dirty="0"/>
              <a:t>O</a:t>
            </a:r>
            <a:r>
              <a:rPr lang="en-US" dirty="0" smtClean="0"/>
              <a:t>ne </a:t>
            </a:r>
            <a:r>
              <a:rPr lang="en-US" dirty="0"/>
              <a:t>group of eight consecutive matching </a:t>
            </a:r>
            <a:r>
              <a:rPr lang="en-US" dirty="0" err="1" smtClean="0"/>
              <a:t>striae</a:t>
            </a:r>
            <a:r>
              <a:rPr lang="en-US" dirty="0" smtClean="0"/>
              <a:t> </a:t>
            </a:r>
            <a:r>
              <a:rPr lang="en-US" dirty="0"/>
              <a:t>in agreement </a:t>
            </a:r>
            <a:r>
              <a:rPr lang="en-US" dirty="0" smtClean="0"/>
              <a:t>would be considered a matching </a:t>
            </a:r>
            <a:r>
              <a:rPr lang="en-US" dirty="0"/>
              <a:t>evidence </a:t>
            </a:r>
            <a:r>
              <a:rPr lang="en-US" dirty="0" err="1" smtClean="0"/>
              <a:t>toolmark</a:t>
            </a:r>
            <a:r>
              <a:rPr lang="en-US" dirty="0" smtClean="0"/>
              <a:t> from this type of rifling.</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219200"/>
            <a:ext cx="2266950" cy="5181600"/>
          </a:xfrm>
          <a:prstGeom prst="rect">
            <a:avLst/>
          </a:prstGeom>
        </p:spPr>
      </p:pic>
    </p:spTree>
    <p:extLst>
      <p:ext uri="{BB962C8B-B14F-4D97-AF65-F5344CB8AC3E}">
        <p14:creationId xmlns:p14="http://schemas.microsoft.com/office/powerpoint/2010/main" val="3840154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Examination of a Fired Bullet</a:t>
            </a:r>
            <a:endParaRPr lang="en-US" dirty="0"/>
          </a:p>
        </p:txBody>
      </p:sp>
      <p:sp>
        <p:nvSpPr>
          <p:cNvPr id="3" name="Text Placeholder 2"/>
          <p:cNvSpPr>
            <a:spLocks noGrp="1"/>
          </p:cNvSpPr>
          <p:nvPr>
            <p:ph type="body" sz="quarter" idx="13"/>
          </p:nvPr>
        </p:nvSpPr>
        <p:spPr/>
        <p:txBody>
          <a:bodyPr>
            <a:normAutofit fontScale="92500"/>
          </a:bodyPr>
          <a:lstStyle/>
          <a:p>
            <a:r>
              <a:rPr lang="en-US" sz="2800" dirty="0"/>
              <a:t>Determination of general rifling characteristics for the firearm that fired </a:t>
            </a:r>
            <a:r>
              <a:rPr lang="en-US" sz="2800" dirty="0" smtClean="0"/>
              <a:t>it through bullet inspection.</a:t>
            </a:r>
          </a:p>
          <a:p>
            <a:endParaRPr lang="en-US" sz="2800" dirty="0"/>
          </a:p>
          <a:p>
            <a:r>
              <a:rPr lang="en-US" sz="2800" dirty="0" smtClean="0"/>
              <a:t>Narrows</a:t>
            </a:r>
            <a:r>
              <a:rPr lang="en-US" sz="2800" b="1" dirty="0" smtClean="0"/>
              <a:t> </a:t>
            </a:r>
            <a:r>
              <a:rPr lang="en-US" sz="2800" dirty="0"/>
              <a:t>the possible makes and models of firearm that could have fired the bullet</a:t>
            </a:r>
            <a:r>
              <a:rPr lang="en-US" sz="2800" dirty="0" smtClean="0"/>
              <a:t>.</a:t>
            </a:r>
          </a:p>
          <a:p>
            <a:endParaRPr lang="en-US" sz="2800" dirty="0"/>
          </a:p>
          <a:p>
            <a:r>
              <a:rPr lang="en-US" sz="2800" dirty="0"/>
              <a:t>An initial examination for </a:t>
            </a:r>
            <a:r>
              <a:rPr lang="en-US" sz="2800" b="1" dirty="0"/>
              <a:t>trace evidence </a:t>
            </a:r>
            <a:r>
              <a:rPr lang="en-US" sz="2800" dirty="0"/>
              <a:t>that might be destroyed in the course of bullet </a:t>
            </a:r>
            <a:r>
              <a:rPr lang="en-US" sz="2800" dirty="0" smtClean="0"/>
              <a:t>testing.</a:t>
            </a:r>
            <a:endParaRPr lang="en-US" sz="2800" dirty="0"/>
          </a:p>
          <a:p>
            <a:pPr lvl="1"/>
            <a:r>
              <a:rPr lang="en-US" sz="2400" dirty="0"/>
              <a:t>Textile fibers, traces of paint, or bits of concrete and brick from intermediate targets</a:t>
            </a:r>
          </a:p>
          <a:p>
            <a:pPr lvl="1"/>
            <a:r>
              <a:rPr lang="en-US" sz="2400" dirty="0"/>
              <a:t>Pattern of the badge embossed on its nose</a:t>
            </a:r>
          </a:p>
          <a:p>
            <a:endParaRPr lang="en-US" dirty="0"/>
          </a:p>
        </p:txBody>
      </p:sp>
    </p:spTree>
    <p:extLst>
      <p:ext uri="{BB962C8B-B14F-4D97-AF65-F5344CB8AC3E}">
        <p14:creationId xmlns:p14="http://schemas.microsoft.com/office/powerpoint/2010/main" val="1313942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Caliber Determination</a:t>
            </a:r>
            <a:endParaRPr lang="en-US" dirty="0"/>
          </a:p>
        </p:txBody>
      </p:sp>
      <p:sp>
        <p:nvSpPr>
          <p:cNvPr id="3" name="Text Placeholder 2"/>
          <p:cNvSpPr>
            <a:spLocks noGrp="1"/>
          </p:cNvSpPr>
          <p:nvPr>
            <p:ph type="body" sz="quarter" idx="13"/>
          </p:nvPr>
        </p:nvSpPr>
        <p:spPr/>
        <p:txBody>
          <a:bodyPr>
            <a:normAutofit fontScale="92500" lnSpcReduction="10000"/>
          </a:bodyPr>
          <a:lstStyle/>
          <a:p>
            <a:pPr>
              <a:lnSpc>
                <a:spcPct val="90000"/>
              </a:lnSpc>
            </a:pPr>
            <a:r>
              <a:rPr lang="en-US" sz="2800" dirty="0"/>
              <a:t>If the bullet is not deformed, its diameter can be measured with a </a:t>
            </a:r>
            <a:r>
              <a:rPr lang="en-US" sz="2800" b="1" dirty="0" smtClean="0"/>
              <a:t>micrometer.</a:t>
            </a:r>
          </a:p>
          <a:p>
            <a:pPr>
              <a:lnSpc>
                <a:spcPct val="90000"/>
              </a:lnSpc>
            </a:pPr>
            <a:endParaRPr lang="en-US" sz="2800" b="1" dirty="0"/>
          </a:p>
          <a:p>
            <a:pPr>
              <a:lnSpc>
                <a:spcPct val="90000"/>
              </a:lnSpc>
            </a:pPr>
            <a:r>
              <a:rPr lang="en-US" sz="2800" dirty="0"/>
              <a:t>Lead and lead‐alloy bullets are larger in diameter than full metal jacket or semi‐jacketed bullets of the same nominal </a:t>
            </a:r>
            <a:r>
              <a:rPr lang="en-US" sz="2800" dirty="0" smtClean="0"/>
              <a:t>caliber.</a:t>
            </a:r>
          </a:p>
          <a:p>
            <a:pPr>
              <a:lnSpc>
                <a:spcPct val="90000"/>
              </a:lnSpc>
            </a:pPr>
            <a:endParaRPr lang="en-US" sz="2800" dirty="0"/>
          </a:p>
          <a:p>
            <a:pPr>
              <a:lnSpc>
                <a:spcPct val="90000"/>
              </a:lnSpc>
            </a:pPr>
            <a:r>
              <a:rPr lang="en-US" sz="2800" dirty="0"/>
              <a:t>If the bullet is severely deformed, its possible caliber(s) may be determined by </a:t>
            </a:r>
            <a:r>
              <a:rPr lang="en-US" sz="2800" b="1" dirty="0"/>
              <a:t>weighing </a:t>
            </a:r>
            <a:r>
              <a:rPr lang="en-US" sz="2800" b="1" dirty="0" smtClean="0"/>
              <a:t>it.</a:t>
            </a:r>
          </a:p>
          <a:p>
            <a:pPr>
              <a:lnSpc>
                <a:spcPct val="90000"/>
              </a:lnSpc>
            </a:pPr>
            <a:endParaRPr lang="en-US" sz="2800" b="1" dirty="0"/>
          </a:p>
          <a:p>
            <a:pPr>
              <a:lnSpc>
                <a:spcPct val="90000"/>
              </a:lnSpc>
            </a:pPr>
            <a:r>
              <a:rPr lang="en-US" sz="2800" dirty="0"/>
              <a:t>The weight of the bullet will rarely pinpoint its caliber but will serve to </a:t>
            </a:r>
            <a:r>
              <a:rPr lang="en-US" sz="2800" b="1" dirty="0"/>
              <a:t>eliminate </a:t>
            </a:r>
            <a:r>
              <a:rPr lang="en-US" sz="2800" dirty="0"/>
              <a:t>a number of calibers. For example, </a:t>
            </a:r>
            <a:r>
              <a:rPr lang="en-US" sz="2800" dirty="0" smtClean="0"/>
              <a:t>a 72‐grain </a:t>
            </a:r>
            <a:r>
              <a:rPr lang="en-US" sz="2800" dirty="0"/>
              <a:t>bullet may be .32 caliber but it </a:t>
            </a:r>
            <a:r>
              <a:rPr lang="en-US" sz="2800" b="1" dirty="0"/>
              <a:t>cannot </a:t>
            </a:r>
            <a:r>
              <a:rPr lang="en-US" sz="2800" dirty="0"/>
              <a:t>be .22 </a:t>
            </a:r>
            <a:r>
              <a:rPr lang="en-US" sz="2800" dirty="0" smtClean="0"/>
              <a:t>caliber.</a:t>
            </a:r>
            <a:endParaRPr lang="en-US" sz="2800" dirty="0"/>
          </a:p>
          <a:p>
            <a:endParaRPr lang="en-US" dirty="0"/>
          </a:p>
        </p:txBody>
      </p:sp>
    </p:spTree>
    <p:extLst>
      <p:ext uri="{BB962C8B-B14F-4D97-AF65-F5344CB8AC3E}">
        <p14:creationId xmlns:p14="http://schemas.microsoft.com/office/powerpoint/2010/main" val="785672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Fired Standards</a:t>
            </a:r>
            <a:endParaRPr lang="en-US" dirty="0"/>
          </a:p>
        </p:txBody>
      </p:sp>
      <p:sp>
        <p:nvSpPr>
          <p:cNvPr id="3" name="Text Placeholder 2"/>
          <p:cNvSpPr>
            <a:spLocks noGrp="1"/>
          </p:cNvSpPr>
          <p:nvPr>
            <p:ph type="body" sz="quarter" idx="13"/>
          </p:nvPr>
        </p:nvSpPr>
        <p:spPr/>
        <p:txBody>
          <a:bodyPr/>
          <a:lstStyle/>
          <a:p>
            <a:r>
              <a:rPr lang="en-US" dirty="0" smtClean="0">
                <a:solidFill>
                  <a:schemeClr val="bg1">
                    <a:lumMod val="60000"/>
                    <a:lumOff val="40000"/>
                  </a:schemeClr>
                </a:solidFill>
              </a:rPr>
              <a:t>Fired </a:t>
            </a:r>
            <a:r>
              <a:rPr lang="en-US" dirty="0">
                <a:solidFill>
                  <a:schemeClr val="bg1">
                    <a:lumMod val="60000"/>
                    <a:lumOff val="40000"/>
                  </a:schemeClr>
                </a:solidFill>
              </a:rPr>
              <a:t>standards </a:t>
            </a:r>
            <a:r>
              <a:rPr lang="en-US" dirty="0"/>
              <a:t>– </a:t>
            </a:r>
            <a:r>
              <a:rPr lang="en-US" dirty="0" smtClean="0"/>
              <a:t>Bullets </a:t>
            </a:r>
            <a:r>
              <a:rPr lang="en-US" dirty="0"/>
              <a:t>fired from firearms having known rifling </a:t>
            </a:r>
            <a:r>
              <a:rPr lang="en-US" dirty="0" smtClean="0"/>
              <a:t>characteristics.</a:t>
            </a:r>
          </a:p>
          <a:p>
            <a:endParaRPr lang="en-US" dirty="0" smtClean="0"/>
          </a:p>
          <a:p>
            <a:r>
              <a:rPr lang="en-US" dirty="0" smtClean="0"/>
              <a:t>Generally </a:t>
            </a:r>
            <a:r>
              <a:rPr lang="en-US" dirty="0"/>
              <a:t>simpler to compare </a:t>
            </a:r>
            <a:r>
              <a:rPr lang="en-US" dirty="0" smtClean="0"/>
              <a:t>each questioned </a:t>
            </a:r>
            <a:r>
              <a:rPr lang="en-US" dirty="0"/>
              <a:t>bullet to a set of fired </a:t>
            </a:r>
            <a:r>
              <a:rPr lang="en-US" dirty="0" smtClean="0"/>
              <a:t>standards than to other collected bullets at the scene.</a:t>
            </a:r>
            <a:endParaRPr lang="en-US" dirty="0"/>
          </a:p>
          <a:p>
            <a:endParaRPr lang="en-US" dirty="0"/>
          </a:p>
          <a:p>
            <a:endParaRPr lang="en-US" b="1" dirty="0"/>
          </a:p>
          <a:p>
            <a:endParaRPr lang="en-US" dirty="0"/>
          </a:p>
        </p:txBody>
      </p:sp>
    </p:spTree>
    <p:extLst>
      <p:ext uri="{BB962C8B-B14F-4D97-AF65-F5344CB8AC3E}">
        <p14:creationId xmlns:p14="http://schemas.microsoft.com/office/powerpoint/2010/main" val="3529135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Determining Class Characteristics</a:t>
            </a:r>
            <a:endParaRPr lang="en-US" dirty="0"/>
          </a:p>
        </p:txBody>
      </p:sp>
      <p:sp>
        <p:nvSpPr>
          <p:cNvPr id="3" name="Text Placeholder 2"/>
          <p:cNvSpPr>
            <a:spLocks noGrp="1"/>
          </p:cNvSpPr>
          <p:nvPr>
            <p:ph type="body" sz="quarter" idx="13"/>
          </p:nvPr>
        </p:nvSpPr>
        <p:spPr>
          <a:xfrm>
            <a:off x="457200" y="1143000"/>
            <a:ext cx="4191000" cy="5562600"/>
          </a:xfrm>
        </p:spPr>
        <p:txBody>
          <a:bodyPr>
            <a:normAutofit fontScale="92500" lnSpcReduction="10000"/>
          </a:bodyPr>
          <a:lstStyle/>
          <a:p>
            <a:pPr marL="0" indent="0">
              <a:lnSpc>
                <a:spcPct val="80000"/>
              </a:lnSpc>
              <a:buNone/>
            </a:pPr>
            <a:r>
              <a:rPr lang="en-US" sz="3000" dirty="0"/>
              <a:t>Class characteristics of firearms can also be determined from </a:t>
            </a:r>
            <a:r>
              <a:rPr lang="en-US" sz="3000" dirty="0">
                <a:solidFill>
                  <a:schemeClr val="bg1">
                    <a:lumMod val="60000"/>
                    <a:lumOff val="40000"/>
                  </a:schemeClr>
                </a:solidFill>
              </a:rPr>
              <a:t>expended </a:t>
            </a:r>
            <a:r>
              <a:rPr lang="en-US" sz="3000" dirty="0" smtClean="0">
                <a:solidFill>
                  <a:schemeClr val="bg1">
                    <a:lumMod val="60000"/>
                    <a:lumOff val="40000"/>
                  </a:schemeClr>
                </a:solidFill>
              </a:rPr>
              <a:t>cartridges:</a:t>
            </a:r>
            <a:endParaRPr lang="en-US" sz="3000" dirty="0">
              <a:solidFill>
                <a:schemeClr val="bg1">
                  <a:lumMod val="60000"/>
                  <a:lumOff val="40000"/>
                </a:schemeClr>
              </a:solidFill>
            </a:endParaRPr>
          </a:p>
          <a:p>
            <a:pPr lvl="1">
              <a:lnSpc>
                <a:spcPct val="80000"/>
              </a:lnSpc>
            </a:pPr>
            <a:r>
              <a:rPr lang="en-US" dirty="0"/>
              <a:t>Caliber</a:t>
            </a:r>
          </a:p>
          <a:p>
            <a:pPr lvl="1">
              <a:lnSpc>
                <a:spcPct val="80000"/>
              </a:lnSpc>
            </a:pPr>
            <a:r>
              <a:rPr lang="en-US" dirty="0"/>
              <a:t>Shape of firing chamber</a:t>
            </a:r>
          </a:p>
          <a:p>
            <a:pPr lvl="1">
              <a:lnSpc>
                <a:spcPct val="80000"/>
              </a:lnSpc>
            </a:pPr>
            <a:r>
              <a:rPr lang="en-US" dirty="0"/>
              <a:t>Location of the firing pin</a:t>
            </a:r>
          </a:p>
          <a:p>
            <a:pPr lvl="1">
              <a:lnSpc>
                <a:spcPct val="80000"/>
              </a:lnSpc>
            </a:pPr>
            <a:r>
              <a:rPr lang="en-US" dirty="0" smtClean="0"/>
              <a:t>Size </a:t>
            </a:r>
            <a:r>
              <a:rPr lang="en-US" dirty="0"/>
              <a:t>of extractors and ejectors (if any)</a:t>
            </a:r>
          </a:p>
          <a:p>
            <a:pPr lvl="1">
              <a:lnSpc>
                <a:spcPct val="80000"/>
              </a:lnSpc>
            </a:pPr>
            <a:r>
              <a:rPr lang="en-US" dirty="0"/>
              <a:t>Size and shape of the firing </a:t>
            </a:r>
            <a:r>
              <a:rPr lang="en-US" dirty="0" smtClean="0"/>
              <a:t>pin</a:t>
            </a:r>
          </a:p>
          <a:p>
            <a:pPr lvl="1">
              <a:lnSpc>
                <a:spcPct val="80000"/>
              </a:lnSpc>
            </a:pPr>
            <a:r>
              <a:rPr lang="en-US" dirty="0" smtClean="0"/>
              <a:t>Geometrical </a:t>
            </a:r>
            <a:r>
              <a:rPr lang="en-US" dirty="0"/>
              <a:t>relationship of the extractor and </a:t>
            </a:r>
            <a:r>
              <a:rPr lang="en-US" dirty="0" smtClean="0"/>
              <a:t>ejector</a:t>
            </a:r>
            <a:endParaRPr lang="en-US" dirty="0"/>
          </a:p>
        </p:txBody>
      </p:sp>
      <p:pic>
        <p:nvPicPr>
          <p:cNvPr id="2050" name="Picture 2" descr="http://img46.imageshack.us/img46/9025/img4308wp.jpg"/>
          <p:cNvPicPr>
            <a:picLocks noChangeAspect="1" noChangeArrowheads="1"/>
          </p:cNvPicPr>
          <p:nvPr/>
        </p:nvPicPr>
        <p:blipFill rotWithShape="1">
          <a:blip r:embed="rId2">
            <a:extLst>
              <a:ext uri="{28A0092B-C50C-407E-A947-70E740481C1C}">
                <a14:useLocalDpi xmlns:a14="http://schemas.microsoft.com/office/drawing/2010/main" val="0"/>
              </a:ext>
            </a:extLst>
          </a:blip>
          <a:srcRect l="18217" r="17168"/>
          <a:stretch/>
        </p:blipFill>
        <p:spPr bwMode="auto">
          <a:xfrm>
            <a:off x="4724400" y="1524000"/>
            <a:ext cx="3938954" cy="4572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6553200" y="3962400"/>
            <a:ext cx="140678" cy="1295400"/>
          </a:xfrm>
          <a:prstGeom prst="straightConnector1">
            <a:avLst/>
          </a:prstGeom>
          <a:ln>
            <a:solidFill>
              <a:srgbClr val="FFFF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400800" y="2667000"/>
            <a:ext cx="152400" cy="685800"/>
          </a:xfrm>
          <a:prstGeom prst="straightConnector1">
            <a:avLst/>
          </a:prstGeom>
          <a:ln>
            <a:solidFill>
              <a:srgbClr val="242424"/>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71393" y="2242066"/>
            <a:ext cx="1811214" cy="369332"/>
          </a:xfrm>
          <a:prstGeom prst="rect">
            <a:avLst/>
          </a:prstGeom>
          <a:noFill/>
        </p:spPr>
        <p:txBody>
          <a:bodyPr wrap="square" rtlCol="0">
            <a:spAutoFit/>
          </a:bodyPr>
          <a:lstStyle/>
          <a:p>
            <a:r>
              <a:rPr lang="en-US" dirty="0" smtClean="0"/>
              <a:t>ejector mark</a:t>
            </a:r>
            <a:endParaRPr lang="en-US" dirty="0"/>
          </a:p>
        </p:txBody>
      </p:sp>
      <p:sp>
        <p:nvSpPr>
          <p:cNvPr id="20" name="TextBox 19"/>
          <p:cNvSpPr txBox="1"/>
          <p:nvPr/>
        </p:nvSpPr>
        <p:spPr>
          <a:xfrm>
            <a:off x="5867400" y="5272481"/>
            <a:ext cx="1811214" cy="369332"/>
          </a:xfrm>
          <a:prstGeom prst="rect">
            <a:avLst/>
          </a:prstGeom>
          <a:noFill/>
        </p:spPr>
        <p:txBody>
          <a:bodyPr wrap="square" rtlCol="0">
            <a:spAutoFit/>
          </a:bodyPr>
          <a:lstStyle/>
          <a:p>
            <a:r>
              <a:rPr lang="en-US" dirty="0" smtClean="0"/>
              <a:t>firing pin mark</a:t>
            </a:r>
            <a:endParaRPr lang="en-US" dirty="0"/>
          </a:p>
        </p:txBody>
      </p:sp>
    </p:spTree>
    <p:extLst>
      <p:ext uri="{BB962C8B-B14F-4D97-AF65-F5344CB8AC3E}">
        <p14:creationId xmlns:p14="http://schemas.microsoft.com/office/powerpoint/2010/main" val="879413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Determining Class Characteristics</a:t>
            </a:r>
            <a:endParaRPr lang="en-US" dirty="0"/>
          </a:p>
        </p:txBody>
      </p:sp>
      <p:sp>
        <p:nvSpPr>
          <p:cNvPr id="3" name="Text Placeholder 2"/>
          <p:cNvSpPr>
            <a:spLocks noGrp="1"/>
          </p:cNvSpPr>
          <p:nvPr>
            <p:ph type="body" sz="quarter" idx="13"/>
          </p:nvPr>
        </p:nvSpPr>
        <p:spPr/>
        <p:txBody>
          <a:bodyPr/>
          <a:lstStyle/>
          <a:p>
            <a:pPr>
              <a:lnSpc>
                <a:spcPct val="90000"/>
              </a:lnSpc>
            </a:pPr>
            <a:r>
              <a:rPr lang="en-US" sz="2800" dirty="0"/>
              <a:t>Care</a:t>
            </a:r>
            <a:r>
              <a:rPr lang="en-US" sz="2800" b="1" dirty="0"/>
              <a:t> </a:t>
            </a:r>
            <a:r>
              <a:rPr lang="en-US" sz="2800" dirty="0"/>
              <a:t>should be exercised in inferring the general class characteristic of a </a:t>
            </a:r>
            <a:r>
              <a:rPr lang="en-US" sz="2800" dirty="0" smtClean="0"/>
              <a:t>weapon.</a:t>
            </a:r>
            <a:endParaRPr lang="en-US" sz="2800" dirty="0"/>
          </a:p>
          <a:p>
            <a:pPr lvl="1">
              <a:lnSpc>
                <a:spcPct val="90000"/>
              </a:lnSpc>
            </a:pPr>
            <a:r>
              <a:rPr lang="en-US" sz="2400" dirty="0" smtClean="0"/>
              <a:t>A shotgun can be converted into </a:t>
            </a:r>
            <a:r>
              <a:rPr lang="en-US" sz="2400" dirty="0"/>
              <a:t>a rifle</a:t>
            </a:r>
          </a:p>
          <a:p>
            <a:pPr lvl="1">
              <a:lnSpc>
                <a:spcPct val="90000"/>
              </a:lnSpc>
            </a:pPr>
            <a:r>
              <a:rPr lang="en-US" sz="2400" dirty="0"/>
              <a:t>Sub‐caliber cartridges can be wrapped so they </a:t>
            </a:r>
            <a:r>
              <a:rPr lang="en-US" sz="2400" dirty="0" smtClean="0"/>
              <a:t>fit in larger barrels</a:t>
            </a:r>
            <a:endParaRPr lang="en-US" sz="2400" dirty="0"/>
          </a:p>
          <a:p>
            <a:pPr>
              <a:lnSpc>
                <a:spcPct val="90000"/>
              </a:lnSpc>
            </a:pPr>
            <a:r>
              <a:rPr lang="en-US" sz="2800" dirty="0"/>
              <a:t>Determine if the weapon’s class characteristics are consistent</a:t>
            </a:r>
            <a:r>
              <a:rPr lang="en-US" sz="2800" b="1" dirty="0"/>
              <a:t> </a:t>
            </a:r>
            <a:r>
              <a:rPr lang="en-US" sz="2800" dirty="0"/>
              <a:t>with those found on the fired bullets or </a:t>
            </a:r>
            <a:r>
              <a:rPr lang="en-US" sz="2800" dirty="0" smtClean="0"/>
              <a:t>cartridges.</a:t>
            </a:r>
            <a:endParaRPr lang="en-US" sz="2800" dirty="0"/>
          </a:p>
          <a:p>
            <a:pPr>
              <a:lnSpc>
                <a:spcPct val="90000"/>
              </a:lnSpc>
            </a:pPr>
            <a:r>
              <a:rPr lang="en-US" sz="2800" dirty="0"/>
              <a:t>The weapon must be test fired to obtain bullets and cartridges for comparative microscopic examination IF it operates properly and if the weapon can be </a:t>
            </a:r>
            <a:r>
              <a:rPr lang="en-US" sz="2800" b="1" dirty="0"/>
              <a:t>safely </a:t>
            </a:r>
            <a:r>
              <a:rPr lang="en-US" sz="2800" dirty="0" smtClean="0"/>
              <a:t>fired.</a:t>
            </a:r>
            <a:endParaRPr lang="en-US" sz="2800" dirty="0"/>
          </a:p>
        </p:txBody>
      </p:sp>
    </p:spTree>
    <p:extLst>
      <p:ext uri="{BB962C8B-B14F-4D97-AF65-F5344CB8AC3E}">
        <p14:creationId xmlns:p14="http://schemas.microsoft.com/office/powerpoint/2010/main" val="7602810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Microscope</a:t>
            </a:r>
            <a:endParaRPr lang="en-US" dirty="0"/>
          </a:p>
        </p:txBody>
      </p:sp>
      <p:sp>
        <p:nvSpPr>
          <p:cNvPr id="3" name="Text Placeholder 2"/>
          <p:cNvSpPr>
            <a:spLocks noGrp="1"/>
          </p:cNvSpPr>
          <p:nvPr>
            <p:ph type="body" sz="quarter" idx="13"/>
          </p:nvPr>
        </p:nvSpPr>
        <p:spPr>
          <a:xfrm>
            <a:off x="609600" y="1295400"/>
            <a:ext cx="3962400" cy="5029200"/>
          </a:xfrm>
        </p:spPr>
        <p:txBody>
          <a:bodyPr>
            <a:normAutofit fontScale="92500"/>
          </a:bodyPr>
          <a:lstStyle/>
          <a:p>
            <a:pPr marL="0" indent="0">
              <a:buNone/>
            </a:pPr>
            <a:r>
              <a:rPr lang="en-US" dirty="0" smtClean="0"/>
              <a:t>A comparison </a:t>
            </a:r>
            <a:r>
              <a:rPr lang="en-US" dirty="0"/>
              <a:t>microscope consists of two</a:t>
            </a:r>
            <a:r>
              <a:rPr lang="en-US" b="1" dirty="0"/>
              <a:t> </a:t>
            </a:r>
            <a:r>
              <a:rPr lang="en-US" dirty="0"/>
              <a:t>compound microscopes connected by an </a:t>
            </a:r>
            <a:r>
              <a:rPr lang="en-US" dirty="0">
                <a:solidFill>
                  <a:schemeClr val="bg1">
                    <a:lumMod val="60000"/>
                    <a:lumOff val="40000"/>
                  </a:schemeClr>
                </a:solidFill>
              </a:rPr>
              <a:t>optical </a:t>
            </a:r>
            <a:r>
              <a:rPr lang="en-US" dirty="0" smtClean="0">
                <a:solidFill>
                  <a:schemeClr val="bg1">
                    <a:lumMod val="60000"/>
                    <a:lumOff val="40000"/>
                  </a:schemeClr>
                </a:solidFill>
              </a:rPr>
              <a:t>bridge.</a:t>
            </a:r>
          </a:p>
          <a:p>
            <a:pPr marL="0" indent="0">
              <a:buNone/>
            </a:pPr>
            <a:endParaRPr lang="en-US" b="1" dirty="0"/>
          </a:p>
          <a:p>
            <a:pPr marL="0" indent="0">
              <a:buNone/>
            </a:pPr>
            <a:r>
              <a:rPr lang="en-US" dirty="0"/>
              <a:t>Two specimens </a:t>
            </a:r>
            <a:r>
              <a:rPr lang="en-US" dirty="0" smtClean="0"/>
              <a:t>are viewed </a:t>
            </a:r>
            <a:r>
              <a:rPr lang="en-US" dirty="0">
                <a:solidFill>
                  <a:schemeClr val="bg1">
                    <a:lumMod val="60000"/>
                    <a:lumOff val="40000"/>
                  </a:schemeClr>
                </a:solidFill>
              </a:rPr>
              <a:t>side by </a:t>
            </a:r>
            <a:r>
              <a:rPr lang="en-US" dirty="0" smtClean="0">
                <a:solidFill>
                  <a:schemeClr val="bg1">
                    <a:lumMod val="60000"/>
                    <a:lumOff val="40000"/>
                  </a:schemeClr>
                </a:solidFill>
              </a:rPr>
              <a:t>side </a:t>
            </a:r>
            <a:r>
              <a:rPr lang="en-US" dirty="0" smtClean="0">
                <a:solidFill>
                  <a:schemeClr val="bg1">
                    <a:lumMod val="20000"/>
                    <a:lumOff val="80000"/>
                  </a:schemeClr>
                </a:solidFill>
              </a:rPr>
              <a:t>to simplify comparison.</a:t>
            </a:r>
            <a:endParaRPr lang="en-US" dirty="0">
              <a:solidFill>
                <a:schemeClr val="bg1">
                  <a:lumMod val="60000"/>
                  <a:lumOff val="40000"/>
                </a:schemeClr>
              </a:solidFill>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524000"/>
            <a:ext cx="4001640"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8168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 Comparison</a:t>
            </a:r>
            <a:endParaRPr lang="en-US" dirty="0"/>
          </a:p>
        </p:txBody>
      </p:sp>
      <p:sp>
        <p:nvSpPr>
          <p:cNvPr id="3" name="Text Placeholder 2"/>
          <p:cNvSpPr>
            <a:spLocks noGrp="1"/>
          </p:cNvSpPr>
          <p:nvPr>
            <p:ph type="body" sz="quarter" idx="13"/>
          </p:nvPr>
        </p:nvSpPr>
        <p:spPr/>
        <p:txBody>
          <a:bodyPr>
            <a:normAutofit lnSpcReduction="10000"/>
          </a:bodyPr>
          <a:lstStyle/>
          <a:p>
            <a:pPr>
              <a:lnSpc>
                <a:spcPct val="90000"/>
              </a:lnSpc>
            </a:pPr>
            <a:r>
              <a:rPr lang="en-US" sz="3000" dirty="0"/>
              <a:t>First </a:t>
            </a:r>
            <a:r>
              <a:rPr lang="en-US" sz="3000" dirty="0" smtClean="0"/>
              <a:t>the </a:t>
            </a:r>
            <a:r>
              <a:rPr lang="en-US" sz="3000" dirty="0"/>
              <a:t>test‐fired </a:t>
            </a:r>
            <a:r>
              <a:rPr lang="en-US" sz="3000" dirty="0" smtClean="0"/>
              <a:t>bullets are compared </a:t>
            </a:r>
            <a:r>
              <a:rPr lang="en-US" sz="3000" dirty="0"/>
              <a:t>with each other to verify that the weapon’s barrel consistently marks the bullets fired through it. </a:t>
            </a:r>
            <a:endParaRPr lang="en-US" sz="3000" dirty="0" smtClean="0"/>
          </a:p>
          <a:p>
            <a:pPr>
              <a:lnSpc>
                <a:spcPct val="90000"/>
              </a:lnSpc>
            </a:pPr>
            <a:endParaRPr lang="en-US" sz="3000" dirty="0"/>
          </a:p>
          <a:p>
            <a:pPr>
              <a:lnSpc>
                <a:spcPct val="90000"/>
              </a:lnSpc>
            </a:pPr>
            <a:r>
              <a:rPr lang="en-US" sz="3000" dirty="0"/>
              <a:t>If consistent marking does not occur further comparison of the questioned bullet </a:t>
            </a:r>
            <a:r>
              <a:rPr lang="en-US" sz="3000" dirty="0" smtClean="0"/>
              <a:t>is useless.</a:t>
            </a:r>
          </a:p>
          <a:p>
            <a:pPr>
              <a:lnSpc>
                <a:spcPct val="90000"/>
              </a:lnSpc>
            </a:pPr>
            <a:endParaRPr lang="en-US" sz="3000" dirty="0"/>
          </a:p>
          <a:p>
            <a:pPr>
              <a:lnSpc>
                <a:spcPct val="90000"/>
              </a:lnSpc>
            </a:pPr>
            <a:r>
              <a:rPr lang="en-US" sz="3000" dirty="0"/>
              <a:t>Once a distinctive pattern of parallel striations </a:t>
            </a:r>
            <a:r>
              <a:rPr lang="en-US" sz="3000" dirty="0" smtClean="0"/>
              <a:t> are found the technician </a:t>
            </a:r>
            <a:r>
              <a:rPr lang="en-US" sz="3000" dirty="0"/>
              <a:t>rotates the other bullet slowly in an attempt to find a matching pattern. </a:t>
            </a:r>
          </a:p>
          <a:p>
            <a:endParaRPr lang="en-US" dirty="0"/>
          </a:p>
        </p:txBody>
      </p:sp>
    </p:spTree>
    <p:extLst>
      <p:ext uri="{BB962C8B-B14F-4D97-AF65-F5344CB8AC3E}">
        <p14:creationId xmlns:p14="http://schemas.microsoft.com/office/powerpoint/2010/main" val="2274741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Shotgun</a:t>
            </a:r>
            <a:endParaRPr lang="en-US" dirty="0"/>
          </a:p>
        </p:txBody>
      </p:sp>
      <p:sp>
        <p:nvSpPr>
          <p:cNvPr id="3" name="Text Placeholder 2"/>
          <p:cNvSpPr>
            <a:spLocks noGrp="1"/>
          </p:cNvSpPr>
          <p:nvPr>
            <p:ph type="body" sz="quarter" idx="13"/>
          </p:nvPr>
        </p:nvSpPr>
        <p:spPr/>
        <p:txBody>
          <a:bodyPr/>
          <a:lstStyle/>
          <a:p>
            <a:r>
              <a:rPr lang="en-US" sz="2800" dirty="0">
                <a:solidFill>
                  <a:schemeClr val="bg1">
                    <a:lumMod val="60000"/>
                    <a:lumOff val="40000"/>
                  </a:schemeClr>
                </a:solidFill>
              </a:rPr>
              <a:t>Definition: </a:t>
            </a:r>
            <a:r>
              <a:rPr lang="en-US" sz="2800" dirty="0"/>
              <a:t>A firearm with a smooth bored barrel designed to fire multiple pellets </a:t>
            </a:r>
            <a:r>
              <a:rPr lang="en-US" sz="2800" dirty="0" smtClean="0"/>
              <a:t>simultaneously and </a:t>
            </a:r>
            <a:r>
              <a:rPr lang="en-US" sz="2800" dirty="0"/>
              <a:t>to be fired from the shoulder.</a:t>
            </a:r>
          </a:p>
          <a:p>
            <a:r>
              <a:rPr lang="en-US" sz="2800" dirty="0" smtClean="0">
                <a:solidFill>
                  <a:schemeClr val="bg1">
                    <a:lumMod val="60000"/>
                    <a:lumOff val="40000"/>
                  </a:schemeClr>
                </a:solidFill>
              </a:rPr>
              <a:t>Types:</a:t>
            </a:r>
            <a:endParaRPr lang="en-US" sz="2800" dirty="0">
              <a:solidFill>
                <a:schemeClr val="bg1">
                  <a:lumMod val="60000"/>
                  <a:lumOff val="40000"/>
                </a:schemeClr>
              </a:solidFill>
            </a:endParaRPr>
          </a:p>
          <a:p>
            <a:pPr lvl="1"/>
            <a:r>
              <a:rPr lang="en-US" sz="2400" dirty="0"/>
              <a:t>Single shot </a:t>
            </a:r>
          </a:p>
          <a:p>
            <a:pPr lvl="1"/>
            <a:r>
              <a:rPr lang="en-US" sz="2400" dirty="0"/>
              <a:t>Over and under </a:t>
            </a:r>
          </a:p>
          <a:p>
            <a:pPr lvl="1"/>
            <a:r>
              <a:rPr lang="en-US" sz="2400" dirty="0"/>
              <a:t>Double barrel </a:t>
            </a:r>
          </a:p>
          <a:p>
            <a:pPr lvl="1"/>
            <a:r>
              <a:rPr lang="en-US" sz="2400" dirty="0"/>
              <a:t>Bolt action </a:t>
            </a:r>
          </a:p>
          <a:p>
            <a:pPr lvl="1"/>
            <a:r>
              <a:rPr lang="en-US" sz="2400" dirty="0"/>
              <a:t>Lever action </a:t>
            </a:r>
          </a:p>
          <a:p>
            <a:pPr lvl="1"/>
            <a:r>
              <a:rPr lang="en-US" sz="2400" dirty="0"/>
              <a:t>Pump action </a:t>
            </a:r>
          </a:p>
          <a:p>
            <a:pPr lvl="1"/>
            <a:r>
              <a:rPr lang="en-US" sz="2400" dirty="0"/>
              <a:t>Auto-loading</a:t>
            </a:r>
          </a:p>
          <a:p>
            <a:endParaRPr lang="en-US" dirty="0"/>
          </a:p>
        </p:txBody>
      </p:sp>
      <p:pic>
        <p:nvPicPr>
          <p:cNvPr id="3074" name="Picture 2" descr="http://upload.wikimedia.org/wikipedia/commons/9/98/Winchester_18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257800"/>
            <a:ext cx="4980942" cy="966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0916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 Comparison</a:t>
            </a:r>
            <a:endParaRPr lang="en-US" dirty="0"/>
          </a:p>
        </p:txBody>
      </p:sp>
      <p:sp>
        <p:nvSpPr>
          <p:cNvPr id="3" name="Text Placeholder 2"/>
          <p:cNvSpPr>
            <a:spLocks noGrp="1"/>
          </p:cNvSpPr>
          <p:nvPr>
            <p:ph type="body" sz="quarter" idx="13"/>
          </p:nvPr>
        </p:nvSpPr>
        <p:spPr>
          <a:xfrm>
            <a:off x="609600" y="1295400"/>
            <a:ext cx="8153400" cy="5181600"/>
          </a:xfrm>
        </p:spPr>
        <p:txBody>
          <a:bodyPr>
            <a:noAutofit/>
          </a:bodyPr>
          <a:lstStyle/>
          <a:p>
            <a:pPr>
              <a:lnSpc>
                <a:spcPct val="80000"/>
              </a:lnSpc>
            </a:pPr>
            <a:r>
              <a:rPr lang="en-US" sz="2400" dirty="0"/>
              <a:t>If no matching pattern is found, the examiner tries to find another distinctive pattern of striations on the first bullet and again tries to find a matching pattern on the second bullet</a:t>
            </a:r>
            <a:r>
              <a:rPr lang="en-US" sz="2400" dirty="0" smtClean="0"/>
              <a:t>.</a:t>
            </a:r>
          </a:p>
          <a:p>
            <a:pPr>
              <a:lnSpc>
                <a:spcPct val="80000"/>
              </a:lnSpc>
            </a:pPr>
            <a:endParaRPr lang="en-US" sz="2400" dirty="0"/>
          </a:p>
          <a:p>
            <a:pPr>
              <a:lnSpc>
                <a:spcPct val="80000"/>
              </a:lnSpc>
            </a:pPr>
            <a:r>
              <a:rPr lang="en-US" sz="2400" dirty="0"/>
              <a:t>Most firearms </a:t>
            </a:r>
            <a:r>
              <a:rPr lang="en-US" sz="2400" dirty="0" smtClean="0"/>
              <a:t>examiners </a:t>
            </a:r>
            <a:r>
              <a:rPr lang="en-US" sz="2400" dirty="0"/>
              <a:t>require that identical patterns of </a:t>
            </a:r>
            <a:r>
              <a:rPr lang="en-US" sz="2400" dirty="0">
                <a:solidFill>
                  <a:schemeClr val="bg1">
                    <a:lumMod val="60000"/>
                    <a:lumOff val="40000"/>
                  </a:schemeClr>
                </a:solidFill>
              </a:rPr>
              <a:t>three or more </a:t>
            </a:r>
            <a:r>
              <a:rPr lang="en-US" sz="2400" dirty="0"/>
              <a:t>consecutive striations be found on each </a:t>
            </a:r>
            <a:r>
              <a:rPr lang="en-US" sz="2400" dirty="0" smtClean="0"/>
              <a:t>bullet for a match (CMS).</a:t>
            </a:r>
            <a:endParaRPr lang="en-US" sz="2400" dirty="0"/>
          </a:p>
          <a:p>
            <a:pPr>
              <a:lnSpc>
                <a:spcPct val="80000"/>
              </a:lnSpc>
            </a:pPr>
            <a:endParaRPr lang="en-US" sz="2400" dirty="0" smtClean="0"/>
          </a:p>
          <a:p>
            <a:pPr>
              <a:lnSpc>
                <a:spcPct val="80000"/>
              </a:lnSpc>
            </a:pPr>
            <a:r>
              <a:rPr lang="en-US" sz="2400" dirty="0" smtClean="0"/>
              <a:t>Not </a:t>
            </a:r>
            <a:r>
              <a:rPr lang="en-US" sz="2400" dirty="0"/>
              <a:t>all striations on the two bullets must </a:t>
            </a:r>
            <a:r>
              <a:rPr lang="en-US" sz="2400" dirty="0" smtClean="0"/>
              <a:t>match.</a:t>
            </a:r>
          </a:p>
          <a:p>
            <a:pPr>
              <a:lnSpc>
                <a:spcPct val="80000"/>
              </a:lnSpc>
            </a:pPr>
            <a:endParaRPr lang="en-US" sz="2400" dirty="0"/>
          </a:p>
          <a:p>
            <a:pPr>
              <a:lnSpc>
                <a:spcPct val="80000"/>
              </a:lnSpc>
            </a:pPr>
            <a:r>
              <a:rPr lang="en-US" sz="2400" dirty="0" smtClean="0"/>
              <a:t>Debris</a:t>
            </a:r>
            <a:r>
              <a:rPr lang="en-US" sz="2400" b="1" dirty="0" smtClean="0"/>
              <a:t> </a:t>
            </a:r>
            <a:r>
              <a:rPr lang="en-US" sz="2400" dirty="0"/>
              <a:t>in the weapon’s barrel may have made stray markings on the bullet within the land impressions of two bullets fired from the same semiautomatic </a:t>
            </a:r>
            <a:r>
              <a:rPr lang="en-US" sz="2400" dirty="0" smtClean="0"/>
              <a:t>pistol.</a:t>
            </a:r>
            <a:endParaRPr lang="en-US" sz="2400" dirty="0"/>
          </a:p>
        </p:txBody>
      </p:sp>
    </p:spTree>
    <p:extLst>
      <p:ext uri="{BB962C8B-B14F-4D97-AF65-F5344CB8AC3E}">
        <p14:creationId xmlns:p14="http://schemas.microsoft.com/office/powerpoint/2010/main" val="2561225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 Comparison</a:t>
            </a:r>
            <a:endParaRPr lang="en-US" dirty="0"/>
          </a:p>
        </p:txBody>
      </p:sp>
      <p:sp>
        <p:nvSpPr>
          <p:cNvPr id="3" name="Text Placeholder 2"/>
          <p:cNvSpPr>
            <a:spLocks noGrp="1"/>
          </p:cNvSpPr>
          <p:nvPr>
            <p:ph type="body" sz="quarter" idx="13"/>
          </p:nvPr>
        </p:nvSpPr>
        <p:spPr>
          <a:xfrm>
            <a:off x="609600" y="1295400"/>
            <a:ext cx="8153400" cy="5181600"/>
          </a:xfrm>
        </p:spPr>
        <p:txBody>
          <a:bodyPr>
            <a:noAutofit/>
          </a:bodyPr>
          <a:lstStyle/>
          <a:p>
            <a:pPr>
              <a:lnSpc>
                <a:spcPct val="90000"/>
              </a:lnSpc>
            </a:pPr>
            <a:r>
              <a:rPr lang="en-US" sz="2400" dirty="0"/>
              <a:t>Jacketed and semi‐jacketed bullets may not</a:t>
            </a:r>
            <a:r>
              <a:rPr lang="en-US" sz="2400" b="1" dirty="0"/>
              <a:t> </a:t>
            </a:r>
            <a:r>
              <a:rPr lang="en-US" sz="2400" dirty="0"/>
              <a:t>expand sufficiently to fill the groove of the </a:t>
            </a:r>
            <a:r>
              <a:rPr lang="en-US" sz="2400" dirty="0" smtClean="0"/>
              <a:t>rifling.</a:t>
            </a:r>
          </a:p>
          <a:p>
            <a:pPr>
              <a:lnSpc>
                <a:spcPct val="90000"/>
              </a:lnSpc>
            </a:pPr>
            <a:endParaRPr lang="en-US" sz="2400" dirty="0">
              <a:solidFill>
                <a:schemeClr val="bg1">
                  <a:lumMod val="60000"/>
                  <a:lumOff val="40000"/>
                </a:schemeClr>
              </a:solidFill>
            </a:endParaRPr>
          </a:p>
          <a:p>
            <a:pPr>
              <a:lnSpc>
                <a:spcPct val="90000"/>
              </a:lnSpc>
            </a:pPr>
            <a:r>
              <a:rPr lang="en-US" sz="2400" dirty="0">
                <a:solidFill>
                  <a:schemeClr val="bg1">
                    <a:lumMod val="60000"/>
                    <a:lumOff val="40000"/>
                  </a:schemeClr>
                </a:solidFill>
              </a:rPr>
              <a:t>Skid marks </a:t>
            </a:r>
            <a:r>
              <a:rPr lang="en-US" sz="2400" dirty="0"/>
              <a:t>are marks parallel to the axis of the </a:t>
            </a:r>
            <a:r>
              <a:rPr lang="en-US" sz="2400" dirty="0" smtClean="0"/>
              <a:t>bullet, </a:t>
            </a:r>
            <a:r>
              <a:rPr lang="en-US" sz="2400" dirty="0"/>
              <a:t>made when the bullet initially enters the rifling </a:t>
            </a:r>
            <a:r>
              <a:rPr lang="en-US" sz="2400" dirty="0" smtClean="0"/>
              <a:t>edges. Surfaces </a:t>
            </a:r>
            <a:r>
              <a:rPr lang="en-US" sz="2400" dirty="0"/>
              <a:t>of the lands will scrape along the bullet surface before the bullet is fully gripped by the </a:t>
            </a:r>
            <a:r>
              <a:rPr lang="en-US" sz="2400" dirty="0" smtClean="0"/>
              <a:t>rifling.</a:t>
            </a:r>
          </a:p>
          <a:p>
            <a:pPr>
              <a:lnSpc>
                <a:spcPct val="90000"/>
              </a:lnSpc>
            </a:pPr>
            <a:endParaRPr lang="en-US" sz="2400" dirty="0"/>
          </a:p>
          <a:p>
            <a:pPr>
              <a:lnSpc>
                <a:spcPct val="90000"/>
              </a:lnSpc>
            </a:pPr>
            <a:r>
              <a:rPr lang="en-US" sz="2400" dirty="0"/>
              <a:t>The term skid mark is also applied to marks near the nose of a bullet caused by contact with the forcing cone in the barrel of a </a:t>
            </a:r>
            <a:r>
              <a:rPr lang="en-US" sz="2400" dirty="0" smtClean="0"/>
              <a:t>revolver.</a:t>
            </a:r>
            <a:endParaRPr lang="en-US" sz="2400" dirty="0"/>
          </a:p>
        </p:txBody>
      </p:sp>
    </p:spTree>
    <p:extLst>
      <p:ext uri="{BB962C8B-B14F-4D97-AF65-F5344CB8AC3E}">
        <p14:creationId xmlns:p14="http://schemas.microsoft.com/office/powerpoint/2010/main" val="6533896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 Comparison</a:t>
            </a:r>
            <a:endParaRPr lang="en-US" dirty="0"/>
          </a:p>
        </p:txBody>
      </p:sp>
      <p:sp>
        <p:nvSpPr>
          <p:cNvPr id="3" name="Text Placeholder 2"/>
          <p:cNvSpPr>
            <a:spLocks noGrp="1"/>
          </p:cNvSpPr>
          <p:nvPr>
            <p:ph type="body" sz="quarter" idx="13"/>
          </p:nvPr>
        </p:nvSpPr>
        <p:spPr>
          <a:xfrm>
            <a:off x="609600" y="1295400"/>
            <a:ext cx="8153400" cy="5181600"/>
          </a:xfrm>
        </p:spPr>
        <p:txBody>
          <a:bodyPr>
            <a:noAutofit/>
          </a:bodyPr>
          <a:lstStyle/>
          <a:p>
            <a:pPr>
              <a:lnSpc>
                <a:spcPct val="90000"/>
              </a:lnSpc>
            </a:pPr>
            <a:endParaRPr lang="en-US" sz="2400" dirty="0" smtClean="0">
              <a:solidFill>
                <a:schemeClr val="bg1">
                  <a:lumMod val="60000"/>
                  <a:lumOff val="40000"/>
                </a:schemeClr>
              </a:solidFill>
            </a:endParaRPr>
          </a:p>
          <a:p>
            <a:pPr>
              <a:lnSpc>
                <a:spcPct val="90000"/>
              </a:lnSpc>
            </a:pPr>
            <a:r>
              <a:rPr lang="en-US" sz="2400" dirty="0" smtClean="0">
                <a:solidFill>
                  <a:schemeClr val="bg1">
                    <a:lumMod val="60000"/>
                    <a:lumOff val="40000"/>
                  </a:schemeClr>
                </a:solidFill>
              </a:rPr>
              <a:t>Slippage </a:t>
            </a:r>
            <a:r>
              <a:rPr lang="en-US" sz="2400" dirty="0">
                <a:solidFill>
                  <a:schemeClr val="bg1">
                    <a:lumMod val="60000"/>
                    <a:lumOff val="40000"/>
                  </a:schemeClr>
                </a:solidFill>
              </a:rPr>
              <a:t>marks </a:t>
            </a:r>
            <a:r>
              <a:rPr lang="en-US" sz="2400" dirty="0"/>
              <a:t>are made on a bullet when it slips along the tops of the </a:t>
            </a:r>
            <a:r>
              <a:rPr lang="en-US" sz="2400" dirty="0" smtClean="0"/>
              <a:t>lands instead of being firmly </a:t>
            </a:r>
            <a:r>
              <a:rPr lang="en-US" sz="2400" dirty="0"/>
              <a:t>gripped by the </a:t>
            </a:r>
            <a:r>
              <a:rPr lang="en-US" sz="2400" dirty="0" smtClean="0"/>
              <a:t>rifling.</a:t>
            </a:r>
          </a:p>
          <a:p>
            <a:pPr>
              <a:lnSpc>
                <a:spcPct val="90000"/>
              </a:lnSpc>
            </a:pPr>
            <a:endParaRPr lang="en-US" sz="2400" dirty="0"/>
          </a:p>
          <a:p>
            <a:pPr>
              <a:lnSpc>
                <a:spcPct val="90000"/>
              </a:lnSpc>
            </a:pPr>
            <a:r>
              <a:rPr lang="en-US" sz="2400" dirty="0" smtClean="0"/>
              <a:t>They are </a:t>
            </a:r>
            <a:r>
              <a:rPr lang="en-US" sz="2400" dirty="0"/>
              <a:t>the result of the barrel being worn or having been bored </a:t>
            </a:r>
            <a:r>
              <a:rPr lang="en-US" sz="2400" dirty="0" smtClean="0"/>
              <a:t>out and may </a:t>
            </a:r>
            <a:r>
              <a:rPr lang="en-US" sz="2400" dirty="0"/>
              <a:t>also result if a sub‐caliber bullet is fired in a </a:t>
            </a:r>
            <a:r>
              <a:rPr lang="en-US" sz="2400" dirty="0" smtClean="0"/>
              <a:t>weapon.</a:t>
            </a:r>
          </a:p>
          <a:p>
            <a:pPr>
              <a:lnSpc>
                <a:spcPct val="90000"/>
              </a:lnSpc>
            </a:pPr>
            <a:endParaRPr lang="en-US" sz="2400" dirty="0"/>
          </a:p>
          <a:p>
            <a:pPr>
              <a:lnSpc>
                <a:spcPct val="90000"/>
              </a:lnSpc>
            </a:pPr>
            <a:r>
              <a:rPr lang="en-US" sz="2400" dirty="0"/>
              <a:t>Slippage marks are hard to replicate in test </a:t>
            </a:r>
            <a:r>
              <a:rPr lang="en-US" sz="2400" dirty="0" smtClean="0"/>
              <a:t>firings.</a:t>
            </a:r>
            <a:endParaRPr lang="en-US" sz="2400" dirty="0"/>
          </a:p>
        </p:txBody>
      </p:sp>
    </p:spTree>
    <p:extLst>
      <p:ext uri="{BB962C8B-B14F-4D97-AF65-F5344CB8AC3E}">
        <p14:creationId xmlns:p14="http://schemas.microsoft.com/office/powerpoint/2010/main" val="21596219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Firing Pin Impression</a:t>
            </a:r>
            <a:endParaRPr lang="en-US" dirty="0"/>
          </a:p>
        </p:txBody>
      </p:sp>
      <p:sp>
        <p:nvSpPr>
          <p:cNvPr id="3" name="Text Placeholder 2"/>
          <p:cNvSpPr>
            <a:spLocks noGrp="1"/>
          </p:cNvSpPr>
          <p:nvPr>
            <p:ph type="body" sz="quarter" idx="13"/>
          </p:nvPr>
        </p:nvSpPr>
        <p:spPr>
          <a:xfrm>
            <a:off x="609600" y="1295400"/>
            <a:ext cx="8153400" cy="5181600"/>
          </a:xfrm>
        </p:spPr>
        <p:txBody>
          <a:bodyPr>
            <a:noAutofit/>
          </a:bodyPr>
          <a:lstStyle/>
          <a:p>
            <a:endParaRPr lang="en-US" sz="2400" dirty="0" smtClean="0"/>
          </a:p>
          <a:p>
            <a:r>
              <a:rPr lang="en-US" sz="2400" dirty="0" smtClean="0"/>
              <a:t>Firing </a:t>
            </a:r>
            <a:r>
              <a:rPr lang="en-US" sz="2400" dirty="0"/>
              <a:t>pin impressions and </a:t>
            </a:r>
            <a:r>
              <a:rPr lang="en-US" sz="2400" dirty="0" smtClean="0"/>
              <a:t>breech block markings on the primer </a:t>
            </a:r>
            <a:r>
              <a:rPr lang="en-US" sz="2400" dirty="0"/>
              <a:t>(also called </a:t>
            </a:r>
            <a:r>
              <a:rPr lang="en-US" sz="2400" dirty="0">
                <a:solidFill>
                  <a:schemeClr val="bg1">
                    <a:lumMod val="60000"/>
                    <a:lumOff val="40000"/>
                  </a:schemeClr>
                </a:solidFill>
              </a:rPr>
              <a:t>bolt‐face signatures</a:t>
            </a:r>
            <a:r>
              <a:rPr lang="en-US" sz="2400" dirty="0"/>
              <a:t>) should be compared first because they can </a:t>
            </a:r>
            <a:r>
              <a:rPr lang="en-US" sz="2400" b="1" dirty="0"/>
              <a:t>only </a:t>
            </a:r>
            <a:r>
              <a:rPr lang="en-US" sz="2400" dirty="0"/>
              <a:t>be produced by firing a cartridge in a </a:t>
            </a:r>
            <a:r>
              <a:rPr lang="en-US" sz="2400" dirty="0" smtClean="0"/>
              <a:t>firearm.</a:t>
            </a:r>
          </a:p>
          <a:p>
            <a:endParaRPr lang="en-US" sz="2400" dirty="0"/>
          </a:p>
          <a:p>
            <a:r>
              <a:rPr lang="en-US" sz="2400" dirty="0"/>
              <a:t>Chambering, extractor, ejector, and magazine marks may be made by loading a cartridge in a weapon without firing </a:t>
            </a:r>
            <a:r>
              <a:rPr lang="en-US" sz="2400" dirty="0" smtClean="0"/>
              <a:t>it.</a:t>
            </a:r>
            <a:endParaRPr lang="en-US" sz="2400" dirty="0"/>
          </a:p>
        </p:txBody>
      </p:sp>
    </p:spTree>
    <p:extLst>
      <p:ext uri="{BB962C8B-B14F-4D97-AF65-F5344CB8AC3E}">
        <p14:creationId xmlns:p14="http://schemas.microsoft.com/office/powerpoint/2010/main" val="8054227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Conclusions from Analysis</a:t>
            </a:r>
            <a:endParaRPr lang="en-US" dirty="0"/>
          </a:p>
        </p:txBody>
      </p:sp>
      <p:sp>
        <p:nvSpPr>
          <p:cNvPr id="3" name="Text Placeholder 2"/>
          <p:cNvSpPr>
            <a:spLocks noGrp="1"/>
          </p:cNvSpPr>
          <p:nvPr>
            <p:ph type="body" sz="quarter" idx="13"/>
          </p:nvPr>
        </p:nvSpPr>
        <p:spPr/>
        <p:txBody>
          <a:bodyPr>
            <a:normAutofit fontScale="85000" lnSpcReduction="10000"/>
          </a:bodyPr>
          <a:lstStyle/>
          <a:p>
            <a:pPr>
              <a:lnSpc>
                <a:spcPct val="80000"/>
              </a:lnSpc>
            </a:pPr>
            <a:r>
              <a:rPr lang="en-US" dirty="0">
                <a:solidFill>
                  <a:schemeClr val="bg1">
                    <a:lumMod val="60000"/>
                    <a:lumOff val="40000"/>
                  </a:schemeClr>
                </a:solidFill>
              </a:rPr>
              <a:t>P</a:t>
            </a:r>
            <a:r>
              <a:rPr lang="en-US" dirty="0" smtClean="0">
                <a:solidFill>
                  <a:schemeClr val="bg1">
                    <a:lumMod val="60000"/>
                    <a:lumOff val="40000"/>
                  </a:schemeClr>
                </a:solidFill>
              </a:rPr>
              <a:t>ositive </a:t>
            </a:r>
            <a:r>
              <a:rPr lang="en-US" dirty="0">
                <a:solidFill>
                  <a:schemeClr val="bg1">
                    <a:lumMod val="60000"/>
                    <a:lumOff val="40000"/>
                  </a:schemeClr>
                </a:solidFill>
              </a:rPr>
              <a:t>identification </a:t>
            </a:r>
            <a:r>
              <a:rPr lang="en-US" dirty="0"/>
              <a:t>– The class characteristics are consistent and individual characteristics match. This means that the likelihood that a firearm other than the firearm submitted for examination fired the questioned bullet or cartridge is </a:t>
            </a:r>
            <a:r>
              <a:rPr lang="en-US" dirty="0" smtClean="0"/>
              <a:t>very unlikely.</a:t>
            </a:r>
          </a:p>
          <a:p>
            <a:pPr>
              <a:lnSpc>
                <a:spcPct val="80000"/>
              </a:lnSpc>
            </a:pPr>
            <a:endParaRPr lang="en-US" dirty="0"/>
          </a:p>
          <a:p>
            <a:pPr>
              <a:lnSpc>
                <a:spcPct val="80000"/>
              </a:lnSpc>
            </a:pPr>
            <a:r>
              <a:rPr lang="en-US" dirty="0">
                <a:solidFill>
                  <a:schemeClr val="bg1">
                    <a:lumMod val="60000"/>
                    <a:lumOff val="40000"/>
                  </a:schemeClr>
                </a:solidFill>
              </a:rPr>
              <a:t>N</a:t>
            </a:r>
            <a:r>
              <a:rPr lang="en-US" dirty="0" smtClean="0">
                <a:solidFill>
                  <a:schemeClr val="bg1">
                    <a:lumMod val="60000"/>
                    <a:lumOff val="40000"/>
                  </a:schemeClr>
                </a:solidFill>
              </a:rPr>
              <a:t>egative identification </a:t>
            </a:r>
            <a:r>
              <a:rPr lang="en-US" dirty="0" smtClean="0"/>
              <a:t>- </a:t>
            </a:r>
            <a:r>
              <a:rPr lang="en-US" dirty="0"/>
              <a:t>The questioned bullet or cartridge was not fired in the submitted weapon. The class characteristics did not match</a:t>
            </a:r>
            <a:r>
              <a:rPr lang="en-US" dirty="0" smtClean="0"/>
              <a:t>.</a:t>
            </a:r>
          </a:p>
          <a:p>
            <a:pPr>
              <a:lnSpc>
                <a:spcPct val="80000"/>
              </a:lnSpc>
            </a:pPr>
            <a:endParaRPr lang="en-US" dirty="0"/>
          </a:p>
          <a:p>
            <a:pPr>
              <a:lnSpc>
                <a:spcPct val="80000"/>
              </a:lnSpc>
            </a:pPr>
            <a:r>
              <a:rPr lang="en-US" dirty="0">
                <a:solidFill>
                  <a:schemeClr val="bg1">
                    <a:lumMod val="60000"/>
                    <a:lumOff val="40000"/>
                  </a:schemeClr>
                </a:solidFill>
              </a:rPr>
              <a:t>I</a:t>
            </a:r>
            <a:r>
              <a:rPr lang="en-US" dirty="0" smtClean="0">
                <a:solidFill>
                  <a:schemeClr val="bg1">
                    <a:lumMod val="60000"/>
                    <a:lumOff val="40000"/>
                  </a:schemeClr>
                </a:solidFill>
              </a:rPr>
              <a:t>nconclusive</a:t>
            </a:r>
            <a:r>
              <a:rPr lang="en-US" dirty="0" smtClean="0"/>
              <a:t> -</a:t>
            </a:r>
            <a:r>
              <a:rPr lang="en-US" b="1" dirty="0" smtClean="0"/>
              <a:t> </a:t>
            </a:r>
            <a:r>
              <a:rPr lang="en-US" dirty="0"/>
              <a:t>There was too little information on which to base a conclusion or that while the class characteristics matched, sufficient individual characteristics to declare a match could not be found.</a:t>
            </a:r>
          </a:p>
          <a:p>
            <a:endParaRPr lang="en-US" dirty="0"/>
          </a:p>
        </p:txBody>
      </p:sp>
    </p:spTree>
    <p:extLst>
      <p:ext uri="{BB962C8B-B14F-4D97-AF65-F5344CB8AC3E}">
        <p14:creationId xmlns:p14="http://schemas.microsoft.com/office/powerpoint/2010/main" val="41379673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563562"/>
          </a:xfrm>
        </p:spPr>
        <p:txBody>
          <a:bodyPr>
            <a:normAutofit fontScale="90000"/>
          </a:bodyPr>
          <a:lstStyle/>
          <a:p>
            <a:r>
              <a:rPr lang="en-US" dirty="0" smtClean="0"/>
              <a:t>How Reliable are Bullet Identifications?</a:t>
            </a:r>
            <a:endParaRPr lang="en-US" dirty="0"/>
          </a:p>
        </p:txBody>
      </p:sp>
      <p:sp>
        <p:nvSpPr>
          <p:cNvPr id="3" name="Text Placeholder 2"/>
          <p:cNvSpPr>
            <a:spLocks noGrp="1"/>
          </p:cNvSpPr>
          <p:nvPr>
            <p:ph type="body" sz="quarter" idx="13"/>
          </p:nvPr>
        </p:nvSpPr>
        <p:spPr/>
        <p:txBody>
          <a:bodyPr>
            <a:normAutofit/>
          </a:bodyPr>
          <a:lstStyle/>
          <a:p>
            <a:pPr>
              <a:lnSpc>
                <a:spcPct val="90000"/>
              </a:lnSpc>
            </a:pPr>
            <a:r>
              <a:rPr lang="en-US" dirty="0"/>
              <a:t>The National Research Council set up a Committee to investigate forensic methods and released a report in January 2009.  </a:t>
            </a:r>
            <a:r>
              <a:rPr lang="en-US" dirty="0">
                <a:solidFill>
                  <a:schemeClr val="bg1">
                    <a:lumMod val="60000"/>
                    <a:lumOff val="40000"/>
                  </a:schemeClr>
                </a:solidFill>
              </a:rPr>
              <a:t>They found that the basic premises of firearms and </a:t>
            </a:r>
            <a:r>
              <a:rPr lang="en-US" dirty="0" err="1">
                <a:solidFill>
                  <a:schemeClr val="bg1">
                    <a:lumMod val="60000"/>
                    <a:lumOff val="40000"/>
                  </a:schemeClr>
                </a:solidFill>
              </a:rPr>
              <a:t>toolmark</a:t>
            </a:r>
            <a:r>
              <a:rPr lang="en-US" dirty="0">
                <a:solidFill>
                  <a:schemeClr val="bg1">
                    <a:lumMod val="60000"/>
                    <a:lumOff val="40000"/>
                  </a:schemeClr>
                </a:solidFill>
              </a:rPr>
              <a:t> identification had </a:t>
            </a:r>
            <a:r>
              <a:rPr lang="en-US" b="1" dirty="0">
                <a:solidFill>
                  <a:schemeClr val="bg1">
                    <a:lumMod val="60000"/>
                    <a:lumOff val="40000"/>
                  </a:schemeClr>
                </a:solidFill>
              </a:rPr>
              <a:t>not</a:t>
            </a:r>
            <a:r>
              <a:rPr lang="en-US" dirty="0">
                <a:solidFill>
                  <a:schemeClr val="bg1">
                    <a:lumMod val="60000"/>
                    <a:lumOff val="40000"/>
                  </a:schemeClr>
                </a:solidFill>
              </a:rPr>
              <a:t> been scientifically established</a:t>
            </a:r>
            <a:r>
              <a:rPr lang="en-US" dirty="0"/>
              <a:t>.  </a:t>
            </a:r>
            <a:endParaRPr lang="en-US" dirty="0" smtClean="0"/>
          </a:p>
          <a:p>
            <a:pPr>
              <a:lnSpc>
                <a:spcPct val="90000"/>
              </a:lnSpc>
            </a:pPr>
            <a:endParaRPr lang="en-US" dirty="0"/>
          </a:p>
          <a:p>
            <a:pPr>
              <a:lnSpc>
                <a:spcPct val="90000"/>
              </a:lnSpc>
            </a:pPr>
            <a:r>
              <a:rPr lang="en-US" dirty="0"/>
              <a:t>Additional research is recommended to better support the contention these are unique methods.</a:t>
            </a:r>
          </a:p>
          <a:p>
            <a:endParaRPr lang="en-US" dirty="0"/>
          </a:p>
        </p:txBody>
      </p:sp>
    </p:spTree>
    <p:extLst>
      <p:ext uri="{BB962C8B-B14F-4D97-AF65-F5344CB8AC3E}">
        <p14:creationId xmlns:p14="http://schemas.microsoft.com/office/powerpoint/2010/main" val="42099604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8229600" cy="563562"/>
          </a:xfrm>
        </p:spPr>
        <p:txBody>
          <a:bodyPr>
            <a:normAutofit fontScale="90000"/>
          </a:bodyPr>
          <a:lstStyle/>
          <a:p>
            <a:r>
              <a:rPr lang="en-US" dirty="0" smtClean="0"/>
              <a:t>National Integrated Ballistic Information Network (NIBN)</a:t>
            </a:r>
            <a:endParaRPr lang="en-US" dirty="0"/>
          </a:p>
        </p:txBody>
      </p:sp>
      <p:sp>
        <p:nvSpPr>
          <p:cNvPr id="3" name="Text Placeholder 2"/>
          <p:cNvSpPr>
            <a:spLocks noGrp="1"/>
          </p:cNvSpPr>
          <p:nvPr>
            <p:ph type="body" sz="quarter" idx="13"/>
          </p:nvPr>
        </p:nvSpPr>
        <p:spPr>
          <a:xfrm>
            <a:off x="609600" y="1524000"/>
            <a:ext cx="8153400" cy="5029200"/>
          </a:xfrm>
        </p:spPr>
        <p:txBody>
          <a:bodyPr>
            <a:normAutofit/>
          </a:bodyPr>
          <a:lstStyle/>
          <a:p>
            <a:pPr>
              <a:lnSpc>
                <a:spcPct val="80000"/>
              </a:lnSpc>
            </a:pPr>
            <a:r>
              <a:rPr lang="en-US" sz="2600" dirty="0"/>
              <a:t>In this program, ATF administers automated ballistic  imaging technology for NIBIN Partners: Federal, </a:t>
            </a:r>
            <a:r>
              <a:rPr lang="en-US" sz="2600" dirty="0" smtClean="0"/>
              <a:t>State </a:t>
            </a:r>
            <a:r>
              <a:rPr lang="en-US" sz="2600" dirty="0"/>
              <a:t>and </a:t>
            </a:r>
            <a:r>
              <a:rPr lang="en-US" sz="2600" dirty="0" smtClean="0"/>
              <a:t>Local </a:t>
            </a:r>
            <a:r>
              <a:rPr lang="en-US" sz="2600" dirty="0"/>
              <a:t>law enforcement agencies. </a:t>
            </a:r>
            <a:endParaRPr lang="en-US" sz="2600" dirty="0" smtClean="0"/>
          </a:p>
          <a:p>
            <a:pPr>
              <a:lnSpc>
                <a:spcPct val="80000"/>
              </a:lnSpc>
            </a:pPr>
            <a:endParaRPr lang="en-US" sz="2600" dirty="0"/>
          </a:p>
          <a:p>
            <a:pPr>
              <a:lnSpc>
                <a:spcPct val="80000"/>
              </a:lnSpc>
            </a:pPr>
            <a:r>
              <a:rPr lang="en-US" sz="2600" dirty="0"/>
              <a:t>NIBIN allows NIBIN Partners to </a:t>
            </a:r>
            <a:r>
              <a:rPr lang="en-US" sz="2600" dirty="0" smtClean="0"/>
              <a:t>submit digital </a:t>
            </a:r>
            <a:r>
              <a:rPr lang="en-US" sz="2600" dirty="0"/>
              <a:t>images of the markings made on spent ammunition recovered from a crime scene or a crime gun test fire. </a:t>
            </a:r>
            <a:endParaRPr lang="en-US" sz="2600" dirty="0" smtClean="0"/>
          </a:p>
          <a:p>
            <a:pPr>
              <a:lnSpc>
                <a:spcPct val="80000"/>
              </a:lnSpc>
            </a:pPr>
            <a:endParaRPr lang="en-US" sz="2600" dirty="0"/>
          </a:p>
          <a:p>
            <a:pPr>
              <a:lnSpc>
                <a:spcPct val="80000"/>
              </a:lnSpc>
            </a:pPr>
            <a:r>
              <a:rPr lang="en-US" sz="2600" dirty="0"/>
              <a:t>The images are then correlated (in a matter of hours) against earlier entries via electronic image comparison. If a high-confidence candidate for a match emerges, the original evidence is compared via microscope to confirm the match or NIBIN “hit.”</a:t>
            </a:r>
          </a:p>
          <a:p>
            <a:endParaRPr lang="en-US" dirty="0"/>
          </a:p>
        </p:txBody>
      </p:sp>
    </p:spTree>
    <p:extLst>
      <p:ext uri="{BB962C8B-B14F-4D97-AF65-F5344CB8AC3E}">
        <p14:creationId xmlns:p14="http://schemas.microsoft.com/office/powerpoint/2010/main" val="108826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8229600" cy="563562"/>
          </a:xfrm>
        </p:spPr>
        <p:txBody>
          <a:bodyPr>
            <a:normAutofit fontScale="90000"/>
          </a:bodyPr>
          <a:lstStyle/>
          <a:p>
            <a:r>
              <a:rPr lang="en-US" dirty="0" smtClean="0"/>
              <a:t>National Integrated Ballistic Information Network (NIBN)</a:t>
            </a:r>
            <a:endParaRPr lang="en-US" dirty="0"/>
          </a:p>
        </p:txBody>
      </p:sp>
      <p:sp>
        <p:nvSpPr>
          <p:cNvPr id="3" name="Text Placeholder 2"/>
          <p:cNvSpPr>
            <a:spLocks noGrp="1"/>
          </p:cNvSpPr>
          <p:nvPr>
            <p:ph type="body" sz="quarter" idx="13"/>
          </p:nvPr>
        </p:nvSpPr>
        <p:spPr>
          <a:xfrm>
            <a:off x="609600" y="1524000"/>
            <a:ext cx="8153400" cy="5029200"/>
          </a:xfrm>
        </p:spPr>
        <p:txBody>
          <a:bodyPr>
            <a:normAutofit/>
          </a:bodyPr>
          <a:lstStyle/>
          <a:p>
            <a:endParaRPr lang="en-US" sz="2400" dirty="0" smtClean="0"/>
          </a:p>
          <a:p>
            <a:r>
              <a:rPr lang="en-US" sz="2400" dirty="0" smtClean="0"/>
              <a:t>Since </a:t>
            </a:r>
            <a:r>
              <a:rPr lang="en-US" sz="2400" dirty="0"/>
              <a:t>1979, ATF’s annual appropriations have prohibited the expenditure of funds for consolidating or centralizing Federal firearms licensee acquisition and disposition records. </a:t>
            </a:r>
            <a:endParaRPr lang="en-US" sz="2400" dirty="0" smtClean="0"/>
          </a:p>
          <a:p>
            <a:endParaRPr lang="en-US" sz="2400" dirty="0"/>
          </a:p>
          <a:p>
            <a:r>
              <a:rPr lang="en-US" sz="2400" dirty="0"/>
              <a:t>Therefore, NIBIN cannot be used to capture or store ballistic information acquired at the point of manufacture, importation, or sale; nor can it be used to capture purchaser or date of manufacture or sale information.</a:t>
            </a:r>
          </a:p>
        </p:txBody>
      </p:sp>
    </p:spTree>
    <p:extLst>
      <p:ext uri="{BB962C8B-B14F-4D97-AF65-F5344CB8AC3E}">
        <p14:creationId xmlns:p14="http://schemas.microsoft.com/office/powerpoint/2010/main" val="26541109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8229600" cy="563562"/>
          </a:xfrm>
        </p:spPr>
        <p:txBody>
          <a:bodyPr>
            <a:normAutofit fontScale="90000"/>
          </a:bodyPr>
          <a:lstStyle/>
          <a:p>
            <a:r>
              <a:rPr lang="en-US" dirty="0" smtClean="0"/>
              <a:t>National Integrated Ballistic Information Network (NIBN)</a:t>
            </a:r>
            <a:endParaRPr lang="en-US" dirty="0"/>
          </a:p>
        </p:txBody>
      </p:sp>
      <p:sp>
        <p:nvSpPr>
          <p:cNvPr id="3" name="Text Placeholder 2"/>
          <p:cNvSpPr>
            <a:spLocks noGrp="1"/>
          </p:cNvSpPr>
          <p:nvPr>
            <p:ph type="body" sz="quarter" idx="13"/>
          </p:nvPr>
        </p:nvSpPr>
        <p:spPr>
          <a:xfrm>
            <a:off x="609600" y="1524000"/>
            <a:ext cx="8153400" cy="5029200"/>
          </a:xfrm>
        </p:spPr>
        <p:txBody>
          <a:bodyPr>
            <a:normAutofit/>
          </a:bodyPr>
          <a:lstStyle/>
          <a:p>
            <a:pPr marL="0" indent="0">
              <a:buNone/>
            </a:pPr>
            <a:endParaRPr lang="en-US" sz="2400" dirty="0" smtClean="0"/>
          </a:p>
          <a:p>
            <a:pPr marL="0" indent="0">
              <a:buNone/>
            </a:pPr>
            <a:r>
              <a:rPr lang="en-US" sz="2400" dirty="0" smtClean="0"/>
              <a:t>Typical database entry data include:</a:t>
            </a:r>
          </a:p>
          <a:p>
            <a:pPr marL="457200" indent="-457200">
              <a:buFont typeface="+mj-lt"/>
              <a:buAutoNum type="arabicPeriod"/>
            </a:pPr>
            <a:r>
              <a:rPr lang="en-US" sz="2400" dirty="0" smtClean="0"/>
              <a:t>Type </a:t>
            </a:r>
            <a:r>
              <a:rPr lang="en-US" sz="2400" dirty="0"/>
              <a:t>of breech block marking.</a:t>
            </a:r>
          </a:p>
          <a:p>
            <a:pPr marL="457200" indent="-457200">
              <a:buFont typeface="+mj-lt"/>
              <a:buAutoNum type="arabicPeriod"/>
            </a:pPr>
            <a:r>
              <a:rPr lang="en-US" sz="2400" dirty="0" smtClean="0"/>
              <a:t>Size</a:t>
            </a:r>
            <a:r>
              <a:rPr lang="en-US" sz="2400" dirty="0"/>
              <a:t>, shape and location of extractor marks.</a:t>
            </a:r>
          </a:p>
          <a:p>
            <a:pPr marL="457200" indent="-457200">
              <a:buFont typeface="+mj-lt"/>
              <a:buAutoNum type="arabicPeriod"/>
            </a:pPr>
            <a:r>
              <a:rPr lang="en-US" sz="2400" dirty="0" smtClean="0"/>
              <a:t>Size</a:t>
            </a:r>
            <a:r>
              <a:rPr lang="en-US" sz="2400" dirty="0"/>
              <a:t>, shape and location of ejector marks.</a:t>
            </a:r>
          </a:p>
          <a:p>
            <a:pPr marL="457200" indent="-457200">
              <a:buFont typeface="+mj-lt"/>
              <a:buAutoNum type="arabicPeriod"/>
            </a:pPr>
            <a:r>
              <a:rPr lang="en-US" sz="2400" dirty="0" smtClean="0"/>
              <a:t>Size</a:t>
            </a:r>
            <a:r>
              <a:rPr lang="en-US" sz="2400" dirty="0"/>
              <a:t>, shape and location of firing pin marks (the most important identifying marks in </a:t>
            </a:r>
            <a:r>
              <a:rPr lang="en-US" sz="2400" dirty="0" err="1"/>
              <a:t>rimfire</a:t>
            </a:r>
            <a:r>
              <a:rPr lang="en-US" sz="2400" dirty="0"/>
              <a:t> cartridge cases</a:t>
            </a:r>
            <a:r>
              <a:rPr lang="en-US" sz="2400" dirty="0" smtClean="0"/>
              <a:t>).</a:t>
            </a:r>
            <a:endParaRPr lang="en-US" sz="2400" dirty="0"/>
          </a:p>
        </p:txBody>
      </p:sp>
    </p:spTree>
    <p:extLst>
      <p:ext uri="{BB962C8B-B14F-4D97-AF65-F5344CB8AC3E}">
        <p14:creationId xmlns:p14="http://schemas.microsoft.com/office/powerpoint/2010/main" val="2308007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DRUGFIRE</a:t>
            </a:r>
            <a:endParaRPr lang="en-US" dirty="0"/>
          </a:p>
        </p:txBody>
      </p:sp>
      <p:sp>
        <p:nvSpPr>
          <p:cNvPr id="3" name="Text Placeholder 2"/>
          <p:cNvSpPr>
            <a:spLocks noGrp="1"/>
          </p:cNvSpPr>
          <p:nvPr>
            <p:ph type="body" sz="quarter" idx="13"/>
          </p:nvPr>
        </p:nvSpPr>
        <p:spPr/>
        <p:txBody>
          <a:bodyPr>
            <a:normAutofit/>
          </a:bodyPr>
          <a:lstStyle/>
          <a:p>
            <a:pPr>
              <a:lnSpc>
                <a:spcPct val="90000"/>
              </a:lnSpc>
            </a:pPr>
            <a:r>
              <a:rPr lang="en-US" sz="2600" dirty="0">
                <a:solidFill>
                  <a:schemeClr val="bg1">
                    <a:lumMod val="60000"/>
                    <a:lumOff val="40000"/>
                  </a:schemeClr>
                </a:solidFill>
              </a:rPr>
              <a:t>DRUGFIRE</a:t>
            </a:r>
            <a:r>
              <a:rPr lang="en-US" sz="2600" dirty="0"/>
              <a:t> is </a:t>
            </a:r>
            <a:r>
              <a:rPr lang="en-US" sz="2600" dirty="0" smtClean="0"/>
              <a:t>a database that </a:t>
            </a:r>
            <a:r>
              <a:rPr lang="en-US" sz="2600" dirty="0"/>
              <a:t>links firearms evidence from serial shooting investigations used in firearms laboratories in the United States. </a:t>
            </a:r>
            <a:endParaRPr lang="en-US" sz="2600" dirty="0" smtClean="0"/>
          </a:p>
          <a:p>
            <a:pPr>
              <a:lnSpc>
                <a:spcPct val="90000"/>
              </a:lnSpc>
            </a:pPr>
            <a:endParaRPr lang="en-US" sz="2600" dirty="0"/>
          </a:p>
          <a:p>
            <a:pPr>
              <a:lnSpc>
                <a:spcPct val="90000"/>
              </a:lnSpc>
            </a:pPr>
            <a:r>
              <a:rPr lang="en-US" sz="2600" dirty="0" smtClean="0"/>
              <a:t>Of </a:t>
            </a:r>
            <a:r>
              <a:rPr lang="en-US" sz="2600" dirty="0"/>
              <a:t>the 65,000 processed homicide and murder cases, 5,200 have been solved using </a:t>
            </a:r>
            <a:r>
              <a:rPr lang="en-US" sz="2600" dirty="0" smtClean="0"/>
              <a:t>DRUGFIRE.</a:t>
            </a:r>
          </a:p>
          <a:p>
            <a:pPr marL="0" indent="0">
              <a:lnSpc>
                <a:spcPct val="90000"/>
              </a:lnSpc>
              <a:buNone/>
            </a:pPr>
            <a:endParaRPr lang="en-US" sz="2600" dirty="0"/>
          </a:p>
          <a:p>
            <a:pPr>
              <a:lnSpc>
                <a:spcPct val="90000"/>
              </a:lnSpc>
            </a:pPr>
            <a:r>
              <a:rPr lang="en-US" sz="2600" dirty="0" smtClean="0"/>
              <a:t>Examiners </a:t>
            </a:r>
            <a:r>
              <a:rPr lang="en-US" sz="2600" dirty="0"/>
              <a:t>from across the country </a:t>
            </a:r>
            <a:r>
              <a:rPr lang="en-US" sz="2600" dirty="0" smtClean="0"/>
              <a:t>can </a:t>
            </a:r>
            <a:r>
              <a:rPr lang="en-US" sz="2600" dirty="0"/>
              <a:t>compare and link evidence obtained in the form of spent cartridges and other ammunition </a:t>
            </a:r>
            <a:r>
              <a:rPr lang="en-US" sz="2600" dirty="0" smtClean="0"/>
              <a:t>casings.</a:t>
            </a:r>
            <a:endParaRPr lang="en-US" sz="2600" dirty="0"/>
          </a:p>
          <a:p>
            <a:endParaRPr lang="en-US" dirty="0"/>
          </a:p>
        </p:txBody>
      </p:sp>
    </p:spTree>
    <p:extLst>
      <p:ext uri="{BB962C8B-B14F-4D97-AF65-F5344CB8AC3E}">
        <p14:creationId xmlns:p14="http://schemas.microsoft.com/office/powerpoint/2010/main" val="4067399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Machine Gun / Submachine Gun</a:t>
            </a:r>
            <a:endParaRPr lang="en-US" dirty="0"/>
          </a:p>
        </p:txBody>
      </p:sp>
      <p:sp>
        <p:nvSpPr>
          <p:cNvPr id="3" name="Text Placeholder 2"/>
          <p:cNvSpPr>
            <a:spLocks noGrp="1"/>
          </p:cNvSpPr>
          <p:nvPr>
            <p:ph type="body" sz="quarter" idx="13"/>
          </p:nvPr>
        </p:nvSpPr>
        <p:spPr/>
        <p:txBody>
          <a:bodyPr>
            <a:normAutofit/>
          </a:bodyPr>
          <a:lstStyle/>
          <a:p>
            <a:r>
              <a:rPr lang="en-US" dirty="0" smtClean="0"/>
              <a:t>A </a:t>
            </a:r>
            <a:r>
              <a:rPr lang="en-US" dirty="0"/>
              <a:t>firearm with a rifled barrel firing rifle ammunition and capable of fully automatic fire.</a:t>
            </a:r>
          </a:p>
          <a:p>
            <a:r>
              <a:rPr lang="en-US" dirty="0"/>
              <a:t>Submachine </a:t>
            </a:r>
            <a:r>
              <a:rPr lang="en-US" dirty="0" smtClean="0"/>
              <a:t>guns function identically but fire pistol rounds and </a:t>
            </a:r>
            <a:r>
              <a:rPr lang="en-US" dirty="0"/>
              <a:t>are more portable.</a:t>
            </a:r>
          </a:p>
          <a:p>
            <a:endParaRPr lang="en-US" dirty="0"/>
          </a:p>
        </p:txBody>
      </p:sp>
      <p:pic>
        <p:nvPicPr>
          <p:cNvPr id="1026" name="Picture 2" descr="File:Hkmp5count-terr-wi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257434"/>
            <a:ext cx="3771900" cy="2014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File:M240G-0167-2004-01.jpg"/>
          <p:cNvPicPr>
            <a:picLocks noChangeAspect="1" noChangeArrowheads="1"/>
          </p:cNvPicPr>
          <p:nvPr/>
        </p:nvPicPr>
        <p:blipFill rotWithShape="1">
          <a:blip r:embed="rId3">
            <a:extLst>
              <a:ext uri="{28A0092B-C50C-407E-A947-70E740481C1C}">
                <a14:useLocalDpi xmlns:a14="http://schemas.microsoft.com/office/drawing/2010/main" val="0"/>
              </a:ext>
            </a:extLst>
          </a:blip>
          <a:srcRect t="29192"/>
          <a:stretch/>
        </p:blipFill>
        <p:spPr bwMode="auto">
          <a:xfrm>
            <a:off x="381000" y="4257434"/>
            <a:ext cx="4324350" cy="2009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4912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563562"/>
          </a:xfrm>
        </p:spPr>
        <p:txBody>
          <a:bodyPr>
            <a:normAutofit fontScale="90000"/>
          </a:bodyPr>
          <a:lstStyle/>
          <a:p>
            <a:r>
              <a:rPr lang="en-US" dirty="0" smtClean="0"/>
              <a:t>Other Firearms Evidence</a:t>
            </a:r>
            <a:endParaRPr lang="en-US" dirty="0"/>
          </a:p>
        </p:txBody>
      </p:sp>
      <p:sp>
        <p:nvSpPr>
          <p:cNvPr id="3" name="Text Placeholder 2"/>
          <p:cNvSpPr>
            <a:spLocks noGrp="1"/>
          </p:cNvSpPr>
          <p:nvPr>
            <p:ph type="body" sz="quarter" idx="13"/>
          </p:nvPr>
        </p:nvSpPr>
        <p:spPr>
          <a:xfrm>
            <a:off x="609600" y="1295400"/>
            <a:ext cx="8153400" cy="5029200"/>
          </a:xfrm>
        </p:spPr>
        <p:txBody>
          <a:bodyPr>
            <a:normAutofit/>
          </a:bodyPr>
          <a:lstStyle/>
          <a:p>
            <a:endParaRPr lang="en-US" sz="2400" dirty="0" smtClean="0"/>
          </a:p>
          <a:p>
            <a:r>
              <a:rPr lang="en-US" sz="2400" dirty="0" smtClean="0"/>
              <a:t>Fingerprints may be found on casings but usable prints are rarely found on the firearm.</a:t>
            </a:r>
          </a:p>
          <a:p>
            <a:endParaRPr lang="en-US" sz="2400" dirty="0"/>
          </a:p>
          <a:p>
            <a:r>
              <a:rPr lang="en-US" sz="2400" dirty="0" smtClean="0"/>
              <a:t>Obliterated </a:t>
            </a:r>
            <a:r>
              <a:rPr lang="en-US" sz="2400" dirty="0"/>
              <a:t>and/or altered firearm serial numbers can sometimes be restored</a:t>
            </a:r>
            <a:r>
              <a:rPr lang="en-US" sz="2400" dirty="0" smtClean="0"/>
              <a:t>.</a:t>
            </a:r>
          </a:p>
          <a:p>
            <a:pPr marL="0" indent="0">
              <a:buNone/>
            </a:pPr>
            <a:endParaRPr lang="en-US" sz="2400" dirty="0"/>
          </a:p>
          <a:p>
            <a:r>
              <a:rPr lang="en-US" sz="2400" dirty="0"/>
              <a:t>Firearms can be test fired to obtain known specimens for comparison to evidence ammunition components such as bullets, cartridge cases, and </a:t>
            </a:r>
            <a:r>
              <a:rPr lang="en-US" sz="2400" dirty="0" err="1"/>
              <a:t>shotshell</a:t>
            </a:r>
            <a:r>
              <a:rPr lang="en-US" sz="2400" dirty="0"/>
              <a:t> casings.</a:t>
            </a:r>
          </a:p>
        </p:txBody>
      </p:sp>
    </p:spTree>
    <p:extLst>
      <p:ext uri="{BB962C8B-B14F-4D97-AF65-F5344CB8AC3E}">
        <p14:creationId xmlns:p14="http://schemas.microsoft.com/office/powerpoint/2010/main" val="18078763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Firearms Evidence</a:t>
            </a:r>
            <a:endParaRPr lang="en-US" dirty="0"/>
          </a:p>
        </p:txBody>
      </p:sp>
      <p:sp>
        <p:nvSpPr>
          <p:cNvPr id="3" name="Text Placeholder 2"/>
          <p:cNvSpPr>
            <a:spLocks noGrp="1"/>
          </p:cNvSpPr>
          <p:nvPr>
            <p:ph type="body" sz="quarter" idx="13"/>
          </p:nvPr>
        </p:nvSpPr>
        <p:spPr/>
        <p:txBody>
          <a:bodyPr>
            <a:normAutofit fontScale="92500"/>
          </a:bodyPr>
          <a:lstStyle/>
          <a:p>
            <a:pPr>
              <a:lnSpc>
                <a:spcPct val="90000"/>
              </a:lnSpc>
            </a:pPr>
            <a:r>
              <a:rPr lang="en-US" dirty="0"/>
              <a:t>Firearms examinations can determine the general condition of a firearm and whether the firearm is mechanically functional. </a:t>
            </a:r>
            <a:endParaRPr lang="en-US" dirty="0" smtClean="0"/>
          </a:p>
          <a:p>
            <a:pPr>
              <a:lnSpc>
                <a:spcPct val="90000"/>
              </a:lnSpc>
            </a:pPr>
            <a:endParaRPr lang="en-US" dirty="0"/>
          </a:p>
          <a:p>
            <a:pPr>
              <a:lnSpc>
                <a:spcPct val="90000"/>
              </a:lnSpc>
            </a:pPr>
            <a:r>
              <a:rPr lang="en-US" dirty="0"/>
              <a:t>Trigger-pull examinations can determine the amount of pressure necessary to release the hammer or firing pin of a firearm. </a:t>
            </a:r>
            <a:endParaRPr lang="en-US" dirty="0" smtClean="0"/>
          </a:p>
          <a:p>
            <a:pPr>
              <a:lnSpc>
                <a:spcPct val="90000"/>
              </a:lnSpc>
            </a:pPr>
            <a:endParaRPr lang="en-US" dirty="0"/>
          </a:p>
          <a:p>
            <a:pPr>
              <a:lnSpc>
                <a:spcPct val="90000"/>
              </a:lnSpc>
            </a:pPr>
            <a:r>
              <a:rPr lang="en-US" dirty="0"/>
              <a:t>Examinations can determine whether a firearm was altered to fire in the full-automatic mode.</a:t>
            </a:r>
          </a:p>
          <a:p>
            <a:endParaRPr lang="en-US" dirty="0"/>
          </a:p>
        </p:txBody>
      </p:sp>
    </p:spTree>
    <p:extLst>
      <p:ext uri="{BB962C8B-B14F-4D97-AF65-F5344CB8AC3E}">
        <p14:creationId xmlns:p14="http://schemas.microsoft.com/office/powerpoint/2010/main" val="20598198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Firearms Evidence</a:t>
            </a:r>
          </a:p>
        </p:txBody>
      </p:sp>
      <p:sp>
        <p:nvSpPr>
          <p:cNvPr id="3" name="Text Placeholder 2"/>
          <p:cNvSpPr>
            <a:spLocks noGrp="1"/>
          </p:cNvSpPr>
          <p:nvPr>
            <p:ph type="body" sz="quarter" idx="13"/>
          </p:nvPr>
        </p:nvSpPr>
        <p:spPr/>
        <p:txBody>
          <a:bodyPr/>
          <a:lstStyle/>
          <a:p>
            <a:r>
              <a:rPr lang="en-US" dirty="0"/>
              <a:t>Shot Pellets, Buckshot, or Slugs</a:t>
            </a:r>
          </a:p>
          <a:p>
            <a:pPr lvl="1"/>
            <a:r>
              <a:rPr lang="en-US" dirty="0"/>
              <a:t>Examinations of shot pellets, buckshot, or slugs can determine the size of the shot, the gauge of the slug, and the manufacturer.</a:t>
            </a:r>
          </a:p>
          <a:p>
            <a:endParaRPr lang="en-US" dirty="0"/>
          </a:p>
          <a:p>
            <a:r>
              <a:rPr lang="en-US" dirty="0"/>
              <a:t>Wadding</a:t>
            </a:r>
          </a:p>
          <a:p>
            <a:pPr lvl="1"/>
            <a:r>
              <a:rPr lang="en-US" dirty="0"/>
              <a:t>Examinations of wadding components can determine the gauge and the manufacturer.</a:t>
            </a:r>
          </a:p>
          <a:p>
            <a:endParaRPr lang="en-US" dirty="0"/>
          </a:p>
        </p:txBody>
      </p:sp>
    </p:spTree>
    <p:extLst>
      <p:ext uri="{BB962C8B-B14F-4D97-AF65-F5344CB8AC3E}">
        <p14:creationId xmlns:p14="http://schemas.microsoft.com/office/powerpoint/2010/main" val="10213391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Firearms Evidence</a:t>
            </a:r>
          </a:p>
        </p:txBody>
      </p:sp>
      <p:sp>
        <p:nvSpPr>
          <p:cNvPr id="3" name="Text Placeholder 2"/>
          <p:cNvSpPr>
            <a:spLocks noGrp="1"/>
          </p:cNvSpPr>
          <p:nvPr>
            <p:ph type="body" sz="quarter" idx="13"/>
          </p:nvPr>
        </p:nvSpPr>
        <p:spPr/>
        <p:txBody>
          <a:bodyPr>
            <a:noAutofit/>
          </a:bodyPr>
          <a:lstStyle/>
          <a:p>
            <a:pPr>
              <a:lnSpc>
                <a:spcPct val="80000"/>
              </a:lnSpc>
            </a:pPr>
            <a:r>
              <a:rPr lang="en-US" sz="2400" dirty="0"/>
              <a:t>Shot pattern examinations can determine the approximate distance at which a shotgun was fired by testing a specific firearm and ammunition combination at known </a:t>
            </a:r>
            <a:r>
              <a:rPr lang="en-US" sz="2400" dirty="0" smtClean="0"/>
              <a:t>distances.</a:t>
            </a:r>
          </a:p>
          <a:p>
            <a:pPr>
              <a:lnSpc>
                <a:spcPct val="80000"/>
              </a:lnSpc>
            </a:pPr>
            <a:endParaRPr lang="en-US" sz="2400" dirty="0"/>
          </a:p>
          <a:p>
            <a:pPr>
              <a:lnSpc>
                <a:spcPct val="80000"/>
              </a:lnSpc>
            </a:pPr>
            <a:r>
              <a:rPr lang="en-US" sz="2400" dirty="0" smtClean="0"/>
              <a:t>Silencers </a:t>
            </a:r>
            <a:r>
              <a:rPr lang="en-US" sz="2400" dirty="0"/>
              <a:t>are muzzle attachments can reduce the noise of a firearm by suppressing sound during firing. Testing can determine whether a muzzle attachment can be classified as a silencer based upon a measurable sound-reduction </a:t>
            </a:r>
            <a:r>
              <a:rPr lang="en-US" sz="2400" dirty="0" smtClean="0"/>
              <a:t>capability.</a:t>
            </a:r>
          </a:p>
          <a:p>
            <a:pPr>
              <a:lnSpc>
                <a:spcPct val="80000"/>
              </a:lnSpc>
            </a:pPr>
            <a:endParaRPr lang="en-US" sz="2400" dirty="0"/>
          </a:p>
          <a:p>
            <a:pPr>
              <a:lnSpc>
                <a:spcPct val="80000"/>
              </a:lnSpc>
            </a:pPr>
            <a:r>
              <a:rPr lang="en-US" sz="2400" dirty="0" smtClean="0"/>
              <a:t>Gun </a:t>
            </a:r>
            <a:r>
              <a:rPr lang="en-US" sz="2400" dirty="0"/>
              <a:t>Parts examinations can determine the caliber and model of gun from which the parts originated.</a:t>
            </a:r>
          </a:p>
        </p:txBody>
      </p:sp>
    </p:spTree>
    <p:extLst>
      <p:ext uri="{BB962C8B-B14F-4D97-AF65-F5344CB8AC3E}">
        <p14:creationId xmlns:p14="http://schemas.microsoft.com/office/powerpoint/2010/main" val="7761732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2470" b="12714"/>
          <a:stretch/>
        </p:blipFill>
        <p:spPr>
          <a:xfrm>
            <a:off x="-22410" y="0"/>
            <a:ext cx="9166410" cy="6858000"/>
          </a:xfrm>
          <a:prstGeom prst="rect">
            <a:avLst/>
          </a:prstGeom>
        </p:spPr>
      </p:pic>
      <p:pic>
        <p:nvPicPr>
          <p:cNvPr id="5"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8571"/>
          <a:stretch/>
        </p:blipFill>
        <p:spPr bwMode="auto">
          <a:xfrm>
            <a:off x="-22410" y="6096001"/>
            <a:ext cx="71848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33890" y="152400"/>
            <a:ext cx="951951"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598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Caliber?</a:t>
            </a:r>
            <a:endParaRPr lang="en-US" dirty="0"/>
          </a:p>
        </p:txBody>
      </p:sp>
      <p:sp>
        <p:nvSpPr>
          <p:cNvPr id="3" name="Text Placeholder 2"/>
          <p:cNvSpPr>
            <a:spLocks noGrp="1"/>
          </p:cNvSpPr>
          <p:nvPr>
            <p:ph type="body" sz="quarter" idx="13"/>
          </p:nvPr>
        </p:nvSpPr>
        <p:spPr/>
        <p:txBody>
          <a:bodyPr/>
          <a:lstStyle/>
          <a:p>
            <a:r>
              <a:rPr lang="en-US" b="1" dirty="0" smtClean="0"/>
              <a:t>Caliber</a:t>
            </a:r>
            <a:r>
              <a:rPr lang="en-US" dirty="0" smtClean="0"/>
              <a:t> (or </a:t>
            </a:r>
            <a:r>
              <a:rPr lang="en-US" b="1" dirty="0" err="1" smtClean="0"/>
              <a:t>calibre</a:t>
            </a:r>
            <a:r>
              <a:rPr lang="en-US" b="1" dirty="0" smtClean="0"/>
              <a:t>)</a:t>
            </a:r>
            <a:r>
              <a:rPr lang="en-US" dirty="0" smtClean="0"/>
              <a:t> </a:t>
            </a:r>
            <a:r>
              <a:rPr lang="en-US" dirty="0"/>
              <a:t>is the </a:t>
            </a:r>
            <a:r>
              <a:rPr lang="en-US" dirty="0" smtClean="0"/>
              <a:t>internal </a:t>
            </a:r>
            <a:r>
              <a:rPr lang="en-US" dirty="0"/>
              <a:t>diameter of the </a:t>
            </a:r>
            <a:r>
              <a:rPr lang="en-US" dirty="0" smtClean="0"/>
              <a:t>firearm’s barrel</a:t>
            </a:r>
            <a:r>
              <a:rPr lang="en-US" dirty="0"/>
              <a:t>, or the diameter of the projectile it fires</a:t>
            </a:r>
            <a:r>
              <a:rPr lang="en-US" dirty="0" smtClean="0"/>
              <a:t>.</a:t>
            </a:r>
          </a:p>
          <a:p>
            <a:pPr lvl="1"/>
            <a:r>
              <a:rPr lang="en-US" dirty="0" smtClean="0"/>
              <a:t>A </a:t>
            </a:r>
            <a:r>
              <a:rPr lang="en-US" dirty="0"/>
              <a:t>small bore rifle with a diameter of 0.22 </a:t>
            </a:r>
            <a:r>
              <a:rPr lang="en-US" dirty="0" smtClean="0"/>
              <a:t>inches </a:t>
            </a:r>
            <a:r>
              <a:rPr lang="en-US" dirty="0"/>
              <a:t>is a .22 </a:t>
            </a:r>
            <a:r>
              <a:rPr lang="en-US" dirty="0" smtClean="0"/>
              <a:t>caliber</a:t>
            </a:r>
          </a:p>
          <a:p>
            <a:pPr lvl="1"/>
            <a:r>
              <a:rPr lang="en-US" dirty="0" smtClean="0"/>
              <a:t>Some bullets have a metric caliber rather than an inch caliber, such as the 10 mm caliber.</a:t>
            </a:r>
          </a:p>
          <a:p>
            <a:endParaRPr lang="en-US" dirty="0"/>
          </a:p>
        </p:txBody>
      </p:sp>
    </p:spTree>
    <p:extLst>
      <p:ext uri="{BB962C8B-B14F-4D97-AF65-F5344CB8AC3E}">
        <p14:creationId xmlns:p14="http://schemas.microsoft.com/office/powerpoint/2010/main" val="3266238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Calibers</a:t>
            </a:r>
            <a:endParaRPr lang="en-US" dirty="0"/>
          </a:p>
        </p:txBody>
      </p:sp>
      <p:sp>
        <p:nvSpPr>
          <p:cNvPr id="3" name="Text Placeholder 2"/>
          <p:cNvSpPr>
            <a:spLocks noGrp="1"/>
          </p:cNvSpPr>
          <p:nvPr>
            <p:ph type="body" sz="quarter" idx="13"/>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445" y="1366229"/>
            <a:ext cx="3470155" cy="3657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28" y="1366229"/>
            <a:ext cx="5129217" cy="4559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1241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 Velocity</a:t>
            </a:r>
            <a:endParaRPr lang="en-US" dirty="0"/>
          </a:p>
        </p:txBody>
      </p:sp>
      <p:sp>
        <p:nvSpPr>
          <p:cNvPr id="3" name="Text Placeholder 2"/>
          <p:cNvSpPr>
            <a:spLocks noGrp="1"/>
          </p:cNvSpPr>
          <p:nvPr>
            <p:ph type="body" sz="quarter" idx="13"/>
          </p:nvPr>
        </p:nvSpPr>
        <p:spPr/>
        <p:txBody>
          <a:bodyPr>
            <a:normAutofit/>
          </a:bodyPr>
          <a:lstStyle/>
          <a:p>
            <a:pPr marL="0" indent="0">
              <a:lnSpc>
                <a:spcPct val="80000"/>
              </a:lnSpc>
              <a:buNone/>
            </a:pPr>
            <a:r>
              <a:rPr lang="en-US" sz="2000" b="1" dirty="0">
                <a:solidFill>
                  <a:schemeClr val="bg1">
                    <a:lumMod val="60000"/>
                    <a:lumOff val="40000"/>
                  </a:schemeClr>
                </a:solidFill>
              </a:rPr>
              <a:t>Low Velocity </a:t>
            </a:r>
            <a:r>
              <a:rPr lang="en-US" sz="2000" b="1" dirty="0" smtClean="0">
                <a:solidFill>
                  <a:schemeClr val="bg1">
                    <a:lumMod val="60000"/>
                    <a:lumOff val="40000"/>
                  </a:schemeClr>
                </a:solidFill>
              </a:rPr>
              <a:t>Bullets</a:t>
            </a:r>
            <a:r>
              <a:rPr lang="en-US" sz="2000" dirty="0" smtClean="0">
                <a:solidFill>
                  <a:schemeClr val="bg1">
                    <a:lumMod val="60000"/>
                    <a:lumOff val="40000"/>
                  </a:schemeClr>
                </a:solidFill>
              </a:rPr>
              <a:t> </a:t>
            </a:r>
          </a:p>
          <a:p>
            <a:pPr marL="0" indent="0">
              <a:lnSpc>
                <a:spcPct val="80000"/>
              </a:lnSpc>
              <a:buNone/>
            </a:pPr>
            <a:r>
              <a:rPr lang="en-US" sz="2000" dirty="0" smtClean="0"/>
              <a:t>Bullets nominally rated for </a:t>
            </a:r>
            <a:r>
              <a:rPr lang="en-US" sz="2000" dirty="0"/>
              <a:t>800 </a:t>
            </a:r>
            <a:r>
              <a:rPr lang="en-US" sz="2000" dirty="0" smtClean="0"/>
              <a:t>to 1600 feet per second muzzle velocities, </a:t>
            </a:r>
            <a:r>
              <a:rPr lang="en-US" sz="2000" dirty="0"/>
              <a:t>such as 22 LR, most pistols, and older rifle cartridges, must follow a rather high arc in order to reach a target 100 yards away. Slower cartridges are </a:t>
            </a:r>
            <a:r>
              <a:rPr lang="en-US" sz="2000" dirty="0" smtClean="0"/>
              <a:t>generally only useful to </a:t>
            </a:r>
            <a:r>
              <a:rPr lang="en-US" sz="2000" dirty="0"/>
              <a:t>about </a:t>
            </a:r>
            <a:r>
              <a:rPr lang="en-US" sz="2000" dirty="0" smtClean="0"/>
              <a:t>50-75 </a:t>
            </a:r>
            <a:r>
              <a:rPr lang="en-US" sz="2000" dirty="0"/>
              <a:t>yards</a:t>
            </a:r>
            <a:r>
              <a:rPr lang="en-US" sz="2000" dirty="0" smtClean="0"/>
              <a:t>.</a:t>
            </a:r>
          </a:p>
          <a:p>
            <a:pPr>
              <a:lnSpc>
                <a:spcPct val="80000"/>
              </a:lnSpc>
            </a:pPr>
            <a:endParaRPr lang="en-US" sz="2000" b="1" dirty="0">
              <a:solidFill>
                <a:schemeClr val="bg1">
                  <a:lumMod val="60000"/>
                  <a:lumOff val="40000"/>
                </a:schemeClr>
              </a:solidFill>
            </a:endParaRPr>
          </a:p>
          <a:p>
            <a:pPr marL="0" indent="0">
              <a:lnSpc>
                <a:spcPct val="80000"/>
              </a:lnSpc>
              <a:buNone/>
            </a:pPr>
            <a:r>
              <a:rPr lang="en-US" sz="2000" b="1" dirty="0">
                <a:solidFill>
                  <a:schemeClr val="bg1">
                    <a:lumMod val="60000"/>
                    <a:lumOff val="40000"/>
                  </a:schemeClr>
                </a:solidFill>
              </a:rPr>
              <a:t>High Velocity </a:t>
            </a:r>
            <a:r>
              <a:rPr lang="en-US" sz="2000" b="1" dirty="0" smtClean="0">
                <a:solidFill>
                  <a:schemeClr val="bg1">
                    <a:lumMod val="60000"/>
                    <a:lumOff val="40000"/>
                  </a:schemeClr>
                </a:solidFill>
              </a:rPr>
              <a:t>Bullets</a:t>
            </a:r>
            <a:r>
              <a:rPr lang="en-US" sz="2000" dirty="0" smtClean="0">
                <a:solidFill>
                  <a:schemeClr val="bg1">
                    <a:lumMod val="60000"/>
                    <a:lumOff val="40000"/>
                  </a:schemeClr>
                </a:solidFill>
              </a:rPr>
              <a:t> </a:t>
            </a:r>
          </a:p>
          <a:p>
            <a:pPr marL="0" indent="0">
              <a:lnSpc>
                <a:spcPct val="80000"/>
              </a:lnSpc>
              <a:buNone/>
            </a:pPr>
            <a:r>
              <a:rPr lang="en-US" sz="2000" dirty="0" smtClean="0"/>
              <a:t>Bullets </a:t>
            </a:r>
            <a:r>
              <a:rPr lang="en-US" sz="2000" dirty="0"/>
              <a:t>at 2600 fps and up, such </a:t>
            </a:r>
            <a:r>
              <a:rPr lang="en-US" sz="2000" dirty="0" smtClean="0"/>
              <a:t>as: </a:t>
            </a:r>
          </a:p>
          <a:p>
            <a:pPr marL="0" indent="0">
              <a:lnSpc>
                <a:spcPct val="80000"/>
              </a:lnSpc>
              <a:buNone/>
            </a:pPr>
            <a:r>
              <a:rPr lang="en-US" sz="2000" dirty="0" smtClean="0"/>
              <a:t>	.223			22-250</a:t>
            </a:r>
          </a:p>
          <a:p>
            <a:pPr marL="0" indent="0">
              <a:lnSpc>
                <a:spcPct val="80000"/>
              </a:lnSpc>
              <a:buNone/>
            </a:pPr>
            <a:r>
              <a:rPr lang="en-US" sz="2000" dirty="0" smtClean="0"/>
              <a:t>	.243/6mm		.270</a:t>
            </a:r>
          </a:p>
          <a:p>
            <a:pPr marL="0" indent="0">
              <a:lnSpc>
                <a:spcPct val="80000"/>
              </a:lnSpc>
              <a:buNone/>
            </a:pPr>
            <a:r>
              <a:rPr lang="en-US" sz="2000" dirty="0" smtClean="0"/>
              <a:t>	.308			30-06 </a:t>
            </a:r>
          </a:p>
          <a:p>
            <a:pPr marL="0" indent="0">
              <a:lnSpc>
                <a:spcPct val="80000"/>
              </a:lnSpc>
              <a:buNone/>
            </a:pPr>
            <a:r>
              <a:rPr lang="en-US" sz="2000" dirty="0" smtClean="0"/>
              <a:t>These follow </a:t>
            </a:r>
            <a:r>
              <a:rPr lang="en-US" sz="2000" dirty="0"/>
              <a:t>a much lower arc to reach a target, and their useful range can be upward of 200 yards. These are often referred to as "flatter" trajectories. With higher velocities, these bullets go much further before gravity and air resistance cause them to fall below the initial line of sight.</a:t>
            </a:r>
          </a:p>
          <a:p>
            <a:endParaRPr lang="en-US" dirty="0"/>
          </a:p>
        </p:txBody>
      </p:sp>
    </p:spTree>
    <p:extLst>
      <p:ext uri="{BB962C8B-B14F-4D97-AF65-F5344CB8AC3E}">
        <p14:creationId xmlns:p14="http://schemas.microsoft.com/office/powerpoint/2010/main" val="1721000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 Trajectory</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a:t>Ballistics is the </a:t>
            </a:r>
            <a:r>
              <a:rPr lang="en-US" dirty="0" smtClean="0"/>
              <a:t>scientific discipline that </a:t>
            </a:r>
            <a:r>
              <a:rPr lang="en-US" dirty="0"/>
              <a:t>deals with the flight, behavior, and effects of projectiles, especially </a:t>
            </a:r>
            <a:r>
              <a:rPr lang="en-US" dirty="0" smtClean="0"/>
              <a:t>bullets.</a:t>
            </a:r>
          </a:p>
          <a:p>
            <a:r>
              <a:rPr lang="en-US" dirty="0" smtClean="0"/>
              <a:t>Bullet trajectory can be calculated when there is an entrance and exit mark in a wall or body.  </a:t>
            </a:r>
          </a:p>
          <a:p>
            <a:r>
              <a:rPr lang="en-US" dirty="0" smtClean="0"/>
              <a:t>If you have these marks or one mark and the trajectory, you can calculate the missing data:</a:t>
            </a:r>
          </a:p>
          <a:p>
            <a:pPr lvl="1"/>
            <a:r>
              <a:rPr lang="en-US" dirty="0" smtClean="0"/>
              <a:t>Angle of impact.</a:t>
            </a:r>
          </a:p>
          <a:p>
            <a:pPr lvl="1"/>
            <a:r>
              <a:rPr lang="en-US" dirty="0" smtClean="0"/>
              <a:t>Height of shooter.</a:t>
            </a:r>
          </a:p>
          <a:p>
            <a:pPr lvl="1"/>
            <a:r>
              <a:rPr lang="en-US" dirty="0" smtClean="0"/>
              <a:t>Distance from point of impact.</a:t>
            </a:r>
          </a:p>
          <a:p>
            <a:endParaRPr lang="en-US" dirty="0"/>
          </a:p>
        </p:txBody>
      </p:sp>
    </p:spTree>
    <p:extLst>
      <p:ext uri="{BB962C8B-B14F-4D97-AF65-F5344CB8AC3E}">
        <p14:creationId xmlns:p14="http://schemas.microsoft.com/office/powerpoint/2010/main" val="2795826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yle &amp; Louise">
      <a:dk1>
        <a:srgbClr val="000000"/>
      </a:dk1>
      <a:lt1>
        <a:srgbClr val="F1E03A"/>
      </a:lt1>
      <a:dk2>
        <a:srgbClr val="2A2D2B"/>
      </a:dk2>
      <a:lt2>
        <a:srgbClr val="F1E03A"/>
      </a:lt2>
      <a:accent1>
        <a:srgbClr val="E9EAE9"/>
      </a:accent1>
      <a:accent2>
        <a:srgbClr val="F9CE05"/>
      </a:accent2>
      <a:accent3>
        <a:srgbClr val="1863A1"/>
      </a:accent3>
      <a:accent4>
        <a:srgbClr val="595959"/>
      </a:accent4>
      <a:accent5>
        <a:srgbClr val="DEBA04"/>
      </a:accent5>
      <a:accent6>
        <a:srgbClr val="D8D8D8"/>
      </a:accent6>
      <a:hlink>
        <a:srgbClr val="F1E03A"/>
      </a:hlink>
      <a:folHlink>
        <a:srgbClr val="C4A404"/>
      </a:folHlink>
    </a:clrScheme>
    <a:fontScheme name="Lyle &amp; Louis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2234</TotalTime>
  <Words>2891</Words>
  <Application>Microsoft Office PowerPoint</Application>
  <PresentationFormat>On-screen Show (4:3)</PresentationFormat>
  <Paragraphs>303</Paragraphs>
  <Slides>54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Impact</vt:lpstr>
      <vt:lpstr>Office Theme</vt:lpstr>
      <vt:lpstr>PowerPoint Presentation</vt:lpstr>
      <vt:lpstr>Handgun Examples</vt:lpstr>
      <vt:lpstr>Rifle</vt:lpstr>
      <vt:lpstr>Shotgun</vt:lpstr>
      <vt:lpstr>Machine Gun / Submachine Gun</vt:lpstr>
      <vt:lpstr>What is Caliber?</vt:lpstr>
      <vt:lpstr>Common Calibers</vt:lpstr>
      <vt:lpstr>Bullet Velocity</vt:lpstr>
      <vt:lpstr>Bullet Trajectory</vt:lpstr>
      <vt:lpstr>Bullet Trajectory</vt:lpstr>
      <vt:lpstr>Small Arms Ammunition</vt:lpstr>
      <vt:lpstr>Cartridge Case</vt:lpstr>
      <vt:lpstr>Cartridge Case</vt:lpstr>
      <vt:lpstr>Bullet</vt:lpstr>
      <vt:lpstr>Bullet</vt:lpstr>
      <vt:lpstr>Bullet</vt:lpstr>
      <vt:lpstr>Primer</vt:lpstr>
      <vt:lpstr>Primer</vt:lpstr>
      <vt:lpstr>Propellant</vt:lpstr>
      <vt:lpstr>Cartridge Cases</vt:lpstr>
      <vt:lpstr>Cartridge Cases</vt:lpstr>
      <vt:lpstr>Rifling</vt:lpstr>
      <vt:lpstr>Rifling</vt:lpstr>
      <vt:lpstr>Bullet Striations</vt:lpstr>
      <vt:lpstr>Bullet Striations</vt:lpstr>
      <vt:lpstr>Bullet Striations</vt:lpstr>
      <vt:lpstr>Bullet Striations</vt:lpstr>
      <vt:lpstr>Bullet Identification Characteristics</vt:lpstr>
      <vt:lpstr>Pattern Matching</vt:lpstr>
      <vt:lpstr>Consecutive Matching Striae</vt:lpstr>
      <vt:lpstr>CMS Criteria for Identification</vt:lpstr>
      <vt:lpstr>Glock Rifling is an Exception</vt:lpstr>
      <vt:lpstr>Initial Examination of a Fired Bullet</vt:lpstr>
      <vt:lpstr>Caliber Determination</vt:lpstr>
      <vt:lpstr>Fired Standards</vt:lpstr>
      <vt:lpstr>Determining Class Characteristics</vt:lpstr>
      <vt:lpstr>Determining Class Characteristics</vt:lpstr>
      <vt:lpstr>Comparison Microscope</vt:lpstr>
      <vt:lpstr>Bullet Comparison</vt:lpstr>
      <vt:lpstr>Bullet Comparison</vt:lpstr>
      <vt:lpstr>Bullet Comparison</vt:lpstr>
      <vt:lpstr>Bullet Comparison</vt:lpstr>
      <vt:lpstr>Firing Pin Impression</vt:lpstr>
      <vt:lpstr>Possible Conclusions from Analysis</vt:lpstr>
      <vt:lpstr>How Reliable are Bullet Identifications?</vt:lpstr>
      <vt:lpstr>National Integrated Ballistic Information Network (NIBN)</vt:lpstr>
      <vt:lpstr>National Integrated Ballistic Information Network (NIBN)</vt:lpstr>
      <vt:lpstr>National Integrated Ballistic Information Network (NIBN)</vt:lpstr>
      <vt:lpstr>DRUGFIRE</vt:lpstr>
      <vt:lpstr>Other Firearms Evidence</vt:lpstr>
      <vt:lpstr>Other Firearms Evidence</vt:lpstr>
      <vt:lpstr>Other Firearms Evidence</vt:lpstr>
      <vt:lpstr>Other Firearms Evidence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Crosscutting Concepts</dc:creator>
  <cp:lastModifiedBy>Hilton, Codey D.</cp:lastModifiedBy>
  <cp:revision>104</cp:revision>
  <dcterms:created xsi:type="dcterms:W3CDTF">2013-06-04T13:26:48Z</dcterms:created>
  <dcterms:modified xsi:type="dcterms:W3CDTF">2016-06-21T03:55:59Z</dcterms:modified>
</cp:coreProperties>
</file>