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9" r:id="rId2"/>
    <p:sldId id="257" r:id="rId3"/>
    <p:sldId id="303" r:id="rId4"/>
    <p:sldId id="298" r:id="rId5"/>
    <p:sldId id="297" r:id="rId6"/>
    <p:sldId id="287" r:id="rId7"/>
    <p:sldId id="288" r:id="rId8"/>
    <p:sldId id="289" r:id="rId9"/>
    <p:sldId id="290" r:id="rId10"/>
    <p:sldId id="291" r:id="rId11"/>
    <p:sldId id="296" r:id="rId12"/>
    <p:sldId id="292" r:id="rId13"/>
    <p:sldId id="293" r:id="rId14"/>
    <p:sldId id="294" r:id="rId15"/>
    <p:sldId id="295" r:id="rId16"/>
    <p:sldId id="301" r:id="rId17"/>
    <p:sldId id="302" r:id="rId18"/>
    <p:sldId id="300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9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0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07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32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9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11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9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87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0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2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38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3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0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902DC1-2AA4-4BCA-9750-F7C564EF1821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D88EED-89A7-40F7-BD3E-D065D9CB3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3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703" y="1519564"/>
            <a:ext cx="2308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Don’t forget about your assigned seats!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If you were not here yesterday, go to the front and grab a syllabus and student information sheet.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If your name is not on the list, come see Ms. Simmons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398" t="21875" r="6662" b="25000"/>
          <a:stretch/>
        </p:blipFill>
        <p:spPr>
          <a:xfrm>
            <a:off x="3771901" y="971550"/>
            <a:ext cx="4067969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607274"/>
            <a:ext cx="7200897" cy="9779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R</a:t>
            </a:r>
            <a:r>
              <a:rPr lang="en-US" sz="6000" b="1" u="sng" dirty="0">
                <a:solidFill>
                  <a:schemeClr val="tx1"/>
                </a:solidFill>
              </a:rPr>
              <a:t>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51385"/>
            <a:ext cx="6858000" cy="2905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75" dirty="0"/>
              <a:t>Definition: </a:t>
            </a:r>
            <a:r>
              <a:rPr lang="en-US" sz="2775" b="1" u="sng" dirty="0"/>
              <a:t> Homeostasis = </a:t>
            </a:r>
            <a:r>
              <a:rPr lang="en-US" sz="3000" b="1" u="sng" dirty="0">
                <a:cs typeface="Aharoni" panose="02010803020104030203" pitchFamily="2" charset="-79"/>
              </a:rPr>
              <a:t>maintaining STABLE internal balance</a:t>
            </a:r>
          </a:p>
          <a:p>
            <a:pPr marL="0" indent="0" algn="ctr">
              <a:buNone/>
            </a:pPr>
            <a:r>
              <a:rPr lang="en-US" sz="2775" dirty="0"/>
              <a:t>Examples: insulin regulates blood sugar, </a:t>
            </a:r>
            <a:r>
              <a:rPr lang="en-US" sz="2775" b="1" u="sng" dirty="0"/>
              <a:t>body temperature (sweating, shivering) </a:t>
            </a:r>
          </a:p>
        </p:txBody>
      </p:sp>
      <p:pic>
        <p:nvPicPr>
          <p:cNvPr id="7170" name="Picture 2" descr="http://www.macronutrients.net/wp-content/uploads/2011/12/Homeostas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065315"/>
            <a:ext cx="1800225" cy="1255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3.google.com/images?q=tbn:ANd9GcTWBVvMBHxAhZJKbmVpGVKaZ4OnAlxiPi4LBVH40ZuZ_CGF30Fn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36" y="1065315"/>
            <a:ext cx="1885949" cy="1271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6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4" descr="http://bio1152.nicerweb.com/Locked/media/ch45/45_12GlucoseHomeosta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031206"/>
            <a:ext cx="31718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" descr="http://encyclopedia.lubopitko-bg.com/images/Homeostasis%20and%20body%20temperature%20regu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9" y="2469356"/>
            <a:ext cx="448508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7225" y="1269206"/>
            <a:ext cx="7867650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Homeostasis</a:t>
            </a:r>
            <a:r>
              <a:rPr lang="en-US" sz="2400" dirty="0">
                <a:latin typeface="Goudy Stout" panose="0202090407030B020401" pitchFamily="18" charset="0"/>
              </a:rPr>
              <a:t> –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maintaining STABLE internal balance</a:t>
            </a:r>
          </a:p>
          <a:p>
            <a:pPr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Body temperature, blood sugar, blood pH</a:t>
            </a:r>
          </a:p>
        </p:txBody>
      </p:sp>
    </p:spTree>
    <p:extLst>
      <p:ext uri="{BB962C8B-B14F-4D97-AF65-F5344CB8AC3E}">
        <p14:creationId xmlns:p14="http://schemas.microsoft.com/office/powerpoint/2010/main" val="22075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672924"/>
            <a:ext cx="7200897" cy="9779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N</a:t>
            </a:r>
            <a:r>
              <a:rPr lang="en-US" sz="6000" b="1" u="sng" dirty="0">
                <a:solidFill>
                  <a:schemeClr val="tx1"/>
                </a:solidFill>
              </a:rPr>
              <a:t>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78" y="2650823"/>
            <a:ext cx="7252571" cy="2440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75" dirty="0"/>
              <a:t>Definition: </a:t>
            </a:r>
            <a:r>
              <a:rPr lang="en-US" sz="2775" b="1" u="sng" dirty="0"/>
              <a:t>How organisms break down and absorb food</a:t>
            </a:r>
            <a:r>
              <a:rPr lang="en-US" sz="2775" dirty="0"/>
              <a:t>.</a:t>
            </a:r>
          </a:p>
          <a:p>
            <a:pPr marL="0" indent="0" algn="ctr">
              <a:buNone/>
            </a:pPr>
            <a:r>
              <a:rPr lang="en-US" sz="2775" dirty="0"/>
              <a:t>Examples: </a:t>
            </a:r>
            <a:r>
              <a:rPr lang="en-US" sz="2775" b="1" u="sng" dirty="0"/>
              <a:t>heterotrophs eat; autotrophs photosynthesize</a:t>
            </a:r>
          </a:p>
        </p:txBody>
      </p:sp>
      <p:pic>
        <p:nvPicPr>
          <p:cNvPr id="8194" name="Picture 2" descr="https://encrypted-tbn2.google.com/images?q=tbn:ANd9GcT8LZMQecLBJ4juEadaUOlFeB0nGxkti4bJ7uXtzRLN00QbJdqhw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1" y="1041359"/>
            <a:ext cx="2129864" cy="1412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2.google.com/images?q=tbn:ANd9GcRwz3g11ByMiKVMvvnyIgiTk-eUP4PHIzu197kWQFDztAlVcyn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53" y="996833"/>
            <a:ext cx="2189057" cy="145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12473"/>
            <a:ext cx="7200897" cy="9779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G</a:t>
            </a:r>
            <a:r>
              <a:rPr lang="en-US" sz="6000" b="1" u="sng" dirty="0">
                <a:solidFill>
                  <a:schemeClr val="tx1"/>
                </a:solidFill>
              </a:rPr>
              <a:t>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988664"/>
            <a:ext cx="6858000" cy="1646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75" dirty="0"/>
              <a:t>Definition: </a:t>
            </a:r>
            <a:r>
              <a:rPr lang="en-US" sz="2775" b="1" u="sng" dirty="0"/>
              <a:t>How organisms make new cells and develop </a:t>
            </a:r>
          </a:p>
          <a:p>
            <a:pPr marL="0" indent="0" algn="ctr">
              <a:buNone/>
            </a:pPr>
            <a:r>
              <a:rPr lang="en-US" sz="2775" dirty="0"/>
              <a:t>Examples: </a:t>
            </a:r>
            <a:r>
              <a:rPr lang="en-US" sz="2775" b="1" u="sng" dirty="0"/>
              <a:t>mitosis, cell division</a:t>
            </a:r>
          </a:p>
        </p:txBody>
      </p:sp>
      <p:pic>
        <p:nvPicPr>
          <p:cNvPr id="9218" name="Picture 2" descr="https://encrypted-tbn2.google.com/images?q=tbn:ANd9GcTCIRxTAoruKJZmGzmARU-irSteWO8-Yb5C3Bt7UH2AfdmxURD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7" y="930037"/>
            <a:ext cx="2971799" cy="1071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IF Imag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49" y="930037"/>
            <a:ext cx="1311052" cy="1370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3" y="1078787"/>
            <a:ext cx="7200897" cy="9779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R</a:t>
            </a:r>
            <a:r>
              <a:rPr lang="en-US" sz="6000" b="1" u="sng" dirty="0">
                <a:solidFill>
                  <a:schemeClr val="tx1"/>
                </a:solidFill>
              </a:rPr>
              <a:t>eproduction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56119"/>
            <a:ext cx="6858000" cy="2309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75" dirty="0"/>
              <a:t>Definition: </a:t>
            </a:r>
            <a:r>
              <a:rPr lang="en-US" sz="2775" b="1" u="sng" dirty="0"/>
              <a:t>How organisms make new individuals like themselves</a:t>
            </a:r>
            <a:r>
              <a:rPr lang="en-US" sz="2775" dirty="0"/>
              <a:t>.</a:t>
            </a:r>
          </a:p>
          <a:p>
            <a:pPr marL="0" indent="0" algn="ctr">
              <a:buNone/>
            </a:pPr>
            <a:r>
              <a:rPr lang="en-US" sz="2775" dirty="0"/>
              <a:t>Examples: </a:t>
            </a:r>
            <a:r>
              <a:rPr lang="en-US" sz="2775" b="1" u="sng" dirty="0"/>
              <a:t>sexual = 2 parents; asexual = 1 parent</a:t>
            </a:r>
          </a:p>
        </p:txBody>
      </p:sp>
      <p:pic>
        <p:nvPicPr>
          <p:cNvPr id="10246" name="Picture 6" descr="https://encrypted-tbn0.google.com/images?q=tbn:ANd9GcR0YuWVTrr8N63up68cPHTF5-ZhmBg2dLZTYTfuYyObdmftgtjDL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4" y="1078787"/>
            <a:ext cx="2057400" cy="1507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encrypted-tbn0.google.com/images?q=tbn:ANd9GcTX_yS8zSc4paxmFGMG5_TCIKkFndPrtRSgnoqSDC8ZUejdJPiH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1" y="1080336"/>
            <a:ext cx="1161462" cy="1556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070871"/>
            <a:ext cx="7200897" cy="9779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R</a:t>
            </a:r>
            <a:r>
              <a:rPr lang="en-US" sz="6000" b="1" u="sng" dirty="0">
                <a:solidFill>
                  <a:schemeClr val="tx1"/>
                </a:solidFill>
              </a:rPr>
              <a:t>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844984"/>
            <a:ext cx="6858000" cy="2104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75" dirty="0"/>
              <a:t>Definition: </a:t>
            </a:r>
            <a:r>
              <a:rPr lang="en-US" sz="2775" b="1" u="sng" dirty="0"/>
              <a:t>How organisms get oxygen and release carbon dioxide to make usable energy</a:t>
            </a:r>
            <a:r>
              <a:rPr lang="en-US" sz="2775" dirty="0"/>
              <a:t>.</a:t>
            </a:r>
          </a:p>
          <a:p>
            <a:pPr marL="0" indent="0" algn="ctr">
              <a:buNone/>
            </a:pPr>
            <a:r>
              <a:rPr lang="en-US" sz="2775" dirty="0"/>
              <a:t>Examples: </a:t>
            </a:r>
            <a:r>
              <a:rPr lang="en-US" sz="2775" b="1" u="sng" dirty="0"/>
              <a:t>aerobic and anaerobic respiration</a:t>
            </a:r>
          </a:p>
        </p:txBody>
      </p:sp>
      <p:pic>
        <p:nvPicPr>
          <p:cNvPr id="11266" name="Picture 2" descr="https://encrypted-tbn1.google.com/images?q=tbn:ANd9GcQ4NWXv6Pb88-x50aJF939sviRyj79bg-b3fXnf3Qnx9iENdb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5" y="893329"/>
            <a:ext cx="1758203" cy="1552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3.google.com/images?q=tbn:ANd9GcTVzMJWFBEmYyBZ6swjHID8SVqeCVvlufZoEsQYLv5smt7dQiv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27" y="996152"/>
            <a:ext cx="1664494" cy="1664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8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701" t="24918" r="35411" b="6098"/>
          <a:stretch/>
        </p:blipFill>
        <p:spPr>
          <a:xfrm>
            <a:off x="2770496" y="453065"/>
            <a:ext cx="3780428" cy="57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40" t="19461" r="35448" b="4559"/>
          <a:stretch/>
        </p:blipFill>
        <p:spPr>
          <a:xfrm>
            <a:off x="2729553" y="368489"/>
            <a:ext cx="4029331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11517"/>
            <a:ext cx="7200897" cy="977900"/>
          </a:xfrm>
        </p:spPr>
        <p:txBody>
          <a:bodyPr>
            <a:normAutofit/>
          </a:bodyPr>
          <a:lstStyle/>
          <a:p>
            <a:r>
              <a:rPr lang="en-US" b="1" dirty="0" smtClean="0"/>
              <a:t>STERNGRR Posters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8" y="873456"/>
            <a:ext cx="7421820" cy="5308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 smtClean="0">
                <a:latin typeface="Arial Black" panose="020B0A04020102020204" pitchFamily="34" charset="0"/>
              </a:rPr>
              <a:t>Include</a:t>
            </a:r>
            <a:r>
              <a:rPr lang="en-US" sz="1600" u="sng" dirty="0">
                <a:latin typeface="Arial Black" panose="020B0A04020102020204" pitchFamily="34" charset="0"/>
              </a:rPr>
              <a:t>:</a:t>
            </a:r>
            <a:endParaRPr lang="en-US" sz="1600" dirty="0">
              <a:latin typeface="Arial Black" panose="020B0A04020102020204" pitchFamily="34" charset="0"/>
            </a:endParaRP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A definition of what the process is (in simple </a:t>
            </a:r>
            <a:r>
              <a:rPr lang="en-US" sz="1600" dirty="0" smtClean="0">
                <a:latin typeface="Arial Black" panose="020B0A04020102020204" pitchFamily="34" charset="0"/>
              </a:rPr>
              <a:t>terms)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Black" panose="020B0A04020102020204" pitchFamily="34" charset="0"/>
              </a:rPr>
              <a:t>An image/drawing representing your characteristic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Black" panose="020B0A04020102020204" pitchFamily="34" charset="0"/>
              </a:rPr>
              <a:t>Examples </a:t>
            </a:r>
            <a:r>
              <a:rPr lang="en-US" sz="1600" dirty="0">
                <a:latin typeface="Arial Black" panose="020B0A04020102020204" pitchFamily="34" charset="0"/>
              </a:rPr>
              <a:t>of ways organisms do your process </a:t>
            </a:r>
            <a:endParaRPr lang="en-US" sz="1600" dirty="0" smtClean="0">
              <a:latin typeface="Arial Black" panose="020B0A04020102020204" pitchFamily="34" charset="0"/>
            </a:endParaRP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Black" panose="020B0A04020102020204" pitchFamily="34" charset="0"/>
              </a:rPr>
              <a:t>Use the information sheet to give one more piece of information that we did NOT cover in class</a:t>
            </a:r>
            <a:endParaRPr lang="en-US" sz="1600" dirty="0">
              <a:latin typeface="Arial Black" panose="020B0A040201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u="sng" dirty="0">
                <a:latin typeface="Arial Black" panose="020B0A04020102020204" pitchFamily="34" charset="0"/>
              </a:rPr>
              <a:t>Be sure to:</a:t>
            </a:r>
            <a:endParaRPr lang="en-US" sz="1600" dirty="0">
              <a:latin typeface="Arial Black" panose="020B0A04020102020204" pitchFamily="34" charset="0"/>
            </a:endParaRP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Keep it colorful, easy to read, and not too much text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Make it easy to see from a distance- we will be putting these up around the classroom for reference!  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u="sng" dirty="0">
                <a:latin typeface="Arial Black" panose="020B0A04020102020204" pitchFamily="34" charset="0"/>
              </a:rPr>
              <a:t>You will be graded on:</a:t>
            </a:r>
            <a:endParaRPr lang="en-US" sz="1600" dirty="0">
              <a:latin typeface="Arial Black" panose="020B0A04020102020204" pitchFamily="34" charset="0"/>
            </a:endParaRP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Group participation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>
                <a:latin typeface="Arial Black" panose="020B0A04020102020204" pitchFamily="34" charset="0"/>
              </a:rPr>
              <a:t>The poster you create (for content and appearance</a:t>
            </a:r>
            <a:r>
              <a:rPr lang="en-US" sz="1600" dirty="0" smtClean="0">
                <a:latin typeface="Arial Black" panose="020B0A04020102020204" pitchFamily="34" charset="0"/>
              </a:rPr>
              <a:t>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 Black" panose="020B0A04020102020204" pitchFamily="34" charset="0"/>
              </a:rPr>
              <a:t>CREATIVE PRESENTATION: A quick 2 minute presentation of your poster! The most creative presentation will be given a prize from Ms. Simmons</a:t>
            </a:r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CHEMISTRY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95401"/>
            <a:ext cx="8058150" cy="35086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Organic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contains C, H and O</a:t>
            </a:r>
          </a:p>
          <a:p>
            <a:pPr>
              <a:defRPr/>
            </a:pP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 Types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Carbohydrates, Lipids, Proteins, Nucleic Acids</a:t>
            </a:r>
          </a:p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Carbohydrates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QUICK energy</a:t>
            </a:r>
          </a:p>
          <a:p>
            <a:pPr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Simple sugars-GLUCOSE- C6H12O6</a:t>
            </a:r>
          </a:p>
          <a:p>
            <a:pPr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Indicator Test </a:t>
            </a:r>
          </a:p>
          <a:p>
            <a:pPr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Simple Sugars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– Benedict’s solution – turns from aqua blue  	to green	 yellow     orange     red if sugar is present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0979" y="4294585"/>
            <a:ext cx="323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43275" y="4294585"/>
            <a:ext cx="323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648200" y="4294585"/>
            <a:ext cx="3238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5" descr="http://3.bp.blogspot.com/-lsv18C6OKzM/UNW_qSBz7sI/AAAAAAAAA_Y/fhdjoxAq-fI/s1600/Benedict%27s+test+for+reducing+sug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48" y="4363641"/>
            <a:ext cx="366831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0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300" y="3146823"/>
            <a:ext cx="5111354" cy="113585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Biology &amp;</a:t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STERNGRR</a:t>
            </a:r>
          </a:p>
        </p:txBody>
      </p:sp>
    </p:spTree>
    <p:extLst>
      <p:ext uri="{BB962C8B-B14F-4D97-AF65-F5344CB8AC3E}">
        <p14:creationId xmlns:p14="http://schemas.microsoft.com/office/powerpoint/2010/main" val="37886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325" y="1247775"/>
            <a:ext cx="78676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Starches</a:t>
            </a: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Iodine – turns from orange/brown to BLACK if starch is present</a:t>
            </a:r>
          </a:p>
        </p:txBody>
      </p:sp>
      <p:pic>
        <p:nvPicPr>
          <p:cNvPr id="4098" name="Picture 6" descr="http://www.visualphotos.com/photo/1x7465698/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3" t="11073" r="6383" b="19031"/>
          <a:stretch>
            <a:fillRect/>
          </a:stretch>
        </p:blipFill>
        <p:spPr bwMode="auto">
          <a:xfrm>
            <a:off x="907257" y="1963342"/>
            <a:ext cx="2074069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5226" y="1963341"/>
            <a:ext cx="5069681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Cellulose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how PLANTS store starch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Humans &amp; other animals store starch as GLYCOGEN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771776"/>
            <a:ext cx="2564606" cy="237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86650" y="4973241"/>
            <a:ext cx="12001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Cellulose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705725" y="4238625"/>
            <a:ext cx="381000" cy="7346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079581" y="3717132"/>
            <a:ext cx="138113" cy="13215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2704" y="3523060"/>
            <a:ext cx="461605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–recognize it by its RING structure		</a:t>
            </a:r>
          </a:p>
        </p:txBody>
      </p:sp>
      <p:pic>
        <p:nvPicPr>
          <p:cNvPr id="4100" name="Picture 7" descr="http://science.marshall.edu/murraye/340/gluco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60" y="4192191"/>
            <a:ext cx="1315640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26494" y="4487467"/>
            <a:ext cx="2759869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carb O hydrate </a:t>
            </a:r>
          </a:p>
        </p:txBody>
      </p:sp>
    </p:spTree>
    <p:extLst>
      <p:ext uri="{BB962C8B-B14F-4D97-AF65-F5344CB8AC3E}">
        <p14:creationId xmlns:p14="http://schemas.microsoft.com/office/powerpoint/2010/main" val="4045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850" y="1209675"/>
            <a:ext cx="775335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Lipids –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STORED energy, insulation, cell membranes</a:t>
            </a:r>
          </a:p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glycerol backbone &amp; three fatty acids</a:t>
            </a:r>
          </a:p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Indicator Test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Brown paper bag – leaves a greasy stain	if lipids are present	</a:t>
            </a: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recognize it as long letter E						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3372" y="932260"/>
            <a:ext cx="21717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sz="13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phosphoLIPID</a:t>
            </a: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bilayer)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46094" y="1209675"/>
            <a:ext cx="148829" cy="367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23" y="2817019"/>
            <a:ext cx="1583531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 descr="http://www.clayton.edu/portals/690/biology/lab-manual/lipi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t="13374" r="29344" b="18237"/>
          <a:stretch>
            <a:fillRect/>
          </a:stretch>
        </p:blipFill>
        <p:spPr bwMode="auto">
          <a:xfrm>
            <a:off x="153591" y="2853929"/>
            <a:ext cx="860822" cy="9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136231"/>
            <a:ext cx="2688431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81525" y="4251722"/>
            <a:ext cx="0" cy="48934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81525" y="4251722"/>
            <a:ext cx="1739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81525" y="4485085"/>
            <a:ext cx="1739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1525" y="4741069"/>
            <a:ext cx="1739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56748" y="4383881"/>
            <a:ext cx="241101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 too much… you’ll get fat!</a:t>
            </a:r>
          </a:p>
        </p:txBody>
      </p:sp>
    </p:spTree>
    <p:extLst>
      <p:ext uri="{BB962C8B-B14F-4D97-AF65-F5344CB8AC3E}">
        <p14:creationId xmlns:p14="http://schemas.microsoft.com/office/powerpoint/2010/main" val="26335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556" y="1234679"/>
            <a:ext cx="7886700" cy="170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Protein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Body structures, enzymes, hemoglobin, insulin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amino acids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Indicator Test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Biuret’s – turns from sapphire blue to lilac 	if protein is present</a:t>
            </a:r>
          </a:p>
        </p:txBody>
      </p:sp>
      <p:pic>
        <p:nvPicPr>
          <p:cNvPr id="6146" name="Picture 10" descr="http://www.carolina.com/images/product/detail/848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85" y="2919413"/>
            <a:ext cx="1333500" cy="13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60" y="2944416"/>
            <a:ext cx="822722" cy="12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17" y="2788444"/>
            <a:ext cx="3374231" cy="12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101" y="4229100"/>
            <a:ext cx="4937522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recognize it by the letter N</a:t>
            </a:r>
          </a:p>
        </p:txBody>
      </p:sp>
      <p:pic>
        <p:nvPicPr>
          <p:cNvPr id="6149" name="Picture 14" descr="http://0.tqn.com/d/chemistry/1/0/O/R/1/va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85" y="4544616"/>
            <a:ext cx="2022872" cy="139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616994" y="4544616"/>
            <a:ext cx="2961085" cy="10906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44716" y="4785122"/>
            <a:ext cx="2547938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proteiN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0066" y="903685"/>
            <a:ext cx="2914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Carries oxygen to cells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7182" y="1234678"/>
            <a:ext cx="1346597" cy="3655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8451" y="875110"/>
            <a:ext cx="248959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Controls blood sugar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80672" y="1209675"/>
            <a:ext cx="846534" cy="390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46585"/>
            <a:ext cx="7800975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Nucleic Acids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Store &amp; Transmit hereditary information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Building blocks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Nucleotides (made up of a sugar, a 	phosphate &amp; a nitrogen base)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pic>
        <p:nvPicPr>
          <p:cNvPr id="2457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035" y="2824163"/>
            <a:ext cx="1878806" cy="126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83781"/>
            <a:ext cx="2200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583782"/>
            <a:ext cx="32385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remember it as 3 separate shapes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DNA/RNA has 3 letters</a:t>
            </a: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34966" y="3343275"/>
            <a:ext cx="550069" cy="7500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34966" y="3890963"/>
            <a:ext cx="789384" cy="202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34966" y="3890963"/>
            <a:ext cx="1865709" cy="202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91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5" y="1285875"/>
            <a:ext cx="778192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 scale</a:t>
            </a:r>
          </a:p>
        </p:txBody>
      </p:sp>
      <p:pic>
        <p:nvPicPr>
          <p:cNvPr id="23553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841898"/>
            <a:ext cx="8131969" cy="184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2075" y="3492104"/>
            <a:ext cx="12477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0 - 6.9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9350" y="3454004"/>
            <a:ext cx="14573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7.1 - 14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138" y="3063479"/>
            <a:ext cx="3524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2075" y="4877991"/>
            <a:ext cx="62579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closer you get to the sides, the 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STRONGER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the acid or base 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48941" y="2919412"/>
            <a:ext cx="560784" cy="19966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391400" y="2902744"/>
            <a:ext cx="608410" cy="20133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557" y="1234678"/>
            <a:ext cx="8255794" cy="24468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~are PROTEINS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~are SPECIFIC  (only work on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substrate)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~are REUSABLE (if not DENATURED)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~speed up chemical reactions by LOWERING the ACTIVATION 	  ENERGY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~usually end in ‘ASE’</a:t>
            </a:r>
          </a:p>
        </p:txBody>
      </p:sp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3608785"/>
            <a:ext cx="3205163" cy="239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7641" y="857250"/>
            <a:ext cx="318968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an enzyme works 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96100" y="1234678"/>
            <a:ext cx="542925" cy="2708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753100" y="1234678"/>
            <a:ext cx="1685925" cy="7750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82" y="3171825"/>
            <a:ext cx="5213747" cy="24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2525" y="3343275"/>
            <a:ext cx="962025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Substrate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6675" y="4385072"/>
            <a:ext cx="81915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3937" y="3652837"/>
            <a:ext cx="9763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 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6150" y="3343275"/>
            <a:ext cx="838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Products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246585"/>
            <a:ext cx="78009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Enzymes can be DENATURED by temp or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pH.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Denatured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ACTIVE SITE shape is changed &amp; enzyme will no longer work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2475" y="2818210"/>
          <a:ext cx="2286000" cy="1112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SUBSTRATE</a:t>
                      </a:r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ENZYME</a:t>
                      </a:r>
                      <a:endParaRPr lang="en-US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75" marB="342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Maltose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Maltase</a:t>
                      </a:r>
                    </a:p>
                  </a:txBody>
                  <a:tcPr marL="68580" marR="68580" marT="34275" marB="34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Sucrose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Sucrase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34275" marB="34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Lactose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Lactase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68580" marR="68580" marT="34275" marB="342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3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6" y="4383882"/>
            <a:ext cx="38004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http://faculty.ccbcmd.edu/%7Egkaiser/SoftChalk%20BIOL%20230/Molecular%20Genetics%20Review/enzymes/u4f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857251"/>
            <a:ext cx="2857500" cy="15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85" y="3876675"/>
            <a:ext cx="38862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3293269" cy="170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466" y="2564607"/>
            <a:ext cx="8676084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Don’t be fooled into thinking that the enzyme is always the one on the bottom…even though most pictures show it that way.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enzyme is the one that DOESN’T change from beginning to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7204" y="3815954"/>
            <a:ext cx="318968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Which one is the enzyme?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4823" y="5310188"/>
            <a:ext cx="34885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382" y="5319713"/>
            <a:ext cx="35004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715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CELLS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557" y="1234679"/>
            <a:ext cx="8255794" cy="36471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Prokaryotic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no NUCLEUS or membrane-bound ORGANELLES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~they do have ribosomes because ribosomes are NOT 			    membrane –bound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 Bacteria</a:t>
            </a: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Eukaryotic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have a NUCLEUS and ORGANELLES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~PLANT and ANIMAL cells are the two types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Ex.  Plants, animals, fungi &amp;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protists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(everything that’s not 																		bacteria)					</a:t>
            </a:r>
          </a:p>
        </p:txBody>
      </p:sp>
    </p:spTree>
    <p:extLst>
      <p:ext uri="{BB962C8B-B14F-4D97-AF65-F5344CB8AC3E}">
        <p14:creationId xmlns:p14="http://schemas.microsoft.com/office/powerpoint/2010/main" val="31661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http://kenpitts.net/bio/cells/plant_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118123"/>
            <a:ext cx="3381375" cy="251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 descr="http://kenpitts.net/bio/cells/animal_ce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31" y="2180035"/>
            <a:ext cx="3720704" cy="264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				 </a:t>
            </a:r>
            <a:r>
              <a:rPr lang="en-US" altLang="en-US" sz="2400" u="sng">
                <a:latin typeface="Aharoni" panose="02010803020104030203" pitchFamily="2" charset="-79"/>
                <a:cs typeface="Aharoni" panose="02010803020104030203" pitchFamily="2" charset="-79"/>
              </a:rPr>
              <a:t>Plant cell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               						</a:t>
            </a:r>
            <a:r>
              <a:rPr lang="en-US" altLang="en-US" sz="2400" u="sng">
                <a:latin typeface="Aharoni" panose="02010803020104030203" pitchFamily="2" charset="-79"/>
                <a:cs typeface="Aharoni" panose="02010803020104030203" pitchFamily="2" charset="-79"/>
              </a:rPr>
              <a:t>Animal cell</a:t>
            </a:r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810" y="4395787"/>
            <a:ext cx="1251347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mitochondria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725" y="2644378"/>
            <a:ext cx="1112044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578" y="3100387"/>
            <a:ext cx="65246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wall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0385" y="2377678"/>
            <a:ext cx="78700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7588" y="4164806"/>
            <a:ext cx="7429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nucleus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4775" y="2180035"/>
            <a:ext cx="940594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ribosome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4457" y="1922860"/>
            <a:ext cx="807244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vacuole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694" y="2457450"/>
            <a:ext cx="1059656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chloroplast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23547" y="2170510"/>
            <a:ext cx="941784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ribosome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99798" y="2436019"/>
            <a:ext cx="1112044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9760" y="2930128"/>
            <a:ext cx="1252538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mitochondria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37873" y="4118372"/>
            <a:ext cx="921544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centrioles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8891" y="4969669"/>
            <a:ext cx="7800975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to know if a cell is plant or animal?  If it has chloroplasts, a cell wall or a large vacuole – it’s a PLANT cell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025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68" y="159558"/>
            <a:ext cx="6798734" cy="1303867"/>
          </a:xfrm>
        </p:spPr>
        <p:txBody>
          <a:bodyPr/>
          <a:lstStyle/>
          <a:p>
            <a:r>
              <a:rPr lang="en-US" sz="4000" dirty="0" smtClean="0"/>
              <a:t>Do 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820" y="1073021"/>
            <a:ext cx="7819053" cy="498254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dirty="0" smtClean="0"/>
              <a:t>1. What is the difference between a </a:t>
            </a:r>
            <a:r>
              <a:rPr lang="en-US" sz="2200" b="1" dirty="0" smtClean="0"/>
              <a:t>control group </a:t>
            </a:r>
            <a:r>
              <a:rPr lang="en-US" sz="2200" dirty="0" smtClean="0"/>
              <a:t>and an </a:t>
            </a:r>
            <a:r>
              <a:rPr lang="en-US" sz="2200" b="1" dirty="0" smtClean="0"/>
              <a:t>experimental group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Smithers </a:t>
            </a:r>
            <a:r>
              <a:rPr lang="en-US" sz="2200" dirty="0"/>
              <a:t>thinks that a special juice will increase the productivity of workers. He creates two groups of 50 workers each and assigns each group the same task (in this case, they're supposed to staple a set of papers). Group A is given the special juice to drink while they work. Group B is not given the special juice. After an hour, Smithers counts how many stacks of papers each group has made. Group A made 1,587 stacks, Group B made 2,113 </a:t>
            </a:r>
            <a:r>
              <a:rPr lang="en-US" sz="2200" dirty="0" smtClean="0"/>
              <a:t>stacks. </a:t>
            </a:r>
          </a:p>
          <a:p>
            <a:pPr marL="0" indent="0">
              <a:buNone/>
            </a:pPr>
            <a:r>
              <a:rPr lang="en-US" sz="2200" dirty="0" smtClean="0"/>
              <a:t>2. Identify the </a:t>
            </a:r>
            <a:r>
              <a:rPr lang="en-US" sz="2200" b="1" dirty="0" smtClean="0"/>
              <a:t>independent</a:t>
            </a:r>
            <a:r>
              <a:rPr lang="en-US" sz="2200" dirty="0" smtClean="0"/>
              <a:t> and </a:t>
            </a:r>
            <a:r>
              <a:rPr lang="en-US" sz="2200" b="1" dirty="0" smtClean="0"/>
              <a:t>dependent</a:t>
            </a:r>
            <a:r>
              <a:rPr lang="en-US" sz="2200" dirty="0" smtClean="0"/>
              <a:t> </a:t>
            </a:r>
            <a:r>
              <a:rPr lang="en-US" sz="2200" b="1" dirty="0" smtClean="0"/>
              <a:t>variables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r>
              <a:rPr lang="en-US" sz="2200" dirty="0" smtClean="0"/>
              <a:t>3. What is the </a:t>
            </a:r>
            <a:r>
              <a:rPr lang="en-US" sz="2200" b="1" dirty="0" smtClean="0"/>
              <a:t>control</a:t>
            </a:r>
            <a:r>
              <a:rPr lang="en-US" sz="2200" dirty="0" smtClean="0"/>
              <a:t> </a:t>
            </a:r>
            <a:r>
              <a:rPr lang="en-US" sz="2200" b="1" dirty="0" smtClean="0"/>
              <a:t>group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r>
              <a:rPr lang="en-US" sz="2200" dirty="0" smtClean="0"/>
              <a:t>4. What is the </a:t>
            </a:r>
            <a:r>
              <a:rPr lang="en-US" sz="2200" b="1" dirty="0" smtClean="0"/>
              <a:t>experimental</a:t>
            </a:r>
            <a:r>
              <a:rPr lang="en-US" sz="2200" dirty="0" smtClean="0"/>
              <a:t> </a:t>
            </a:r>
            <a:r>
              <a:rPr lang="en-US" sz="2200" b="1" dirty="0" smtClean="0"/>
              <a:t>group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r>
              <a:rPr lang="en-US" sz="2200" dirty="0" smtClean="0"/>
              <a:t>5. What should Smithers </a:t>
            </a:r>
            <a:r>
              <a:rPr lang="en-US" sz="2200" b="1" dirty="0" smtClean="0"/>
              <a:t>conclusion</a:t>
            </a:r>
            <a:r>
              <a:rPr lang="en-US" sz="2200" dirty="0" smtClean="0"/>
              <a:t> be?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23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6207" y="948929"/>
          <a:ext cx="6766322" cy="4755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Organelle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C5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Function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C59E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Found in plant, animal or BOTH cells?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C59E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Nucleus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contains the DNA, control center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5DB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5DB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Ribosomes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makes protein 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Mitochondria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EBEB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makes ATP</a:t>
                      </a:r>
                    </a:p>
                  </a:txBody>
                  <a:tcPr marL="48203" marR="48203" marT="0" marB="0" anchor="ctr">
                    <a:solidFill>
                      <a:srgbClr val="EBEB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EBEB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Chloroplast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F9B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photosynthesis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F9B8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PLANT only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F9B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Cell Membrane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controls what enters &amp; leaves cell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BOTH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Cell Wall</a:t>
                      </a: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protection</a:t>
                      </a:r>
                      <a:r>
                        <a:rPr lang="en-US" sz="2100" baseline="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&amp; support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FF57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tx1"/>
                          </a:solidFill>
                          <a:effectLst/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PLANT only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ea typeface="SimSun" panose="02010600030101010101" pitchFamily="2" charset="-122"/>
                        <a:cs typeface="Aharoni" panose="02010803020104030203" pitchFamily="2" charset="-79"/>
                      </a:endParaRPr>
                    </a:p>
                  </a:txBody>
                  <a:tcPr marL="48203" marR="48203" marT="0" marB="0" anchor="ctr">
                    <a:solidFill>
                      <a:srgbClr val="FF5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732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279" y="1356122"/>
            <a:ext cx="1313259" cy="7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3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73" y="2053829"/>
            <a:ext cx="802481" cy="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Picture 34" descr="http://www.nature.com/scitable/content/ne0000/ne0000/ne0000/ne0000/14705155/U3CP4-1_Mitochondria_k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73" y="2801541"/>
            <a:ext cx="110609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28" descr="http://www.nature.com/scitable/content/ne0000/ne0000/ne0000/ne0000/14705175/U3CP5-1_ChloroplastStructu_k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66" y="3463528"/>
            <a:ext cx="1303734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6" name="Picture 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72" y="4219576"/>
            <a:ext cx="1222772" cy="85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7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44" y="4644628"/>
            <a:ext cx="983456" cy="13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423422" y="1871663"/>
            <a:ext cx="6512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423422" y="2533651"/>
            <a:ext cx="1885950" cy="119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286501" y="3231356"/>
            <a:ext cx="6512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12731" y="3929062"/>
            <a:ext cx="1319213" cy="1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86501" y="4618435"/>
            <a:ext cx="6512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652023" y="5392342"/>
            <a:ext cx="1391840" cy="23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TRANSPORT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569" y="1276351"/>
            <a:ext cx="8092679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controls what enters &amp; leaves the cell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~”selectively permeable” – can CHOOSE what enters/leaves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NO control over water!</a:t>
            </a:r>
          </a:p>
          <a:p>
            <a:pPr lvl="1"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Phospholipid bilayer –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layers of phospholipids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569" y="3018235"/>
            <a:ext cx="8423672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Passive Transport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movement of material from HIGH to LOW 				                         concentration – NO ENERGY required</a:t>
            </a:r>
          </a:p>
          <a:p>
            <a:pPr>
              <a:spcAft>
                <a:spcPts val="900"/>
              </a:spcAft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Diffusion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moves PARTICLES from HIGH to LOW – no energy</a:t>
            </a:r>
          </a:p>
          <a:p>
            <a:pPr>
              <a:spcAft>
                <a:spcPts val="900"/>
              </a:spcAft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Osmosis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moves WATER from HIGH to LOW – no energy</a:t>
            </a:r>
          </a:p>
          <a:p>
            <a:pPr>
              <a:spcAft>
                <a:spcPts val="900"/>
              </a:spcAft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 Transport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moves materials from LOW to HIGH 	   		       	                           concentration – requires energy (ATP)</a:t>
            </a:r>
          </a:p>
          <a:p>
            <a:pPr>
              <a:spcAft>
                <a:spcPts val="900"/>
              </a:spcAft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45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7" descr="http://www.biologyjunction.com/diffusion%5b1%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2" y="1425179"/>
            <a:ext cx="2378869" cy="12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205038"/>
            <a:ext cx="1731169" cy="20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7281" y="1032272"/>
            <a:ext cx="130492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Diffusion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541" y="2649141"/>
            <a:ext cx="1304925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(particles)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7062" y="4237435"/>
            <a:ext cx="1396604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Active Transport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51497" y="3283744"/>
            <a:ext cx="130492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Osmosis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6360" y="1251347"/>
            <a:ext cx="5439965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do we Flow?		From HIGH to LOW</a:t>
            </a:r>
          </a:p>
          <a:p>
            <a:pPr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From LOW to HIGH	You must TRY!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2138" y="2293144"/>
            <a:ext cx="1304925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Use energy!!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724650" y="1888332"/>
            <a:ext cx="729854" cy="4738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53" y="3744516"/>
            <a:ext cx="2994422" cy="18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4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" y="860823"/>
            <a:ext cx="7862888" cy="51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41006" y="2445544"/>
            <a:ext cx="32004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674394" y="3315891"/>
            <a:ext cx="32004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994672" y="4308872"/>
            <a:ext cx="32004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212056" y="5692379"/>
            <a:ext cx="2010966" cy="159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509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r="34137"/>
          <a:stretch>
            <a:fillRect/>
          </a:stretch>
        </p:blipFill>
        <p:spPr bwMode="auto">
          <a:xfrm>
            <a:off x="6276975" y="1506141"/>
            <a:ext cx="195738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3" y="1371601"/>
            <a:ext cx="2377678" cy="375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" y="857250"/>
            <a:ext cx="3394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PASSIVE TRANSPORT</a:t>
            </a:r>
          </a:p>
        </p:txBody>
      </p:sp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5806678" y="857250"/>
            <a:ext cx="3394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ACTIVE TRANSPORT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1704975" y="2000250"/>
            <a:ext cx="26634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Like rolling down a hill</a:t>
            </a:r>
          </a:p>
          <a:p>
            <a:endParaRPr lang="en-US" altLang="en-US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No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091" y="1371600"/>
            <a:ext cx="698897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2263" y="4729162"/>
            <a:ext cx="641747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LOW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43000" y="1754982"/>
            <a:ext cx="1588294" cy="2974181"/>
          </a:xfrm>
          <a:prstGeom prst="straightConnector1">
            <a:avLst/>
          </a:prstGeom>
          <a:ln w="38100">
            <a:solidFill>
              <a:srgbClr val="099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2" name="TextBox 13"/>
          <p:cNvSpPr txBox="1">
            <a:spLocks noChangeArrowheads="1"/>
          </p:cNvSpPr>
          <p:nvPr/>
        </p:nvSpPr>
        <p:spPr bwMode="auto">
          <a:xfrm>
            <a:off x="4650582" y="3392091"/>
            <a:ext cx="23121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Like rolling up a hill</a:t>
            </a:r>
          </a:p>
          <a:p>
            <a:endParaRPr lang="en-US" altLang="en-US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en-US">
                <a:latin typeface="Aharoni" panose="02010803020104030203" pitchFamily="2" charset="-79"/>
                <a:cs typeface="Aharoni" panose="02010803020104030203" pitchFamily="2" charset="-79"/>
              </a:rPr>
              <a:t>Needs 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8613" y="1395412"/>
            <a:ext cx="698897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HIGH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3828" y="4810125"/>
            <a:ext cx="641747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LOW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330554" y="1672829"/>
            <a:ext cx="1704975" cy="3149203"/>
          </a:xfrm>
          <a:prstGeom prst="straightConnector1">
            <a:avLst/>
          </a:prstGeom>
          <a:ln w="38100">
            <a:solidFill>
              <a:srgbClr val="099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869" y="1714500"/>
            <a:ext cx="8423672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~If you add SALT…the cell will SHRINK and SHRIVEL</a:t>
            </a:r>
          </a:p>
          <a:p>
            <a:pPr>
              <a:spcAft>
                <a:spcPts val="900"/>
              </a:spcAft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Aft>
                <a:spcPts val="900"/>
              </a:spcAft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Aft>
                <a:spcPts val="900"/>
              </a:spcAft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~If you add WATER…the cell will swell and possibly burst!!</a:t>
            </a:r>
          </a:p>
          <a:p>
            <a:pPr>
              <a:spcAft>
                <a:spcPts val="900"/>
              </a:spcAft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44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1" y="3284935"/>
            <a:ext cx="5832872" cy="216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569" y="1276351"/>
            <a:ext cx="8212931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General Reactions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</a:p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REACTANTS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what goes					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PRODUCTS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what comes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  in to a reaction									    out of a reaction</a:t>
            </a: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Photosynthesis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59994" y="2137172"/>
            <a:ext cx="124658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6851" y="3463529"/>
            <a:ext cx="8227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594" y="4830366"/>
            <a:ext cx="13192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sunlight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0841" y="4089798"/>
            <a:ext cx="82272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H2O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7569" y="4512469"/>
            <a:ext cx="8227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0116" y="3643313"/>
            <a:ext cx="13192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C6H12O6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glucose</a:t>
            </a:r>
          </a:p>
        </p:txBody>
      </p:sp>
      <p:sp>
        <p:nvSpPr>
          <p:cNvPr id="35850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PHOTOSYNTHESIS &amp; CELLULAR RESPIRATION</a:t>
            </a:r>
          </a:p>
        </p:txBody>
      </p:sp>
    </p:spTree>
    <p:extLst>
      <p:ext uri="{BB962C8B-B14F-4D97-AF65-F5344CB8AC3E}">
        <p14:creationId xmlns:p14="http://schemas.microsoft.com/office/powerpoint/2010/main" val="229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0299" r="13622" b="33333"/>
          <a:stretch>
            <a:fillRect/>
          </a:stretch>
        </p:blipFill>
        <p:spPr bwMode="auto">
          <a:xfrm>
            <a:off x="2489597" y="1726407"/>
            <a:ext cx="4585097" cy="228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1576" y="2603898"/>
            <a:ext cx="13180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C6H12O6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glucose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4397" y="3411141"/>
            <a:ext cx="8227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5076" y="2412207"/>
            <a:ext cx="8227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4694" y="2992041"/>
            <a:ext cx="82391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H2O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1" y="1835944"/>
            <a:ext cx="202287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ATP 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081" y="1726406"/>
            <a:ext cx="2144316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Respiration</a:t>
            </a:r>
          </a:p>
        </p:txBody>
      </p:sp>
    </p:spTree>
    <p:extLst>
      <p:ext uri="{BB962C8B-B14F-4D97-AF65-F5344CB8AC3E}">
        <p14:creationId xmlns:p14="http://schemas.microsoft.com/office/powerpoint/2010/main" val="22247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556" y="1279922"/>
            <a:ext cx="7862888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Why are mitochondria &amp; chloroplasts shaped with folded inner membranes (mitochondria) and/or stacks of membranes (chloroplasts)?</a:t>
            </a:r>
          </a:p>
        </p:txBody>
      </p:sp>
      <p:pic>
        <p:nvPicPr>
          <p:cNvPr id="37890" name="Picture 2" descr="http://s4.thingpic.com/images/37/vMfuPQK1m3C7D3xHh1K1NhP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" y="2469357"/>
            <a:ext cx="3211116" cy="178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http://www.penrules.com/_Media/art_mito_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11734" r="12090" b="13600"/>
          <a:stretch>
            <a:fillRect/>
          </a:stretch>
        </p:blipFill>
        <p:spPr bwMode="auto">
          <a:xfrm>
            <a:off x="5543550" y="2174082"/>
            <a:ext cx="3180160" cy="20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299722" y="1612107"/>
            <a:ext cx="51197" cy="99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137172" y="1902619"/>
            <a:ext cx="3943350" cy="1459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3844" y="4404122"/>
            <a:ext cx="8653463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Increased SURFACE AREA for reactions to occur</a:t>
            </a:r>
          </a:p>
        </p:txBody>
      </p:sp>
    </p:spTree>
    <p:extLst>
      <p:ext uri="{BB962C8B-B14F-4D97-AF65-F5344CB8AC3E}">
        <p14:creationId xmlns:p14="http://schemas.microsoft.com/office/powerpoint/2010/main" val="33826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858442"/>
            <a:ext cx="4474369" cy="395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85" y="2355057"/>
            <a:ext cx="4468415" cy="364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1" y="1189435"/>
            <a:ext cx="41945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They are the REVERSE of each other!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428" y="4902994"/>
            <a:ext cx="419457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PRODUCTS of one are the REACTANTS of the other!</a:t>
            </a:r>
          </a:p>
        </p:txBody>
      </p:sp>
    </p:spTree>
    <p:extLst>
      <p:ext uri="{BB962C8B-B14F-4D97-AF65-F5344CB8AC3E}">
        <p14:creationId xmlns:p14="http://schemas.microsoft.com/office/powerpoint/2010/main" val="18844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64396" y="1582736"/>
            <a:ext cx="6172200" cy="857250"/>
          </a:xfrm>
        </p:spPr>
        <p:txBody>
          <a:bodyPr/>
          <a:lstStyle/>
          <a:p>
            <a:r>
              <a:rPr lang="en-US" sz="4950" b="1" dirty="0">
                <a:solidFill>
                  <a:schemeClr val="tx1"/>
                </a:solidFill>
                <a:latin typeface="Garamond" pitchFamily="18" charset="0"/>
              </a:rPr>
              <a:t>What is Biology?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33973" y="2574647"/>
            <a:ext cx="7200897" cy="248920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Biology is the study of </a:t>
            </a:r>
            <a:r>
              <a:rPr lang="en-US" sz="3600" b="1" u="sng" dirty="0"/>
              <a:t>life</a:t>
            </a:r>
            <a:r>
              <a:rPr lang="en-US" sz="3600" dirty="0"/>
              <a:t>!</a:t>
            </a:r>
          </a:p>
        </p:txBody>
      </p:sp>
      <p:pic>
        <p:nvPicPr>
          <p:cNvPr id="15365" name="Picture 5" descr="http://www.biology.colostate.edu/wp-content/themes/nat-sci-dept/images/slider/Biology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09" y="3432658"/>
            <a:ext cx="3139094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tempie\Temporary Internet Files\Content.IE5\DFG6KJKC\MC9003561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11" y="4750765"/>
            <a:ext cx="1735399" cy="124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C:\tempie\Temporary Internet Files\Content.IE5\PS7HJG5O\MC9004175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1" y="3167083"/>
            <a:ext cx="1342796" cy="97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tempie\Temporary Internet Files\Content.IE5\ERSYNC20\MC9000843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08" y="1070329"/>
            <a:ext cx="1507981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C:\tempie\Temporary Internet Files\Content.IE5\JAM8P8PO\MC9003469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95" y="5238721"/>
            <a:ext cx="1357199" cy="76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tempie\Temporary Internet Files\Content.IE5\ERSYNC20\MC900438041[1]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 b="16311"/>
          <a:stretch/>
        </p:blipFill>
        <p:spPr bwMode="auto">
          <a:xfrm>
            <a:off x="4534421" y="3388652"/>
            <a:ext cx="2057400" cy="15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C:\tempie\Temporary Internet Files\Content.IE5\PS7HJG5O\MC90044601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73" y="1409342"/>
            <a:ext cx="1257769" cy="12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C:\tempie\Temporary Internet Files\Content.IE5\DFG6KJKC\MC90041742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22" y="2656686"/>
            <a:ext cx="1857067" cy="18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AEROBIC &amp; ANAEROBIC RESPIRATION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556" y="1279922"/>
            <a:ext cx="7862888" cy="10387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Aerobic Respiration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requires OXYGEN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36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ATP per glucose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1795463"/>
            <a:ext cx="822722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air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973" y="1672829"/>
            <a:ext cx="434578" cy="122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0556" y="2418160"/>
            <a:ext cx="8115300" cy="10387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Anaerobic Respiration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NO oxygen</a:t>
            </a:r>
          </a:p>
          <a:p>
            <a:pPr>
              <a:defRPr/>
            </a:pP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ATP per glucose			</a:t>
            </a:r>
            <a:r>
              <a:rPr lang="en-US" sz="405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types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279" y="4117182"/>
            <a:ext cx="3896915" cy="2354491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Alcoholic Fermentation</a:t>
            </a:r>
          </a:p>
          <a:p>
            <a:pPr>
              <a:defRPr/>
            </a:pP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~Done by bacteria/yeast</a:t>
            </a:r>
          </a:p>
          <a:p>
            <a:pPr>
              <a:defRPr/>
            </a:pP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~Produces alcohol &amp; CO2</a:t>
            </a:r>
          </a:p>
          <a:p>
            <a:pPr>
              <a:defRPr/>
            </a:pPr>
            <a:r>
              <a:rPr lang="en-US" sz="2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~Makes yogurt, bread, 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6529" y="4117182"/>
            <a:ext cx="3896915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Lactic Acid Fermentation</a:t>
            </a:r>
          </a:p>
          <a:p>
            <a:pPr>
              <a:defRPr/>
            </a:pPr>
            <a:r>
              <a:rPr lang="en-US" sz="2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~Done by humans/animals</a:t>
            </a:r>
          </a:p>
          <a:p>
            <a:pPr>
              <a:defRPr/>
            </a:pPr>
            <a:r>
              <a:rPr lang="en-US" sz="2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~Produces lactic acid &amp; CO2</a:t>
            </a:r>
          </a:p>
          <a:p>
            <a:pPr>
              <a:defRPr/>
            </a:pPr>
            <a:r>
              <a:rPr lang="en-US" sz="2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~acid burns muscle tissue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51522" y="3419475"/>
            <a:ext cx="2046684" cy="68222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66123" y="3415904"/>
            <a:ext cx="1234678" cy="6822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80473" y="5607844"/>
            <a:ext cx="1920478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Feel the Burn!!</a:t>
            </a:r>
          </a:p>
        </p:txBody>
      </p:sp>
    </p:spTree>
    <p:extLst>
      <p:ext uri="{BB962C8B-B14F-4D97-AF65-F5344CB8AC3E}">
        <p14:creationId xmlns:p14="http://schemas.microsoft.com/office/powerpoint/2010/main" val="83622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http://crescentok.com/staff/jaskew/isr/biology/eoi/b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233488"/>
            <a:ext cx="2328863" cy="43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PHOTOSYNTHESIS EXPERIMENT PICTURE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300" y="1540669"/>
            <a:ext cx="20955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CLUES</a:t>
            </a:r>
          </a:p>
          <a:p>
            <a:pPr marL="385763" indent="-385763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Light</a:t>
            </a:r>
          </a:p>
          <a:p>
            <a:pPr marL="385763" indent="-385763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</a:t>
            </a:r>
          </a:p>
          <a:p>
            <a:pPr marL="385763" indent="-385763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Bubbles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4113" y="1599010"/>
            <a:ext cx="20955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are the bubbles made of?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81550" y="2221707"/>
            <a:ext cx="1743075" cy="10644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1038" y="3551635"/>
            <a:ext cx="2095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is the plant doing?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81250" y="3996928"/>
            <a:ext cx="1864519" cy="8893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7863" y="3429001"/>
            <a:ext cx="29813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Besides oxygen, what else is the plant making?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6069" y="2306241"/>
            <a:ext cx="12715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OXYGEN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619" y="4273154"/>
            <a:ext cx="2138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PHOTOSYNTHESIS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4625" y="4110038"/>
            <a:ext cx="12715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8A9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10543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2" grpId="0"/>
      <p:bldP spid="13" grpId="0"/>
      <p:bldP spid="14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2">
            <a:lum bright="-6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44" y="1370410"/>
            <a:ext cx="4107656" cy="40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8428" y="4135042"/>
            <a:ext cx="15847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Sugar water or juice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1450" y="2946797"/>
            <a:ext cx="762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1744" y="4758929"/>
            <a:ext cx="2514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Yeast is eating sugar &amp; doing ANAEROBIC respiration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59794" y="4572000"/>
            <a:ext cx="1566863" cy="3774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188744" y="5354241"/>
            <a:ext cx="1634729" cy="1774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77729" y="1509713"/>
            <a:ext cx="249197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What is the balloon filling up with?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50569" y="2133601"/>
            <a:ext cx="719138" cy="595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08785" y="2078831"/>
            <a:ext cx="12715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492" y="1800226"/>
            <a:ext cx="195381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This is what causes bread to rise</a:t>
            </a:r>
          </a:p>
        </p:txBody>
      </p:sp>
      <p:sp>
        <p:nvSpPr>
          <p:cNvPr id="41996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ANAEROIC RESPIRATION EXPERIMENT PICTURE</a:t>
            </a:r>
          </a:p>
        </p:txBody>
      </p:sp>
    </p:spTree>
    <p:extLst>
      <p:ext uri="{BB962C8B-B14F-4D97-AF65-F5344CB8AC3E}">
        <p14:creationId xmlns:p14="http://schemas.microsoft.com/office/powerpoint/2010/main" val="53641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MITOSIS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295401"/>
            <a:ext cx="8229600" cy="5193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Interphase 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– DNA replicates &amp; cell grows		    LONGEST phase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~G1 – Growth 1 – cell grows in size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~S – Synthesis – DNA is doubled (duplicated, replicated, etc.)</a:t>
            </a:r>
          </a:p>
          <a:p>
            <a:pPr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	~G2 – Growth 2 – cell makes extra organelles for new cell</a:t>
            </a: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Aft>
                <a:spcPts val="900"/>
              </a:spcAft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Prophase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P stands for PREPARE</a:t>
            </a:r>
          </a:p>
          <a:p>
            <a:pPr>
              <a:spcAft>
                <a:spcPts val="900"/>
              </a:spcAft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Metaphase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M stands for MIDDLE</a:t>
            </a:r>
          </a:p>
          <a:p>
            <a:pPr>
              <a:spcAft>
                <a:spcPts val="900"/>
              </a:spcAft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Anaphase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A stands for AWAY/APART</a:t>
            </a:r>
          </a:p>
          <a:p>
            <a:pPr>
              <a:spcAft>
                <a:spcPts val="900"/>
              </a:spcAft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Telophase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T stands for TWO</a:t>
            </a:r>
          </a:p>
          <a:p>
            <a:pPr>
              <a:spcAft>
                <a:spcPts val="900"/>
              </a:spcAft>
              <a:defRPr/>
            </a:pPr>
            <a:r>
              <a:rPr lang="en-U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Cytokinesis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– C stands for CELL MEMBRANE</a:t>
            </a: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46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0" y="85725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haroni" panose="02010803020104030203" pitchFamily="2" charset="-79"/>
                <a:cs typeface="Aharoni" panose="02010803020104030203" pitchFamily="2" charset="-79"/>
              </a:rPr>
              <a:t>MITOSIS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295400"/>
            <a:ext cx="82296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How to remember the order?</a:t>
            </a:r>
          </a:p>
          <a:p>
            <a:pPr>
              <a:defRPr/>
            </a:pP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</a:p>
          <a:p>
            <a:pPr>
              <a:defRPr/>
            </a:pP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ledge</a:t>
            </a:r>
          </a:p>
          <a:p>
            <a:pPr>
              <a:defRPr/>
            </a:pP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</a:p>
          <a:p>
            <a:pPr>
              <a:defRPr/>
            </a:pP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llegiance</a:t>
            </a:r>
          </a:p>
          <a:p>
            <a:pPr>
              <a:defRPr/>
            </a:pP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</a:p>
          <a:p>
            <a:pPr>
              <a:defRPr/>
            </a:pP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hocolate</a:t>
            </a: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xplosion 2 3"/>
          <p:cNvSpPr/>
          <p:nvPr/>
        </p:nvSpPr>
        <p:spPr>
          <a:xfrm rot="1021737">
            <a:off x="2274094" y="1394223"/>
            <a:ext cx="6457950" cy="443507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Pick something you love that starts with the letter C…and pledge your allegiance to it</a:t>
            </a:r>
          </a:p>
        </p:txBody>
      </p:sp>
      <p:sp>
        <p:nvSpPr>
          <p:cNvPr id="5" name="Rectangle 4"/>
          <p:cNvSpPr/>
          <p:nvPr/>
        </p:nvSpPr>
        <p:spPr>
          <a:xfrm rot="21346796">
            <a:off x="6016716" y="4435195"/>
            <a:ext cx="199330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spc="38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Cookies</a:t>
            </a:r>
          </a:p>
        </p:txBody>
      </p:sp>
      <p:sp>
        <p:nvSpPr>
          <p:cNvPr id="6" name="Rectangle 5"/>
          <p:cNvSpPr/>
          <p:nvPr/>
        </p:nvSpPr>
        <p:spPr>
          <a:xfrm rot="20480804">
            <a:off x="2241859" y="4435196"/>
            <a:ext cx="2440669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spc="38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Chocolate</a:t>
            </a:r>
          </a:p>
        </p:txBody>
      </p:sp>
      <p:sp>
        <p:nvSpPr>
          <p:cNvPr id="7" name="Rectangle 6"/>
          <p:cNvSpPr/>
          <p:nvPr/>
        </p:nvSpPr>
        <p:spPr>
          <a:xfrm rot="2722328">
            <a:off x="5286776" y="2554685"/>
            <a:ext cx="2821413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spc="38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Cheesecake</a:t>
            </a:r>
          </a:p>
        </p:txBody>
      </p:sp>
      <p:sp>
        <p:nvSpPr>
          <p:cNvPr id="8" name="Rectangle 7"/>
          <p:cNvSpPr/>
          <p:nvPr/>
        </p:nvSpPr>
        <p:spPr>
          <a:xfrm rot="19857954">
            <a:off x="2858760" y="2293631"/>
            <a:ext cx="1206869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 spc="38" dirty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Cars</a:t>
            </a:r>
          </a:p>
        </p:txBody>
      </p:sp>
    </p:spTree>
    <p:extLst>
      <p:ext uri="{BB962C8B-B14F-4D97-AF65-F5344CB8AC3E}">
        <p14:creationId xmlns:p14="http://schemas.microsoft.com/office/powerpoint/2010/main" val="22911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8"/>
          <a:stretch>
            <a:fillRect/>
          </a:stretch>
        </p:blipFill>
        <p:spPr bwMode="auto">
          <a:xfrm>
            <a:off x="361950" y="2171700"/>
            <a:ext cx="3654029" cy="132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8"/>
          <a:stretch>
            <a:fillRect/>
          </a:stretch>
        </p:blipFill>
        <p:spPr bwMode="auto">
          <a:xfrm>
            <a:off x="4975623" y="2171700"/>
            <a:ext cx="3654028" cy="132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950" y="1233487"/>
            <a:ext cx="841057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Plant Cell vs Animal Cell Cytokinesis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75" y="3520679"/>
            <a:ext cx="287297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plate forms between the two new cells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5900" y="3520679"/>
            <a:ext cx="287297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Cell membrane pinches off in between the two new cells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89560" y="1625203"/>
            <a:ext cx="582215" cy="5464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67238" y="1566862"/>
            <a:ext cx="2165747" cy="5762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0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So…What Makes Something Living?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66" y="2774949"/>
            <a:ext cx="7975948" cy="2489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dirty="0"/>
              <a:t>All living </a:t>
            </a:r>
            <a:r>
              <a:rPr lang="en-US" sz="2700" b="1" u="sng" dirty="0"/>
              <a:t>organisms</a:t>
            </a:r>
            <a:r>
              <a:rPr lang="en-US" sz="2700" dirty="0"/>
              <a:t> are composed of one or more </a:t>
            </a:r>
            <a:r>
              <a:rPr lang="en-US" sz="2700" b="1" u="sng" dirty="0"/>
              <a:t>cells</a:t>
            </a:r>
            <a:r>
              <a:rPr lang="en-US" sz="2700" dirty="0"/>
              <a:t>!</a:t>
            </a:r>
          </a:p>
          <a:p>
            <a:pPr marL="0" indent="0" algn="ctr">
              <a:buNone/>
            </a:pPr>
            <a:r>
              <a:rPr lang="en-US" sz="2700" b="1" dirty="0"/>
              <a:t>One</a:t>
            </a:r>
            <a:r>
              <a:rPr lang="en-US" sz="2700" dirty="0"/>
              <a:t> cell = </a:t>
            </a:r>
            <a:r>
              <a:rPr lang="en-US" sz="2700" b="1" u="sng" cap="all" dirty="0" err="1"/>
              <a:t>Uni</a:t>
            </a:r>
            <a:r>
              <a:rPr lang="en-US" sz="2700" b="1" cap="all" dirty="0"/>
              <a:t> </a:t>
            </a:r>
            <a:r>
              <a:rPr lang="en-US" sz="2700" dirty="0"/>
              <a:t>cellular organisms</a:t>
            </a:r>
          </a:p>
          <a:p>
            <a:pPr marL="0" indent="0" algn="ctr">
              <a:buNone/>
            </a:pPr>
            <a:r>
              <a:rPr lang="en-US" sz="2700" b="1" dirty="0"/>
              <a:t>More</a:t>
            </a:r>
            <a:r>
              <a:rPr lang="en-US" sz="2700" dirty="0"/>
              <a:t> than one cell = </a:t>
            </a:r>
            <a:r>
              <a:rPr lang="en-US" sz="2700" b="1" u="sng" cap="all" dirty="0"/>
              <a:t>multi</a:t>
            </a:r>
            <a:r>
              <a:rPr lang="en-US" sz="2700" b="1" cap="all" dirty="0"/>
              <a:t> </a:t>
            </a:r>
            <a:r>
              <a:rPr lang="en-US" sz="2700" dirty="0"/>
              <a:t>cellular organisms</a:t>
            </a:r>
          </a:p>
        </p:txBody>
      </p:sp>
    </p:spTree>
    <p:extLst>
      <p:ext uri="{BB962C8B-B14F-4D97-AF65-F5344CB8AC3E}">
        <p14:creationId xmlns:p14="http://schemas.microsoft.com/office/powerpoint/2010/main" val="275673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300" y="1950765"/>
            <a:ext cx="6743699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S</a:t>
            </a:r>
            <a:r>
              <a:rPr lang="en-US" sz="2700" b="1" dirty="0">
                <a:latin typeface="Century Gothic" pitchFamily="34" charset="0"/>
              </a:rPr>
              <a:t>ynthesis</a:t>
            </a:r>
          </a:p>
          <a:p>
            <a:r>
              <a:rPr lang="en-US" sz="2700" b="1" dirty="0">
                <a:latin typeface="Century Gothic" pitchFamily="34" charset="0"/>
              </a:rPr>
              <a:t>   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T</a:t>
            </a:r>
            <a:r>
              <a:rPr lang="en-US" sz="2700" b="1" dirty="0">
                <a:latin typeface="Century Gothic" pitchFamily="34" charset="0"/>
              </a:rPr>
              <a:t>ransport</a:t>
            </a:r>
          </a:p>
          <a:p>
            <a:r>
              <a:rPr lang="en-US" sz="2700" b="1" dirty="0">
                <a:latin typeface="Century Gothic" pitchFamily="34" charset="0"/>
              </a:rPr>
              <a:t>	  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E</a:t>
            </a:r>
            <a:r>
              <a:rPr lang="en-US" sz="2700" b="1" dirty="0">
                <a:latin typeface="Century Gothic" pitchFamily="34" charset="0"/>
              </a:rPr>
              <a:t>xcretion</a:t>
            </a:r>
          </a:p>
          <a:p>
            <a:r>
              <a:rPr lang="en-US" sz="2700" b="1" dirty="0">
                <a:latin typeface="Century Gothic" pitchFamily="34" charset="0"/>
              </a:rPr>
              <a:t>		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R</a:t>
            </a:r>
            <a:r>
              <a:rPr lang="en-US" sz="2700" b="1" dirty="0">
                <a:latin typeface="Century Gothic" pitchFamily="34" charset="0"/>
              </a:rPr>
              <a:t>egulation</a:t>
            </a:r>
          </a:p>
          <a:p>
            <a:r>
              <a:rPr lang="en-US" sz="2700" b="1" dirty="0">
                <a:latin typeface="Century Gothic" pitchFamily="34" charset="0"/>
              </a:rPr>
              <a:t>		     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N</a:t>
            </a:r>
            <a:r>
              <a:rPr lang="en-US" sz="2700" b="1" dirty="0">
                <a:latin typeface="Century Gothic" pitchFamily="34" charset="0"/>
              </a:rPr>
              <a:t>utrition</a:t>
            </a:r>
          </a:p>
          <a:p>
            <a:r>
              <a:rPr lang="en-US" sz="2700" b="1" dirty="0">
                <a:latin typeface="Century Gothic" pitchFamily="34" charset="0"/>
              </a:rPr>
              <a:t>			     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G</a:t>
            </a:r>
            <a:r>
              <a:rPr lang="en-US" sz="2700" b="1" dirty="0">
                <a:latin typeface="Century Gothic" pitchFamily="34" charset="0"/>
              </a:rPr>
              <a:t>rowth</a:t>
            </a:r>
          </a:p>
          <a:p>
            <a:r>
              <a:rPr lang="en-US" sz="2700" b="1" dirty="0">
                <a:latin typeface="Century Gothic" pitchFamily="34" charset="0"/>
              </a:rPr>
              <a:t>				   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R</a:t>
            </a:r>
            <a:r>
              <a:rPr lang="en-US" sz="2700" b="1" dirty="0">
                <a:latin typeface="Century Gothic" pitchFamily="34" charset="0"/>
              </a:rPr>
              <a:t>eproduction</a:t>
            </a:r>
          </a:p>
          <a:p>
            <a:r>
              <a:rPr lang="en-US" sz="2700" b="1" dirty="0">
                <a:latin typeface="Century Gothic" pitchFamily="34" charset="0"/>
              </a:rPr>
              <a:t>					  </a:t>
            </a:r>
            <a:r>
              <a:rPr lang="en-US" sz="3000" b="1" dirty="0">
                <a:solidFill>
                  <a:srgbClr val="92D050"/>
                </a:solidFill>
                <a:latin typeface="Century Gothic" pitchFamily="34" charset="0"/>
              </a:rPr>
              <a:t>R</a:t>
            </a:r>
            <a:r>
              <a:rPr lang="en-US" sz="2700" b="1" dirty="0">
                <a:latin typeface="Century Gothic" pitchFamily="34" charset="0"/>
              </a:rPr>
              <a:t>espiration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71649" y="1093515"/>
            <a:ext cx="57150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50" b="1" dirty="0"/>
              <a:t>8 Characteristics of Life</a:t>
            </a:r>
          </a:p>
        </p:txBody>
      </p:sp>
    </p:spTree>
    <p:extLst>
      <p:ext uri="{BB962C8B-B14F-4D97-AF65-F5344CB8AC3E}">
        <p14:creationId xmlns:p14="http://schemas.microsoft.com/office/powerpoint/2010/main" val="14284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1" y="1612639"/>
            <a:ext cx="7200897" cy="9779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S</a:t>
            </a:r>
            <a:r>
              <a:rPr lang="en-US" sz="6000" b="1" u="sng" dirty="0">
                <a:solidFill>
                  <a:schemeClr val="tx1"/>
                </a:solidFill>
              </a:rPr>
              <a:t>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740" y="2818443"/>
            <a:ext cx="6858000" cy="18452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000" dirty="0"/>
              <a:t>Definition: </a:t>
            </a:r>
            <a:r>
              <a:rPr lang="en-US" sz="3000" b="1" u="sng" dirty="0"/>
              <a:t>How organisms build molecules</a:t>
            </a:r>
            <a:endParaRPr lang="en-US" sz="3000" u="sng" dirty="0"/>
          </a:p>
          <a:p>
            <a:pPr marL="0" indent="0" algn="ctr">
              <a:buNone/>
            </a:pPr>
            <a:r>
              <a:rPr lang="en-US" sz="3000" dirty="0"/>
              <a:t>Examples: </a:t>
            </a:r>
            <a:r>
              <a:rPr lang="en-US" sz="3000" b="1" u="sng" dirty="0"/>
              <a:t>protein synthesis, photosynthesis</a:t>
            </a:r>
          </a:p>
        </p:txBody>
      </p:sp>
      <p:pic>
        <p:nvPicPr>
          <p:cNvPr id="4098" name="Picture 2" descr="https://encrypted-tbn0.google.com/images?q=tbn:ANd9GcS0QjohBDbVXzyjvL1e8zg-XrnkuKOvTLuANoKLbY_mUYFwIl5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8" y="1139428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73" y="1403593"/>
            <a:ext cx="7200897" cy="9779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T</a:t>
            </a:r>
            <a:r>
              <a:rPr lang="en-US" sz="6000" b="1" u="sng" dirty="0">
                <a:solidFill>
                  <a:schemeClr val="tx1"/>
                </a:solidFill>
              </a:rPr>
              <a:t>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891" y="2631471"/>
            <a:ext cx="6635663" cy="3000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75" dirty="0"/>
              <a:t>Definition: </a:t>
            </a:r>
            <a:r>
              <a:rPr lang="en-US" sz="2775" b="1" u="sng" dirty="0"/>
              <a:t>How organisms get what they need to their cells</a:t>
            </a:r>
            <a:r>
              <a:rPr lang="en-US" sz="2775" dirty="0"/>
              <a:t>.</a:t>
            </a:r>
          </a:p>
          <a:p>
            <a:pPr marL="0" indent="0" algn="ctr">
              <a:buNone/>
            </a:pPr>
            <a:r>
              <a:rPr lang="en-US" sz="2775" dirty="0"/>
              <a:t>Examples: </a:t>
            </a:r>
            <a:r>
              <a:rPr lang="en-US" sz="2775" b="1" u="sng" dirty="0"/>
              <a:t>diffusion, osmosis</a:t>
            </a:r>
          </a:p>
        </p:txBody>
      </p:sp>
      <p:pic>
        <p:nvPicPr>
          <p:cNvPr id="5122" name="Picture 2" descr="http://library.thinkquest.org/5777/images/circulat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0" y="3844626"/>
            <a:ext cx="2057400" cy="2048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oogle.com/images?q=tbn:ANd9GcTfLvQRtp90_OB-cDL_VqmeIt0IHoBdK5EJ-wurbqjKAPJWNV52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52" y="1107719"/>
            <a:ext cx="1273773" cy="1273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oogle.com/images?q=tbn:ANd9GcTD2W9_MXYoTBYlwZ1BeV8xaf_L-Geo4UB0Y6YNbejiQiGM2ZFWW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9" y="981985"/>
            <a:ext cx="1343025" cy="1335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570286"/>
            <a:ext cx="7200897" cy="9779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E</a:t>
            </a:r>
            <a:r>
              <a:rPr lang="en-US" sz="6000" b="1" u="sng" dirty="0">
                <a:solidFill>
                  <a:schemeClr val="tx1"/>
                </a:solidFill>
              </a:rPr>
              <a:t>xcretion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642863"/>
            <a:ext cx="6858000" cy="1700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75" dirty="0"/>
              <a:t>Definition: </a:t>
            </a:r>
            <a:r>
              <a:rPr lang="en-US" sz="2775" b="1" u="sng" dirty="0"/>
              <a:t>How organisms get rid of their waste and balance their fluids</a:t>
            </a:r>
            <a:r>
              <a:rPr lang="en-US" sz="2775" dirty="0"/>
              <a:t>.</a:t>
            </a:r>
          </a:p>
          <a:p>
            <a:pPr marL="0" indent="0" algn="ctr">
              <a:buNone/>
            </a:pPr>
            <a:r>
              <a:rPr lang="en-US" sz="2775" dirty="0"/>
              <a:t>Examples: </a:t>
            </a:r>
            <a:r>
              <a:rPr lang="en-US" sz="2775" b="1" u="sng" dirty="0"/>
              <a:t>urination, defecation</a:t>
            </a:r>
          </a:p>
        </p:txBody>
      </p:sp>
      <p:pic>
        <p:nvPicPr>
          <p:cNvPr id="6148" name="Picture 4" descr="https://encrypted-tbn2.google.com/images?q=tbn:ANd9GcTXDMBsLnBP2BBkZ8xwAnmOSzUQ0DBIlH-SNOwoHf3tMGDEORn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05" y="955130"/>
            <a:ext cx="1614488" cy="159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osh.comedycentral.com/blog/files/2011/02/baby-p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2" y="985514"/>
            <a:ext cx="1226439" cy="1657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3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438</TotalTime>
  <Words>1067</Words>
  <Application>Microsoft Office PowerPoint</Application>
  <PresentationFormat>On-screen Show (4:3)</PresentationFormat>
  <Paragraphs>301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SimSun</vt:lpstr>
      <vt:lpstr>Aharoni</vt:lpstr>
      <vt:lpstr>Arial</vt:lpstr>
      <vt:lpstr>Arial Black</vt:lpstr>
      <vt:lpstr>Century Gothic</vt:lpstr>
      <vt:lpstr>Garamond</vt:lpstr>
      <vt:lpstr>Goudy Stout</vt:lpstr>
      <vt:lpstr>Organic</vt:lpstr>
      <vt:lpstr>PowerPoint Presentation</vt:lpstr>
      <vt:lpstr>Intro to Biology &amp; STERNGRR</vt:lpstr>
      <vt:lpstr>Do Now</vt:lpstr>
      <vt:lpstr>What is Biology?</vt:lpstr>
      <vt:lpstr>So…What Makes Something Living?</vt:lpstr>
      <vt:lpstr>PowerPoint Presentation</vt:lpstr>
      <vt:lpstr>Synthesis</vt:lpstr>
      <vt:lpstr>Transport</vt:lpstr>
      <vt:lpstr>Excretion</vt:lpstr>
      <vt:lpstr>Regulation</vt:lpstr>
      <vt:lpstr>PowerPoint Presentation</vt:lpstr>
      <vt:lpstr>Nutrition</vt:lpstr>
      <vt:lpstr>Growth</vt:lpstr>
      <vt:lpstr>Reproduction</vt:lpstr>
      <vt:lpstr>Respiration</vt:lpstr>
      <vt:lpstr>PowerPoint Presentation</vt:lpstr>
      <vt:lpstr>PowerPoint Presentation</vt:lpstr>
      <vt:lpstr>STERNGRR Posters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 Quick Study Guide</dc:title>
  <dc:creator>Simmons, Brooke</dc:creator>
  <cp:lastModifiedBy>Simmons, Brooke</cp:lastModifiedBy>
  <cp:revision>19</cp:revision>
  <dcterms:created xsi:type="dcterms:W3CDTF">2016-05-24T14:21:01Z</dcterms:created>
  <dcterms:modified xsi:type="dcterms:W3CDTF">2017-09-01T13:39:41Z</dcterms:modified>
</cp:coreProperties>
</file>