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8" r:id="rId6"/>
    <p:sldId id="259" r:id="rId7"/>
    <p:sldId id="265" r:id="rId8"/>
    <p:sldId id="261" r:id="rId9"/>
    <p:sldId id="267" r:id="rId10"/>
    <p:sldId id="262" r:id="rId11"/>
    <p:sldId id="264" r:id="rId12"/>
    <p:sldId id="266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207" cy="463871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7229" y="0"/>
            <a:ext cx="3026207" cy="463871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>
              <a:defRPr sz="1200"/>
            </a:lvl1pPr>
          </a:lstStyle>
          <a:p>
            <a:fld id="{86B608C9-3DFD-49B1-AB63-36DA78F36C8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8258"/>
            <a:ext cx="3026207" cy="463871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7229" y="8818258"/>
            <a:ext cx="3026207" cy="463871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>
              <a:defRPr sz="1200"/>
            </a:lvl1pPr>
          </a:lstStyle>
          <a:p>
            <a:fld id="{7FA9241F-7302-4C23-8AB9-8E1EB7C873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06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5" tIns="46478" rIns="92955" bIns="464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5" tIns="46478" rIns="92955" bIns="46478" rtlCol="0"/>
          <a:lstStyle>
            <a:lvl1pPr algn="r">
              <a:defRPr sz="1200"/>
            </a:lvl1pPr>
          </a:lstStyle>
          <a:p>
            <a:fld id="{09D4A5EF-EFD8-435C-B83C-6CCD237A4D8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8" rIns="92955" bIns="464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8" rIns="92955" bIns="464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3"/>
            <a:ext cx="3026833" cy="464185"/>
          </a:xfrm>
          <a:prstGeom prst="rect">
            <a:avLst/>
          </a:prstGeom>
        </p:spPr>
        <p:txBody>
          <a:bodyPr vert="horz" lIns="92955" tIns="46478" rIns="92955" bIns="464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3"/>
            <a:ext cx="3026833" cy="464185"/>
          </a:xfrm>
          <a:prstGeom prst="rect">
            <a:avLst/>
          </a:prstGeom>
        </p:spPr>
        <p:txBody>
          <a:bodyPr vert="horz" lIns="92955" tIns="46478" rIns="92955" bIns="46478" rtlCol="0" anchor="b"/>
          <a:lstStyle>
            <a:lvl1pPr algn="r">
              <a:defRPr sz="1200"/>
            </a:lvl1pPr>
          </a:lstStyle>
          <a:p>
            <a:fld id="{B0B3F1D8-2A41-4041-9C23-5B7C50D5C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2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3F1D8-2A41-4041-9C23-5B7C50D5C6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7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C486-0633-49B9-850D-627214AEF3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C486-0633-49B9-850D-627214AEF3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3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C486-0633-49B9-850D-627214AEF3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0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C486-0633-49B9-850D-627214AEF3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0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D48D3-92B9-4B41-8AD0-0CDA5C85CF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51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D48D3-92B9-4B41-8AD0-0CDA5C85CF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68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D48D3-92B9-4B41-8AD0-0CDA5C85CF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D48D3-92B9-4B41-8AD0-0CDA5C85CF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4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1D3237-0B40-45BB-85F1-77699D65ACB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F4E017-0F2E-48F5-9917-293BF11B0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315200" cy="1676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Classification of Matter Graphic Organizers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7162800" cy="22098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3200" b="1" dirty="0" smtClean="0"/>
              <a:t>1. Classification of  Matter</a:t>
            </a:r>
          </a:p>
          <a:p>
            <a:pPr marL="514350" indent="-514350" algn="ctr"/>
            <a:r>
              <a:rPr lang="en-US" sz="3200" b="1" dirty="0" smtClean="0"/>
              <a:t>2. Physical vs. Chemical Properties</a:t>
            </a:r>
          </a:p>
          <a:p>
            <a:pPr algn="ctr"/>
            <a:r>
              <a:rPr lang="en-US" sz="3200" b="1" dirty="0" smtClean="0"/>
              <a:t>3. States of Matter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5562600"/>
            <a:ext cx="530145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The Heart of the Matter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John\AppData\Local\Microsoft\Windows\Temporary Internet Files\Content.IE5\SMING2Z2\MC90043474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343" y="5105400"/>
            <a:ext cx="1219057" cy="1219057"/>
          </a:xfrm>
          <a:prstGeom prst="rect">
            <a:avLst/>
          </a:prstGeom>
          <a:noFill/>
        </p:spPr>
      </p:pic>
      <p:pic>
        <p:nvPicPr>
          <p:cNvPr id="6" name="Picture 2" descr="C:\Users\John\AppData\Local\Microsoft\Windows\Temporary Internet Files\Content.IE5\SMING2Z2\MC90043474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105400"/>
            <a:ext cx="1219057" cy="1219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33400" y="1219200"/>
            <a:ext cx="22860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2000" b="1" u="sng" dirty="0"/>
              <a:t>Pure </a:t>
            </a:r>
          </a:p>
          <a:p>
            <a:pPr algn="ctr"/>
            <a:r>
              <a:rPr lang="en-US" sz="2000" b="1" u="sng" dirty="0" smtClean="0"/>
              <a:t>Substances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04800" y="3200400"/>
            <a:ext cx="14478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2000" b="1" dirty="0" smtClean="0"/>
              <a:t>Elements</a:t>
            </a:r>
          </a:p>
        </p:txBody>
      </p:sp>
      <p:cxnSp>
        <p:nvCxnSpPr>
          <p:cNvPr id="9224" name="AutoShape 8"/>
          <p:cNvCxnSpPr>
            <a:cxnSpLocks noChangeShapeType="1"/>
            <a:stCxn id="9223" idx="0"/>
          </p:cNvCxnSpPr>
          <p:nvPr/>
        </p:nvCxnSpPr>
        <p:spPr bwMode="auto">
          <a:xfrm rot="5400000" flipH="1" flipV="1">
            <a:off x="971550" y="2647950"/>
            <a:ext cx="609600" cy="4953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2057400" y="3200400"/>
            <a:ext cx="2209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b="1" dirty="0" smtClean="0"/>
              <a:t>Compounds</a:t>
            </a:r>
          </a:p>
        </p:txBody>
      </p:sp>
      <p:cxnSp>
        <p:nvCxnSpPr>
          <p:cNvPr id="9226" name="AutoShape 10"/>
          <p:cNvCxnSpPr>
            <a:cxnSpLocks noChangeShapeType="1"/>
            <a:stCxn id="9225" idx="0"/>
            <a:endCxn id="9221" idx="2"/>
          </p:cNvCxnSpPr>
          <p:nvPr/>
        </p:nvCxnSpPr>
        <p:spPr bwMode="auto">
          <a:xfrm rot="16200000" flipV="1">
            <a:off x="2114550" y="2152650"/>
            <a:ext cx="609600" cy="14859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9228" name="AutoShape 12"/>
          <p:cNvCxnSpPr>
            <a:cxnSpLocks noChangeShapeType="1"/>
          </p:cNvCxnSpPr>
          <p:nvPr/>
        </p:nvCxnSpPr>
        <p:spPr bwMode="auto">
          <a:xfrm rot="5400000" flipH="1" flipV="1">
            <a:off x="7277100" y="2476500"/>
            <a:ext cx="838200" cy="304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705600" y="3048000"/>
            <a:ext cx="2438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b="1" dirty="0" smtClean="0"/>
              <a:t>Homogeneous</a:t>
            </a:r>
          </a:p>
        </p:txBody>
      </p:sp>
      <p:cxnSp>
        <p:nvCxnSpPr>
          <p:cNvPr id="9230" name="AutoShape 14"/>
          <p:cNvCxnSpPr>
            <a:cxnSpLocks noChangeShapeType="1"/>
            <a:stCxn id="39" idx="1"/>
            <a:endCxn id="38" idx="0"/>
          </p:cNvCxnSpPr>
          <p:nvPr/>
        </p:nvCxnSpPr>
        <p:spPr bwMode="auto">
          <a:xfrm rot="10800000" flipV="1">
            <a:off x="5524500" y="1828800"/>
            <a:ext cx="1104900" cy="685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9232" name="AutoShape 16"/>
          <p:cNvCxnSpPr>
            <a:cxnSpLocks noChangeShapeType="1"/>
            <a:endCxn id="23" idx="3"/>
          </p:cNvCxnSpPr>
          <p:nvPr/>
        </p:nvCxnSpPr>
        <p:spPr bwMode="auto">
          <a:xfrm rot="10800000">
            <a:off x="5486400" y="685800"/>
            <a:ext cx="1066800" cy="838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819400" y="0"/>
            <a:ext cx="2667000" cy="1371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4000" b="1" dirty="0" smtClean="0"/>
              <a:t>MATTER</a:t>
            </a: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4495800" y="2514600"/>
            <a:ext cx="2057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b="1" dirty="0" smtClean="0"/>
              <a:t>Heterogeneous</a:t>
            </a:r>
          </a:p>
          <a:p>
            <a:pPr algn="ctr"/>
            <a:endParaRPr lang="en-US" dirty="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6629400" y="1143000"/>
            <a:ext cx="2362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2000" b="1" u="sng" dirty="0" smtClean="0"/>
              <a:t>Mixtures</a:t>
            </a:r>
          </a:p>
        </p:txBody>
      </p:sp>
      <p:grpSp>
        <p:nvGrpSpPr>
          <p:cNvPr id="2" name="Group 65"/>
          <p:cNvGrpSpPr/>
          <p:nvPr/>
        </p:nvGrpSpPr>
        <p:grpSpPr>
          <a:xfrm>
            <a:off x="5105400" y="4953000"/>
            <a:ext cx="2057400" cy="1905000"/>
            <a:chOff x="5105400" y="4953000"/>
            <a:chExt cx="2057400" cy="1905000"/>
          </a:xfrm>
          <a:noFill/>
        </p:grpSpPr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5105400" y="5410200"/>
              <a:ext cx="2057400" cy="1447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/>
            <a:lstStyle/>
            <a:p>
              <a:pPr algn="ctr"/>
              <a:r>
                <a:rPr lang="en-US" b="1" dirty="0" smtClean="0"/>
                <a:t>Solute</a:t>
              </a:r>
            </a:p>
            <a:p>
              <a:pPr algn="ctr"/>
              <a:endParaRPr lang="en-US" dirty="0"/>
            </a:p>
          </p:txBody>
        </p:sp>
        <p:cxnSp>
          <p:nvCxnSpPr>
            <p:cNvPr id="46" name="AutoShape 4"/>
            <p:cNvCxnSpPr>
              <a:cxnSpLocks noChangeShapeType="1"/>
            </p:cNvCxnSpPr>
            <p:nvPr/>
          </p:nvCxnSpPr>
          <p:spPr bwMode="auto">
            <a:xfrm rot="10800000" flipV="1">
              <a:off x="6477000" y="4953000"/>
              <a:ext cx="533400" cy="457200"/>
            </a:xfrm>
            <a:prstGeom prst="curvedConnector3">
              <a:avLst>
                <a:gd name="adj1" fmla="val 50000"/>
              </a:avLst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64"/>
          <p:cNvGrpSpPr/>
          <p:nvPr/>
        </p:nvGrpSpPr>
        <p:grpSpPr>
          <a:xfrm>
            <a:off x="0" y="4572000"/>
            <a:ext cx="1752600" cy="732142"/>
            <a:chOff x="0" y="1649168"/>
            <a:chExt cx="1752600" cy="732142"/>
          </a:xfrm>
          <a:noFill/>
        </p:grpSpPr>
        <p:grpSp>
          <p:nvGrpSpPr>
            <p:cNvPr id="4" name="Group 27"/>
            <p:cNvGrpSpPr>
              <a:grpSpLocks noChangeAspect="1"/>
            </p:cNvGrpSpPr>
            <p:nvPr/>
          </p:nvGrpSpPr>
          <p:grpSpPr>
            <a:xfrm>
              <a:off x="69704" y="1649168"/>
              <a:ext cx="1682896" cy="255832"/>
              <a:chOff x="1828800" y="228600"/>
              <a:chExt cx="2103620" cy="319790"/>
            </a:xfrm>
            <a:grpFill/>
          </p:grpSpPr>
          <p:grpSp>
            <p:nvGrpSpPr>
              <p:cNvPr id="5" name="Group 24"/>
              <p:cNvGrpSpPr/>
              <p:nvPr/>
            </p:nvGrpSpPr>
            <p:grpSpPr>
              <a:xfrm>
                <a:off x="3322820" y="239843"/>
                <a:ext cx="609600" cy="304800"/>
                <a:chOff x="1295400" y="2057400"/>
                <a:chExt cx="609600" cy="304800"/>
              </a:xfrm>
              <a:grpFill/>
            </p:grpSpPr>
            <p:sp>
              <p:nvSpPr>
                <p:cNvPr id="20" name="Oval 19"/>
                <p:cNvSpPr/>
                <p:nvPr/>
              </p:nvSpPr>
              <p:spPr>
                <a:xfrm>
                  <a:off x="1600200" y="2057400"/>
                  <a:ext cx="304800" cy="304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295400" y="2057400"/>
                  <a:ext cx="304800" cy="304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Oval 18"/>
              <p:cNvSpPr/>
              <p:nvPr/>
            </p:nvSpPr>
            <p:spPr>
              <a:xfrm>
                <a:off x="1828800" y="228600"/>
                <a:ext cx="304800" cy="3048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515850" y="243590"/>
                <a:ext cx="304800" cy="3048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  <p:sp>
            <p:nvSpPr>
              <p:cNvPr id="24" name="Plus 23"/>
              <p:cNvSpPr/>
              <p:nvPr/>
            </p:nvSpPr>
            <p:spPr>
              <a:xfrm flipV="1">
                <a:off x="2209800" y="228600"/>
                <a:ext cx="228600" cy="304800"/>
              </a:xfrm>
              <a:prstGeom prst="mathPlu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  <p:sp>
            <p:nvSpPr>
              <p:cNvPr id="27" name="Right Arrow 26"/>
              <p:cNvSpPr/>
              <p:nvPr/>
            </p:nvSpPr>
            <p:spPr>
              <a:xfrm>
                <a:off x="2896849" y="289810"/>
                <a:ext cx="304800" cy="228600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0" y="1981200"/>
              <a:ext cx="184731" cy="400110"/>
            </a:xfrm>
            <a:prstGeom prst="rect">
              <a:avLst/>
            </a:prstGeom>
            <a:grpFill/>
          </p:spPr>
          <p:txBody>
            <a:bodyPr wrap="none" rtlCol="0" anchor="t">
              <a:spAutoFit/>
            </a:bodyPr>
            <a:lstStyle/>
            <a:p>
              <a:endParaRPr lang="en-US" sz="2000" b="1" u="sng" dirty="0"/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2133600" y="4419600"/>
            <a:ext cx="2438400" cy="1691640"/>
            <a:chOff x="152400" y="4495800"/>
            <a:chExt cx="2438400" cy="1691640"/>
          </a:xfrm>
          <a:noFill/>
        </p:grpSpPr>
        <p:sp>
          <p:nvSpPr>
            <p:cNvPr id="31" name="Oval 30"/>
            <p:cNvSpPr/>
            <p:nvPr/>
          </p:nvSpPr>
          <p:spPr>
            <a:xfrm>
              <a:off x="304800" y="4495800"/>
              <a:ext cx="243840" cy="24384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33" name="Plus 32"/>
            <p:cNvSpPr/>
            <p:nvPr/>
          </p:nvSpPr>
          <p:spPr>
            <a:xfrm flipV="1">
              <a:off x="685800" y="4495800"/>
              <a:ext cx="182880" cy="243840"/>
            </a:xfrm>
            <a:prstGeom prst="mathPlu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1280160" y="4544768"/>
              <a:ext cx="243840" cy="18288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14400" y="4495800"/>
              <a:ext cx="228600" cy="228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grpSp>
          <p:nvGrpSpPr>
            <p:cNvPr id="7" name="Group 47"/>
            <p:cNvGrpSpPr/>
            <p:nvPr/>
          </p:nvGrpSpPr>
          <p:grpSpPr>
            <a:xfrm>
              <a:off x="1676400" y="4495800"/>
              <a:ext cx="457200" cy="243840"/>
              <a:chOff x="1676400" y="4495800"/>
              <a:chExt cx="457200" cy="243840"/>
            </a:xfrm>
            <a:grpFill/>
          </p:grpSpPr>
          <p:sp>
            <p:nvSpPr>
              <p:cNvPr id="40" name="Oval 39"/>
              <p:cNvSpPr/>
              <p:nvPr/>
            </p:nvSpPr>
            <p:spPr>
              <a:xfrm>
                <a:off x="1676400" y="4495800"/>
                <a:ext cx="243840" cy="24384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905000" y="4495800"/>
                <a:ext cx="228600" cy="228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28600" y="4876800"/>
              <a:ext cx="184731" cy="400110"/>
            </a:xfrm>
            <a:prstGeom prst="rect">
              <a:avLst/>
            </a:prstGeom>
            <a:grpFill/>
          </p:spPr>
          <p:txBody>
            <a:bodyPr wrap="none" rtlCol="0" anchor="t">
              <a:spAutoFit/>
            </a:bodyPr>
            <a:lstStyle/>
            <a:p>
              <a:endParaRPr lang="en-US" sz="2000" b="1" u="sng" dirty="0"/>
            </a:p>
          </p:txBody>
        </p:sp>
        <p:grpSp>
          <p:nvGrpSpPr>
            <p:cNvPr id="8" name="Group 63"/>
            <p:cNvGrpSpPr/>
            <p:nvPr/>
          </p:nvGrpSpPr>
          <p:grpSpPr>
            <a:xfrm>
              <a:off x="152400" y="5562600"/>
              <a:ext cx="2438400" cy="624840"/>
              <a:chOff x="152400" y="5562600"/>
              <a:chExt cx="2438400" cy="624840"/>
            </a:xfrm>
            <a:grpFill/>
          </p:grpSpPr>
          <p:grpSp>
            <p:nvGrpSpPr>
              <p:cNvPr id="9" name="Group 48"/>
              <p:cNvGrpSpPr/>
              <p:nvPr/>
            </p:nvGrpSpPr>
            <p:grpSpPr>
              <a:xfrm>
                <a:off x="1066800" y="5867400"/>
                <a:ext cx="457200" cy="243840"/>
                <a:chOff x="1676400" y="4495800"/>
                <a:chExt cx="457200" cy="243840"/>
              </a:xfrm>
              <a:grpFill/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1"/>
              <p:cNvGrpSpPr/>
              <p:nvPr/>
            </p:nvGrpSpPr>
            <p:grpSpPr>
              <a:xfrm>
                <a:off x="152400" y="5867400"/>
                <a:ext cx="457200" cy="243840"/>
                <a:chOff x="1676400" y="4495800"/>
                <a:chExt cx="457200" cy="243840"/>
              </a:xfrm>
              <a:grpFill/>
            </p:grpSpPr>
            <p:sp>
              <p:nvSpPr>
                <p:cNvPr id="53" name="Oval 52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4"/>
              <p:cNvGrpSpPr/>
              <p:nvPr/>
            </p:nvGrpSpPr>
            <p:grpSpPr>
              <a:xfrm>
                <a:off x="2133600" y="5562600"/>
                <a:ext cx="457200" cy="243840"/>
                <a:chOff x="1676400" y="4495800"/>
                <a:chExt cx="457200" cy="243840"/>
              </a:xfrm>
              <a:grpFill/>
            </p:grpSpPr>
            <p:sp>
              <p:nvSpPr>
                <p:cNvPr id="56" name="Oval 55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57"/>
              <p:cNvGrpSpPr/>
              <p:nvPr/>
            </p:nvGrpSpPr>
            <p:grpSpPr>
              <a:xfrm>
                <a:off x="2133600" y="5943600"/>
                <a:ext cx="457200" cy="243840"/>
                <a:chOff x="1676400" y="4495800"/>
                <a:chExt cx="457200" cy="243840"/>
              </a:xfrm>
              <a:grpFill/>
            </p:grpSpPr>
            <p:sp>
              <p:nvSpPr>
                <p:cNvPr id="59" name="Oval 58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Right Arrow 61"/>
              <p:cNvSpPr/>
              <p:nvPr/>
            </p:nvSpPr>
            <p:spPr>
              <a:xfrm>
                <a:off x="1676400" y="5867400"/>
                <a:ext cx="228600" cy="228600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  <p:sp>
            <p:nvSpPr>
              <p:cNvPr id="63" name="Plus 62"/>
              <p:cNvSpPr/>
              <p:nvPr/>
            </p:nvSpPr>
            <p:spPr>
              <a:xfrm>
                <a:off x="685800" y="5867400"/>
                <a:ext cx="228600" cy="228600"/>
              </a:xfrm>
              <a:prstGeom prst="mathPlu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69" name="AutoShape 16"/>
          <p:cNvCxnSpPr>
            <a:cxnSpLocks noChangeShapeType="1"/>
          </p:cNvCxnSpPr>
          <p:nvPr/>
        </p:nvCxnSpPr>
        <p:spPr bwMode="auto">
          <a:xfrm rot="5400000" flipH="1" flipV="1">
            <a:off x="2209800" y="609600"/>
            <a:ext cx="685800" cy="533400"/>
          </a:xfrm>
          <a:prstGeom prst="curvedConnector3">
            <a:avLst>
              <a:gd name="adj1" fmla="val 71858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grpSp>
        <p:nvGrpSpPr>
          <p:cNvPr id="13" name="Group 57"/>
          <p:cNvGrpSpPr/>
          <p:nvPr/>
        </p:nvGrpSpPr>
        <p:grpSpPr>
          <a:xfrm>
            <a:off x="7010400" y="3962400"/>
            <a:ext cx="1905000" cy="1219200"/>
            <a:chOff x="7162800" y="3886200"/>
            <a:chExt cx="1905000" cy="1219200"/>
          </a:xfrm>
          <a:noFill/>
        </p:grpSpPr>
        <p:cxnSp>
          <p:nvCxnSpPr>
            <p:cNvPr id="45" name="AutoShape 4"/>
            <p:cNvCxnSpPr>
              <a:cxnSpLocks noChangeShapeType="1"/>
              <a:endCxn id="67" idx="0"/>
            </p:cNvCxnSpPr>
            <p:nvPr/>
          </p:nvCxnSpPr>
          <p:spPr bwMode="auto">
            <a:xfrm rot="10800000" flipV="1">
              <a:off x="8115300" y="3886200"/>
              <a:ext cx="304800" cy="152400"/>
            </a:xfrm>
            <a:prstGeom prst="curvedConnector2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7162800" y="4038600"/>
              <a:ext cx="1905000" cy="1066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/>
            <a:lstStyle/>
            <a:p>
              <a:pPr algn="ctr"/>
              <a:r>
                <a:rPr lang="en-US" b="1" dirty="0" smtClean="0"/>
                <a:t>Solution</a:t>
              </a:r>
            </a:p>
          </p:txBody>
        </p:sp>
      </p:grpSp>
      <p:grpSp>
        <p:nvGrpSpPr>
          <p:cNvPr id="14" name="Group 67"/>
          <p:cNvGrpSpPr/>
          <p:nvPr/>
        </p:nvGrpSpPr>
        <p:grpSpPr>
          <a:xfrm>
            <a:off x="7239000" y="5181600"/>
            <a:ext cx="1905000" cy="1295400"/>
            <a:chOff x="7239000" y="5181600"/>
            <a:chExt cx="1905000" cy="1295400"/>
          </a:xfrm>
          <a:noFill/>
        </p:grpSpPr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7239000" y="5410200"/>
              <a:ext cx="1905000" cy="1066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/>
            <a:lstStyle/>
            <a:p>
              <a:pPr algn="ctr"/>
              <a:r>
                <a:rPr lang="en-US" b="1" dirty="0" smtClean="0"/>
                <a:t>Solvent</a:t>
              </a:r>
            </a:p>
          </p:txBody>
        </p:sp>
        <p:cxnSp>
          <p:nvCxnSpPr>
            <p:cNvPr id="73" name="AutoShape 4"/>
            <p:cNvCxnSpPr>
              <a:cxnSpLocks noChangeShapeType="1"/>
              <a:stCxn id="67" idx="2"/>
            </p:cNvCxnSpPr>
            <p:nvPr/>
          </p:nvCxnSpPr>
          <p:spPr bwMode="auto">
            <a:xfrm rot="5400000">
              <a:off x="7715250" y="5238750"/>
              <a:ext cx="304800" cy="190500"/>
            </a:xfrm>
            <a:prstGeom prst="curvedConnector3">
              <a:avLst>
                <a:gd name="adj1" fmla="val 50000"/>
              </a:avLst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69"/>
          <p:cNvGrpSpPr/>
          <p:nvPr/>
        </p:nvGrpSpPr>
        <p:grpSpPr>
          <a:xfrm>
            <a:off x="4495800" y="3733800"/>
            <a:ext cx="1905000" cy="1295400"/>
            <a:chOff x="4495800" y="3733800"/>
            <a:chExt cx="1905000" cy="1295400"/>
          </a:xfrm>
          <a:noFill/>
        </p:grpSpPr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4495800" y="3962400"/>
              <a:ext cx="1905000" cy="1066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/>
            <a:lstStyle/>
            <a:p>
              <a:pPr algn="ctr"/>
              <a:r>
                <a:rPr lang="en-US" b="1" dirty="0" smtClean="0"/>
                <a:t>Examples:</a:t>
              </a:r>
            </a:p>
            <a:p>
              <a:pPr algn="ctr"/>
              <a:endParaRPr lang="en-US" dirty="0" smtClean="0"/>
            </a:p>
          </p:txBody>
        </p:sp>
        <p:cxnSp>
          <p:nvCxnSpPr>
            <p:cNvPr id="64" name="AutoShape 4"/>
            <p:cNvCxnSpPr>
              <a:cxnSpLocks noChangeShapeType="1"/>
            </p:cNvCxnSpPr>
            <p:nvPr/>
          </p:nvCxnSpPr>
          <p:spPr bwMode="auto">
            <a:xfrm rot="10800000" flipV="1">
              <a:off x="5257800" y="3733800"/>
              <a:ext cx="304800" cy="152400"/>
            </a:xfrm>
            <a:prstGeom prst="curvedConnector2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3" grpId="0" animBg="1"/>
      <p:bldP spid="9225" grpId="0" animBg="1"/>
      <p:bldP spid="9229" grpId="0" animBg="1"/>
      <p:bldP spid="23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33400" y="1219200"/>
            <a:ext cx="2286000" cy="1371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 dirty="0"/>
              <a:t>Pure </a:t>
            </a:r>
          </a:p>
          <a:p>
            <a:pPr algn="ctr"/>
            <a:r>
              <a:rPr lang="en-US" sz="2000" b="1" u="sng" dirty="0" smtClean="0"/>
              <a:t>Substances</a:t>
            </a:r>
          </a:p>
          <a:p>
            <a:pPr algn="ctr"/>
            <a:r>
              <a:rPr lang="en-US" sz="1600" dirty="0" smtClean="0"/>
              <a:t>Made of one </a:t>
            </a:r>
          </a:p>
          <a:p>
            <a:pPr algn="ctr"/>
            <a:r>
              <a:rPr lang="en-US" sz="1600" dirty="0" smtClean="0"/>
              <a:t>type of matter</a:t>
            </a:r>
            <a:endParaRPr lang="en-US" dirty="0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04800" y="3200400"/>
            <a:ext cx="1447800" cy="12192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/>
              <a:t>Elements</a:t>
            </a:r>
          </a:p>
          <a:p>
            <a:pPr algn="ctr"/>
            <a:r>
              <a:rPr lang="en-US" dirty="0" smtClean="0"/>
              <a:t>Made of one </a:t>
            </a:r>
          </a:p>
          <a:p>
            <a:pPr algn="ctr"/>
            <a:r>
              <a:rPr lang="en-US" dirty="0" smtClean="0"/>
              <a:t>type of atom</a:t>
            </a:r>
            <a:endParaRPr lang="en-US" dirty="0"/>
          </a:p>
        </p:txBody>
      </p:sp>
      <p:cxnSp>
        <p:nvCxnSpPr>
          <p:cNvPr id="9224" name="AutoShape 8"/>
          <p:cNvCxnSpPr>
            <a:cxnSpLocks noChangeShapeType="1"/>
            <a:stCxn id="9223" idx="0"/>
          </p:cNvCxnSpPr>
          <p:nvPr/>
        </p:nvCxnSpPr>
        <p:spPr bwMode="auto">
          <a:xfrm rot="5400000" flipH="1" flipV="1">
            <a:off x="971550" y="2647950"/>
            <a:ext cx="609600" cy="4953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2057400" y="3200400"/>
            <a:ext cx="2209800" cy="11430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Compounds</a:t>
            </a:r>
          </a:p>
          <a:p>
            <a:pPr algn="ctr"/>
            <a:r>
              <a:rPr lang="en-US" dirty="0" smtClean="0"/>
              <a:t>Made of 2 or </a:t>
            </a:r>
          </a:p>
          <a:p>
            <a:pPr algn="ctr"/>
            <a:r>
              <a:rPr lang="en-US" dirty="0" smtClean="0"/>
              <a:t>More atoms bonded</a:t>
            </a:r>
          </a:p>
          <a:p>
            <a:pPr algn="ctr"/>
            <a:r>
              <a:rPr lang="en-US" dirty="0" smtClean="0"/>
              <a:t>together</a:t>
            </a:r>
            <a:endParaRPr lang="en-US" dirty="0"/>
          </a:p>
        </p:txBody>
      </p:sp>
      <p:cxnSp>
        <p:nvCxnSpPr>
          <p:cNvPr id="9226" name="AutoShape 10"/>
          <p:cNvCxnSpPr>
            <a:cxnSpLocks noChangeShapeType="1"/>
            <a:stCxn id="9225" idx="0"/>
            <a:endCxn id="9221" idx="2"/>
          </p:cNvCxnSpPr>
          <p:nvPr/>
        </p:nvCxnSpPr>
        <p:spPr bwMode="auto">
          <a:xfrm rot="16200000" flipV="1">
            <a:off x="2114550" y="2152650"/>
            <a:ext cx="609600" cy="14859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9228" name="AutoShape 12"/>
          <p:cNvCxnSpPr>
            <a:cxnSpLocks noChangeShapeType="1"/>
          </p:cNvCxnSpPr>
          <p:nvPr/>
        </p:nvCxnSpPr>
        <p:spPr bwMode="auto">
          <a:xfrm rot="5400000" flipH="1" flipV="1">
            <a:off x="7277100" y="2476500"/>
            <a:ext cx="838200" cy="304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705600" y="3048000"/>
            <a:ext cx="2438400" cy="838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Homogeneous</a:t>
            </a:r>
          </a:p>
          <a:p>
            <a:pPr algn="ctr"/>
            <a:r>
              <a:rPr lang="en-US" dirty="0" smtClean="0"/>
              <a:t>one phase</a:t>
            </a:r>
            <a:endParaRPr lang="en-US" b="1" i="1" dirty="0"/>
          </a:p>
        </p:txBody>
      </p:sp>
      <p:cxnSp>
        <p:nvCxnSpPr>
          <p:cNvPr id="9230" name="AutoShape 14"/>
          <p:cNvCxnSpPr>
            <a:cxnSpLocks noChangeShapeType="1"/>
            <a:stCxn id="39" idx="1"/>
            <a:endCxn id="38" idx="0"/>
          </p:cNvCxnSpPr>
          <p:nvPr/>
        </p:nvCxnSpPr>
        <p:spPr bwMode="auto">
          <a:xfrm rot="10800000" flipV="1">
            <a:off x="5524500" y="1828800"/>
            <a:ext cx="1104900" cy="685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9232" name="AutoShape 16"/>
          <p:cNvCxnSpPr>
            <a:cxnSpLocks noChangeShapeType="1"/>
            <a:endCxn id="23" idx="3"/>
          </p:cNvCxnSpPr>
          <p:nvPr/>
        </p:nvCxnSpPr>
        <p:spPr bwMode="auto">
          <a:xfrm rot="10800000">
            <a:off x="5486400" y="685800"/>
            <a:ext cx="1066800" cy="838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819400" y="0"/>
            <a:ext cx="2667000" cy="13716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smtClean="0"/>
              <a:t>MATTER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Made</a:t>
            </a:r>
            <a:r>
              <a:rPr lang="en-US" b="1" dirty="0" smtClean="0">
                <a:solidFill>
                  <a:srgbClr val="FFFF00"/>
                </a:solidFill>
              </a:rPr>
              <a:t> of Atoms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Has Mass &amp;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takes up Space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4495800" y="2514600"/>
            <a:ext cx="2057400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b="1" dirty="0" smtClean="0"/>
              <a:t>Heterogeneous</a:t>
            </a:r>
          </a:p>
          <a:p>
            <a:pPr algn="ctr"/>
            <a:r>
              <a:rPr lang="en-US" dirty="0" smtClean="0"/>
              <a:t>Made of more </a:t>
            </a:r>
          </a:p>
          <a:p>
            <a:pPr algn="ctr"/>
            <a:r>
              <a:rPr lang="en-US" dirty="0" smtClean="0"/>
              <a:t>than one phase</a:t>
            </a:r>
          </a:p>
          <a:p>
            <a:pPr algn="ctr"/>
            <a:r>
              <a:rPr lang="en-US" dirty="0" smtClean="0"/>
              <a:t>Can be separated</a:t>
            </a:r>
          </a:p>
          <a:p>
            <a:pPr algn="ctr"/>
            <a:endParaRPr lang="en-US" dirty="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6629400" y="1143000"/>
            <a:ext cx="2362200" cy="1371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 dirty="0" smtClean="0"/>
              <a:t>Mixtures</a:t>
            </a:r>
          </a:p>
          <a:p>
            <a:pPr algn="ctr"/>
            <a:r>
              <a:rPr lang="en-US" sz="1600" dirty="0" smtClean="0"/>
              <a:t>Made of </a:t>
            </a:r>
          </a:p>
          <a:p>
            <a:pPr algn="ctr"/>
            <a:r>
              <a:rPr lang="en-US" sz="1600" dirty="0" smtClean="0"/>
              <a:t>more than one </a:t>
            </a:r>
          </a:p>
          <a:p>
            <a:pPr algn="ctr"/>
            <a:r>
              <a:rPr lang="en-US" sz="1600" dirty="0" smtClean="0"/>
              <a:t>type of matter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5105400" y="4953000"/>
            <a:ext cx="2057400" cy="1905000"/>
            <a:chOff x="5105400" y="4953000"/>
            <a:chExt cx="2057400" cy="1905000"/>
          </a:xfrm>
          <a:solidFill>
            <a:schemeClr val="bg2">
              <a:lumMod val="75000"/>
            </a:schemeClr>
          </a:solidFill>
        </p:grpSpPr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5105400" y="5410200"/>
              <a:ext cx="2057400" cy="1447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/>
            <a:lstStyle/>
            <a:p>
              <a:pPr algn="ctr"/>
              <a:r>
                <a:rPr lang="en-US" b="1" dirty="0" smtClean="0"/>
                <a:t>Solute</a:t>
              </a:r>
            </a:p>
            <a:p>
              <a:pPr algn="ctr"/>
              <a:r>
                <a:rPr lang="en-US" dirty="0" smtClean="0"/>
                <a:t>The stuff that is </a:t>
              </a:r>
            </a:p>
            <a:p>
              <a:pPr algn="ctr"/>
              <a:r>
                <a:rPr lang="en-US" dirty="0" smtClean="0"/>
                <a:t>dissolved</a:t>
              </a:r>
            </a:p>
            <a:p>
              <a:pPr algn="ctr"/>
              <a:r>
                <a:rPr lang="en-US" dirty="0" smtClean="0"/>
                <a:t>In the liquid</a:t>
              </a:r>
            </a:p>
            <a:p>
              <a:pPr algn="ctr"/>
              <a:r>
                <a:rPr lang="en-US" dirty="0" smtClean="0"/>
                <a:t>Ex: Kool-Aid mix</a:t>
              </a:r>
            </a:p>
            <a:p>
              <a:pPr algn="ctr"/>
              <a:endParaRPr lang="en-US" dirty="0"/>
            </a:p>
          </p:txBody>
        </p:sp>
        <p:cxnSp>
          <p:nvCxnSpPr>
            <p:cNvPr id="46" name="AutoShape 4"/>
            <p:cNvCxnSpPr>
              <a:cxnSpLocks noChangeShapeType="1"/>
            </p:cNvCxnSpPr>
            <p:nvPr/>
          </p:nvCxnSpPr>
          <p:spPr bwMode="auto">
            <a:xfrm rot="10800000" flipV="1">
              <a:off x="6477000" y="4953000"/>
              <a:ext cx="533400" cy="457200"/>
            </a:xfrm>
            <a:prstGeom prst="curvedConnector3">
              <a:avLst>
                <a:gd name="adj1" fmla="val 50000"/>
              </a:avLst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5" name="Group 64"/>
          <p:cNvGrpSpPr/>
          <p:nvPr/>
        </p:nvGrpSpPr>
        <p:grpSpPr>
          <a:xfrm>
            <a:off x="0" y="4572000"/>
            <a:ext cx="1752600" cy="1039918"/>
            <a:chOff x="0" y="1649168"/>
            <a:chExt cx="1752600" cy="1039918"/>
          </a:xfrm>
        </p:grpSpPr>
        <p:grpSp>
          <p:nvGrpSpPr>
            <p:cNvPr id="2" name="Group 27"/>
            <p:cNvGrpSpPr>
              <a:grpSpLocks noChangeAspect="1"/>
            </p:cNvGrpSpPr>
            <p:nvPr/>
          </p:nvGrpSpPr>
          <p:grpSpPr>
            <a:xfrm>
              <a:off x="69704" y="1649168"/>
              <a:ext cx="1682896" cy="255832"/>
              <a:chOff x="1828800" y="228600"/>
              <a:chExt cx="2103620" cy="319790"/>
            </a:xfrm>
          </p:grpSpPr>
          <p:grpSp>
            <p:nvGrpSpPr>
              <p:cNvPr id="3" name="Group 24"/>
              <p:cNvGrpSpPr/>
              <p:nvPr/>
            </p:nvGrpSpPr>
            <p:grpSpPr>
              <a:xfrm>
                <a:off x="3322820" y="239843"/>
                <a:ext cx="609600" cy="304800"/>
                <a:chOff x="1295400" y="2057400"/>
                <a:chExt cx="609600" cy="304800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1600200" y="20574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295400" y="20574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Oval 18"/>
              <p:cNvSpPr/>
              <p:nvPr/>
            </p:nvSpPr>
            <p:spPr>
              <a:xfrm>
                <a:off x="1828800" y="228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515850" y="24359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Plus 23"/>
              <p:cNvSpPr/>
              <p:nvPr/>
            </p:nvSpPr>
            <p:spPr>
              <a:xfrm flipV="1">
                <a:off x="2209800" y="228600"/>
                <a:ext cx="228600" cy="304800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ight Arrow 26"/>
              <p:cNvSpPr/>
              <p:nvPr/>
            </p:nvSpPr>
            <p:spPr>
              <a:xfrm>
                <a:off x="2896849" y="289810"/>
                <a:ext cx="304800" cy="2286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0" y="1981200"/>
              <a:ext cx="16450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Atom + Atom </a:t>
              </a:r>
            </a:p>
            <a:p>
              <a:r>
                <a:rPr lang="en-US" sz="2000" b="1" dirty="0" smtClean="0"/>
                <a:t>= </a:t>
              </a:r>
              <a:r>
                <a:rPr lang="en-US" sz="2000" b="1" u="sng" dirty="0" smtClean="0"/>
                <a:t>Element</a:t>
              </a:r>
              <a:endParaRPr lang="en-US" sz="2000" b="1" u="sng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905000" y="6150114"/>
            <a:ext cx="2836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Molecule + Molecule </a:t>
            </a:r>
          </a:p>
          <a:p>
            <a:r>
              <a:rPr lang="en-US" sz="2000" b="1" dirty="0" smtClean="0"/>
              <a:t>= </a:t>
            </a:r>
            <a:r>
              <a:rPr lang="en-US" sz="2000" b="1" u="sng" dirty="0" smtClean="0"/>
              <a:t>Compound</a:t>
            </a:r>
            <a:endParaRPr lang="en-US" sz="2000" b="1" u="sng" dirty="0"/>
          </a:p>
        </p:txBody>
      </p:sp>
      <p:grpSp>
        <p:nvGrpSpPr>
          <p:cNvPr id="61" name="Group 60"/>
          <p:cNvGrpSpPr/>
          <p:nvPr/>
        </p:nvGrpSpPr>
        <p:grpSpPr>
          <a:xfrm>
            <a:off x="2133600" y="4419600"/>
            <a:ext cx="2438400" cy="1691640"/>
            <a:chOff x="152400" y="4495800"/>
            <a:chExt cx="2438400" cy="1691640"/>
          </a:xfrm>
        </p:grpSpPr>
        <p:sp>
          <p:nvSpPr>
            <p:cNvPr id="31" name="Oval 30"/>
            <p:cNvSpPr/>
            <p:nvPr/>
          </p:nvSpPr>
          <p:spPr>
            <a:xfrm>
              <a:off x="304800" y="4495800"/>
              <a:ext cx="243840" cy="2438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lus 32"/>
            <p:cNvSpPr/>
            <p:nvPr/>
          </p:nvSpPr>
          <p:spPr>
            <a:xfrm flipV="1">
              <a:off x="685800" y="4495800"/>
              <a:ext cx="182880" cy="24384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1280160" y="4544768"/>
              <a:ext cx="243840" cy="1828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14400" y="4495800"/>
              <a:ext cx="2286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47"/>
            <p:cNvGrpSpPr/>
            <p:nvPr/>
          </p:nvGrpSpPr>
          <p:grpSpPr>
            <a:xfrm>
              <a:off x="1676400" y="4495800"/>
              <a:ext cx="457200" cy="243840"/>
              <a:chOff x="1676400" y="4495800"/>
              <a:chExt cx="457200" cy="24384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1676400" y="4495800"/>
                <a:ext cx="243840" cy="2438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905000" y="449580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28600" y="4876800"/>
              <a:ext cx="16450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Atom + Atom </a:t>
              </a:r>
            </a:p>
            <a:p>
              <a:r>
                <a:rPr lang="en-US" sz="2000" b="1" dirty="0" smtClean="0"/>
                <a:t>= </a:t>
              </a:r>
              <a:r>
                <a:rPr lang="en-US" sz="2000" b="1" u="sng" dirty="0" smtClean="0"/>
                <a:t>Molecule</a:t>
              </a:r>
              <a:endParaRPr lang="en-US" sz="2000" b="1" u="sng" dirty="0"/>
            </a:p>
          </p:txBody>
        </p:sp>
        <p:grpSp>
          <p:nvGrpSpPr>
            <p:cNvPr id="5" name="Group 63"/>
            <p:cNvGrpSpPr/>
            <p:nvPr/>
          </p:nvGrpSpPr>
          <p:grpSpPr>
            <a:xfrm>
              <a:off x="152400" y="5562600"/>
              <a:ext cx="2438400" cy="624840"/>
              <a:chOff x="152400" y="5562600"/>
              <a:chExt cx="2438400" cy="624840"/>
            </a:xfrm>
          </p:grpSpPr>
          <p:grpSp>
            <p:nvGrpSpPr>
              <p:cNvPr id="6" name="Group 48"/>
              <p:cNvGrpSpPr/>
              <p:nvPr/>
            </p:nvGrpSpPr>
            <p:grpSpPr>
              <a:xfrm>
                <a:off x="1066800" y="5867400"/>
                <a:ext cx="457200" cy="243840"/>
                <a:chOff x="1676400" y="4495800"/>
                <a:chExt cx="457200" cy="24384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51"/>
              <p:cNvGrpSpPr/>
              <p:nvPr/>
            </p:nvGrpSpPr>
            <p:grpSpPr>
              <a:xfrm>
                <a:off x="152400" y="5867400"/>
                <a:ext cx="457200" cy="243840"/>
                <a:chOff x="1676400" y="4495800"/>
                <a:chExt cx="457200" cy="24384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54"/>
              <p:cNvGrpSpPr/>
              <p:nvPr/>
            </p:nvGrpSpPr>
            <p:grpSpPr>
              <a:xfrm>
                <a:off x="2133600" y="5562600"/>
                <a:ext cx="457200" cy="243840"/>
                <a:chOff x="1676400" y="4495800"/>
                <a:chExt cx="457200" cy="243840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57"/>
              <p:cNvGrpSpPr/>
              <p:nvPr/>
            </p:nvGrpSpPr>
            <p:grpSpPr>
              <a:xfrm>
                <a:off x="2133600" y="5943600"/>
                <a:ext cx="457200" cy="243840"/>
                <a:chOff x="1676400" y="4495800"/>
                <a:chExt cx="457200" cy="243840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1676400" y="4495800"/>
                  <a:ext cx="243840" cy="2438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905000" y="4495800"/>
                  <a:ext cx="228600" cy="228600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Right Arrow 61"/>
              <p:cNvSpPr/>
              <p:nvPr/>
            </p:nvSpPr>
            <p:spPr>
              <a:xfrm>
                <a:off x="1676400" y="5867400"/>
                <a:ext cx="228600" cy="2286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Plus 62"/>
              <p:cNvSpPr/>
              <p:nvPr/>
            </p:nvSpPr>
            <p:spPr>
              <a:xfrm>
                <a:off x="685800" y="5867400"/>
                <a:ext cx="228600" cy="228600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69" name="AutoShape 16"/>
          <p:cNvCxnSpPr>
            <a:cxnSpLocks noChangeShapeType="1"/>
          </p:cNvCxnSpPr>
          <p:nvPr/>
        </p:nvCxnSpPr>
        <p:spPr bwMode="auto">
          <a:xfrm rot="5400000" flipH="1" flipV="1">
            <a:off x="2209800" y="609600"/>
            <a:ext cx="685800" cy="533400"/>
          </a:xfrm>
          <a:prstGeom prst="curvedConnector3">
            <a:avLst>
              <a:gd name="adj1" fmla="val 71858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grpSp>
        <p:nvGrpSpPr>
          <p:cNvPr id="58" name="Group 57"/>
          <p:cNvGrpSpPr/>
          <p:nvPr/>
        </p:nvGrpSpPr>
        <p:grpSpPr>
          <a:xfrm>
            <a:off x="7010400" y="3962400"/>
            <a:ext cx="1905000" cy="1219200"/>
            <a:chOff x="7162800" y="3886200"/>
            <a:chExt cx="1905000" cy="1219200"/>
          </a:xfrm>
        </p:grpSpPr>
        <p:cxnSp>
          <p:nvCxnSpPr>
            <p:cNvPr id="45" name="AutoShape 4"/>
            <p:cNvCxnSpPr>
              <a:cxnSpLocks noChangeShapeType="1"/>
              <a:endCxn id="67" idx="0"/>
            </p:cNvCxnSpPr>
            <p:nvPr/>
          </p:nvCxnSpPr>
          <p:spPr bwMode="auto">
            <a:xfrm rot="10800000" flipV="1">
              <a:off x="8115300" y="3886200"/>
              <a:ext cx="304800" cy="152400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7162800" y="4038600"/>
              <a:ext cx="1905000" cy="10668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Solution</a:t>
              </a:r>
            </a:p>
            <a:p>
              <a:pPr algn="ctr"/>
              <a:r>
                <a:rPr lang="en-US" dirty="0" smtClean="0"/>
                <a:t>All its regions are </a:t>
              </a:r>
            </a:p>
            <a:p>
              <a:pPr algn="ctr"/>
              <a:r>
                <a:rPr lang="en-US" dirty="0" smtClean="0"/>
                <a:t>Identical</a:t>
              </a:r>
            </a:p>
            <a:p>
              <a:pPr algn="ctr"/>
              <a:r>
                <a:rPr lang="en-US" dirty="0" smtClean="0"/>
                <a:t>Ex: Kool-Aid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239000" y="5181600"/>
            <a:ext cx="1905000" cy="1295400"/>
            <a:chOff x="7239000" y="5181600"/>
            <a:chExt cx="1905000" cy="1295400"/>
          </a:xfrm>
        </p:grpSpPr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7239000" y="5410200"/>
              <a:ext cx="1905000" cy="10668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Solvent</a:t>
              </a:r>
            </a:p>
            <a:p>
              <a:pPr algn="ctr"/>
              <a:r>
                <a:rPr lang="en-US" dirty="0" smtClean="0"/>
                <a:t>The liquid that </a:t>
              </a:r>
            </a:p>
            <a:p>
              <a:pPr algn="ctr"/>
              <a:r>
                <a:rPr lang="en-US" dirty="0" smtClean="0"/>
                <a:t>forms the solution</a:t>
              </a:r>
            </a:p>
            <a:p>
              <a:pPr algn="ctr"/>
              <a:r>
                <a:rPr lang="en-US" dirty="0" smtClean="0"/>
                <a:t>Ex: Water</a:t>
              </a:r>
              <a:endParaRPr lang="en-US" dirty="0"/>
            </a:p>
          </p:txBody>
        </p:sp>
        <p:cxnSp>
          <p:nvCxnSpPr>
            <p:cNvPr id="73" name="AutoShape 4"/>
            <p:cNvCxnSpPr>
              <a:cxnSpLocks noChangeShapeType="1"/>
              <a:stCxn id="67" idx="2"/>
            </p:cNvCxnSpPr>
            <p:nvPr/>
          </p:nvCxnSpPr>
          <p:spPr bwMode="auto">
            <a:xfrm rot="5400000">
              <a:off x="7715250" y="5238750"/>
              <a:ext cx="304800" cy="190500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0" name="Group 69"/>
          <p:cNvGrpSpPr/>
          <p:nvPr/>
        </p:nvGrpSpPr>
        <p:grpSpPr>
          <a:xfrm>
            <a:off x="4495800" y="3733800"/>
            <a:ext cx="1905000" cy="1295400"/>
            <a:chOff x="4495800" y="3733800"/>
            <a:chExt cx="1905000" cy="1295400"/>
          </a:xfrm>
          <a:solidFill>
            <a:schemeClr val="bg2">
              <a:lumMod val="75000"/>
            </a:schemeClr>
          </a:solidFill>
        </p:grpSpPr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4495800" y="3962400"/>
              <a:ext cx="1905000" cy="1066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Examples:</a:t>
              </a:r>
            </a:p>
            <a:p>
              <a:pPr algn="ctr"/>
              <a:r>
                <a:rPr lang="en-US" dirty="0" smtClean="0"/>
                <a:t>Trail Mix</a:t>
              </a:r>
            </a:p>
            <a:p>
              <a:pPr algn="ctr"/>
              <a:r>
                <a:rPr lang="en-US" dirty="0" smtClean="0"/>
                <a:t>Salad</a:t>
              </a:r>
            </a:p>
          </p:txBody>
        </p:sp>
        <p:cxnSp>
          <p:nvCxnSpPr>
            <p:cNvPr id="64" name="AutoShape 4"/>
            <p:cNvCxnSpPr>
              <a:cxnSpLocks noChangeShapeType="1"/>
            </p:cNvCxnSpPr>
            <p:nvPr/>
          </p:nvCxnSpPr>
          <p:spPr bwMode="auto">
            <a:xfrm rot="10800000" flipV="1">
              <a:off x="5257800" y="3733800"/>
              <a:ext cx="304800" cy="152400"/>
            </a:xfrm>
            <a:prstGeom prst="curvedConnector2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3" grpId="0" animBg="1"/>
      <p:bldP spid="9225" grpId="0" animBg="1"/>
      <p:bldP spid="9229" grpId="0" animBg="1"/>
      <p:bldP spid="23" grpId="0" animBg="1"/>
      <p:bldP spid="38" grpId="0" animBg="1"/>
      <p:bldP spid="39" grpId="0" animBg="1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22" name="AutoShape 6"/>
          <p:cNvCxnSpPr>
            <a:cxnSpLocks noChangeShapeType="1"/>
          </p:cNvCxnSpPr>
          <p:nvPr/>
        </p:nvCxnSpPr>
        <p:spPr bwMode="auto">
          <a:xfrm rot="5400000" flipH="1" flipV="1">
            <a:off x="723900" y="3009900"/>
            <a:ext cx="762000" cy="76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667000" y="3505200"/>
            <a:ext cx="1828800" cy="2057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2000" b="1" dirty="0" smtClean="0"/>
              <a:t>Characteristics</a:t>
            </a:r>
          </a:p>
        </p:txBody>
      </p:sp>
      <p:cxnSp>
        <p:nvCxnSpPr>
          <p:cNvPr id="9224" name="AutoShape 8"/>
          <p:cNvCxnSpPr>
            <a:cxnSpLocks noChangeShapeType="1"/>
          </p:cNvCxnSpPr>
          <p:nvPr/>
        </p:nvCxnSpPr>
        <p:spPr bwMode="auto">
          <a:xfrm rot="5400000" flipH="1" flipV="1">
            <a:off x="3276600" y="2971800"/>
            <a:ext cx="762000" cy="304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33600" y="1066800"/>
            <a:ext cx="2667000" cy="1600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sz="2000" b="1" dirty="0" smtClean="0"/>
              <a:t>Physical Properties</a:t>
            </a:r>
          </a:p>
        </p:txBody>
      </p:sp>
      <p:cxnSp>
        <p:nvCxnSpPr>
          <p:cNvPr id="45" name="AutoShape 4"/>
          <p:cNvCxnSpPr>
            <a:cxnSpLocks noChangeShapeType="1"/>
            <a:endCxn id="25" idx="0"/>
          </p:cNvCxnSpPr>
          <p:nvPr/>
        </p:nvCxnSpPr>
        <p:spPr bwMode="auto">
          <a:xfrm rot="16200000" flipH="1">
            <a:off x="7716044" y="2801144"/>
            <a:ext cx="532606" cy="11350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" name="AutoShape 4"/>
          <p:cNvCxnSpPr>
            <a:cxnSpLocks noChangeShapeType="1"/>
            <a:endCxn id="24" idx="0"/>
          </p:cNvCxnSpPr>
          <p:nvPr/>
        </p:nvCxnSpPr>
        <p:spPr bwMode="auto">
          <a:xfrm rot="5400000">
            <a:off x="5715000" y="2743200"/>
            <a:ext cx="4572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5257800" y="990600"/>
            <a:ext cx="3505200" cy="1828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sz="2400" b="1" dirty="0" smtClean="0"/>
              <a:t>Chemical Properties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304800" y="3429000"/>
            <a:ext cx="1828800" cy="2057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sz="2000" b="1" dirty="0" smtClean="0"/>
              <a:t>Changes of State</a:t>
            </a: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953000" y="3048000"/>
            <a:ext cx="1828800" cy="2057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2000" b="1" dirty="0" smtClean="0"/>
              <a:t>Signs of Change</a:t>
            </a: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6934200" y="3124200"/>
            <a:ext cx="2209800" cy="1905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2000" b="1" dirty="0" smtClean="0"/>
              <a:t>Chemical Reactions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029200" y="5181600"/>
            <a:ext cx="1676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2000" b="1" dirty="0" smtClean="0"/>
              <a:t>Examples</a:t>
            </a:r>
            <a:endParaRPr lang="en-US" dirty="0" smtClean="0"/>
          </a:p>
        </p:txBody>
      </p:sp>
      <p:cxnSp>
        <p:nvCxnSpPr>
          <p:cNvPr id="16" name="AutoShape 4"/>
          <p:cNvCxnSpPr>
            <a:cxnSpLocks noChangeShapeType="1"/>
          </p:cNvCxnSpPr>
          <p:nvPr/>
        </p:nvCxnSpPr>
        <p:spPr bwMode="auto">
          <a:xfrm rot="5400000">
            <a:off x="5943600" y="5029200"/>
            <a:ext cx="3048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0" y="990600"/>
            <a:ext cx="1676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sz="2400" b="1" dirty="0" smtClean="0"/>
              <a:t>States</a:t>
            </a:r>
            <a:endParaRPr lang="en-US" dirty="0" smtClean="0"/>
          </a:p>
        </p:txBody>
      </p:sp>
      <p:cxnSp>
        <p:nvCxnSpPr>
          <p:cNvPr id="21" name="AutoShape 4"/>
          <p:cNvCxnSpPr>
            <a:cxnSpLocks noChangeShapeType="1"/>
            <a:stCxn id="23" idx="1"/>
            <a:endCxn id="14" idx="3"/>
          </p:cNvCxnSpPr>
          <p:nvPr/>
        </p:nvCxnSpPr>
        <p:spPr bwMode="auto">
          <a:xfrm rot="10800000">
            <a:off x="1676400" y="1828800"/>
            <a:ext cx="457200" cy="381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362200" y="0"/>
            <a:ext cx="4724400" cy="762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smtClean="0"/>
              <a:t>Properties of Matter</a:t>
            </a:r>
          </a:p>
        </p:txBody>
      </p:sp>
      <p:cxnSp>
        <p:nvCxnSpPr>
          <p:cNvPr id="29" name="AutoShape 8"/>
          <p:cNvCxnSpPr>
            <a:cxnSpLocks noChangeShapeType="1"/>
          </p:cNvCxnSpPr>
          <p:nvPr/>
        </p:nvCxnSpPr>
        <p:spPr bwMode="auto">
          <a:xfrm rot="16200000" flipV="1">
            <a:off x="5829300" y="800100"/>
            <a:ext cx="3810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 rot="5400000" flipH="1" flipV="1">
            <a:off x="3162300" y="800100"/>
            <a:ext cx="304800" cy="228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38" name="AutoShape 8"/>
          <p:cNvCxnSpPr>
            <a:cxnSpLocks noChangeShapeType="1"/>
          </p:cNvCxnSpPr>
          <p:nvPr/>
        </p:nvCxnSpPr>
        <p:spPr bwMode="auto">
          <a:xfrm rot="5400000" flipH="1" flipV="1">
            <a:off x="1447800" y="2590800"/>
            <a:ext cx="1066800" cy="762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22" name="AutoShape 6"/>
          <p:cNvCxnSpPr>
            <a:cxnSpLocks noChangeShapeType="1"/>
          </p:cNvCxnSpPr>
          <p:nvPr/>
        </p:nvCxnSpPr>
        <p:spPr bwMode="auto">
          <a:xfrm rot="5400000" flipH="1" flipV="1">
            <a:off x="723900" y="3009900"/>
            <a:ext cx="762000" cy="76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667000" y="3505200"/>
            <a:ext cx="1828800" cy="23622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 dirty="0" smtClean="0"/>
              <a:t>Characteristics</a:t>
            </a:r>
          </a:p>
          <a:p>
            <a:pPr algn="ctr"/>
            <a:r>
              <a:rPr lang="en-US" sz="2000" dirty="0" smtClean="0"/>
              <a:t>Color</a:t>
            </a:r>
          </a:p>
          <a:p>
            <a:pPr algn="ctr"/>
            <a:r>
              <a:rPr lang="en-US" sz="2000" dirty="0" smtClean="0"/>
              <a:t>Shape</a:t>
            </a:r>
          </a:p>
          <a:p>
            <a:pPr algn="ctr"/>
            <a:r>
              <a:rPr lang="en-US" sz="2000" dirty="0" smtClean="0"/>
              <a:t>Size</a:t>
            </a:r>
          </a:p>
          <a:p>
            <a:pPr algn="ctr"/>
            <a:r>
              <a:rPr lang="en-US" sz="2000" dirty="0" smtClean="0"/>
              <a:t>Texture</a:t>
            </a:r>
          </a:p>
          <a:p>
            <a:pPr algn="ctr"/>
            <a:r>
              <a:rPr lang="en-US" sz="2000" dirty="0" smtClean="0"/>
              <a:t>Mass</a:t>
            </a:r>
          </a:p>
          <a:p>
            <a:pPr algn="ctr"/>
            <a:r>
              <a:rPr lang="en-US" sz="2000" dirty="0" smtClean="0"/>
              <a:t>Volume</a:t>
            </a:r>
          </a:p>
          <a:p>
            <a:pPr algn="ctr"/>
            <a:r>
              <a:rPr lang="en-US" sz="2000" dirty="0" smtClean="0"/>
              <a:t>Density</a:t>
            </a:r>
            <a:endParaRPr lang="en-US" sz="2000" dirty="0"/>
          </a:p>
        </p:txBody>
      </p:sp>
      <p:cxnSp>
        <p:nvCxnSpPr>
          <p:cNvPr id="9224" name="AutoShape 8"/>
          <p:cNvCxnSpPr>
            <a:cxnSpLocks noChangeShapeType="1"/>
          </p:cNvCxnSpPr>
          <p:nvPr/>
        </p:nvCxnSpPr>
        <p:spPr bwMode="auto">
          <a:xfrm rot="5400000" flipH="1" flipV="1">
            <a:off x="3276600" y="2971800"/>
            <a:ext cx="762000" cy="304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33600" y="1066800"/>
            <a:ext cx="2667000" cy="16002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smtClean="0"/>
              <a:t>Physical</a:t>
            </a:r>
          </a:p>
          <a:p>
            <a:pPr algn="ctr"/>
            <a:r>
              <a:rPr lang="en-US" sz="4000" b="1" dirty="0" smtClean="0"/>
              <a:t>Properties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Describe a Substance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228600" y="3581400"/>
            <a:ext cx="1828800" cy="20574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Changes </a:t>
            </a:r>
          </a:p>
          <a:p>
            <a:pPr algn="ctr"/>
            <a:r>
              <a:rPr lang="en-US" sz="2400" b="1" dirty="0" smtClean="0"/>
              <a:t>of State</a:t>
            </a:r>
          </a:p>
          <a:p>
            <a:pPr algn="ctr"/>
            <a:r>
              <a:rPr lang="en-US" sz="2000" dirty="0" smtClean="0"/>
              <a:t>Melting</a:t>
            </a:r>
          </a:p>
          <a:p>
            <a:pPr algn="ctr"/>
            <a:r>
              <a:rPr lang="en-US" sz="2000" dirty="0" smtClean="0"/>
              <a:t>Freezing</a:t>
            </a:r>
          </a:p>
          <a:p>
            <a:pPr algn="ctr"/>
            <a:r>
              <a:rPr lang="en-US" sz="2000" dirty="0" smtClean="0"/>
              <a:t>Boiling</a:t>
            </a:r>
          </a:p>
          <a:p>
            <a:pPr algn="ctr"/>
            <a:r>
              <a:rPr lang="en-US" sz="2000" dirty="0" smtClean="0"/>
              <a:t>Condensation</a:t>
            </a:r>
          </a:p>
          <a:p>
            <a:pPr algn="ctr"/>
            <a:r>
              <a:rPr lang="en-US" sz="2000" dirty="0" smtClean="0"/>
              <a:t>Ionization</a:t>
            </a:r>
          </a:p>
          <a:p>
            <a:pPr algn="ctr"/>
            <a:r>
              <a:rPr lang="en-US" sz="2000" dirty="0" smtClean="0"/>
              <a:t>Relaxation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0" y="990600"/>
            <a:ext cx="1676400" cy="16764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States</a:t>
            </a:r>
            <a:endParaRPr lang="en-US" sz="2000" dirty="0" smtClean="0"/>
          </a:p>
          <a:p>
            <a:pPr algn="ctr"/>
            <a:r>
              <a:rPr lang="en-US" sz="2000" dirty="0" smtClean="0"/>
              <a:t>Solid</a:t>
            </a:r>
          </a:p>
          <a:p>
            <a:pPr algn="ctr"/>
            <a:r>
              <a:rPr lang="en-US" sz="2000" dirty="0" smtClean="0"/>
              <a:t>Liquid</a:t>
            </a:r>
          </a:p>
          <a:p>
            <a:pPr algn="ctr"/>
            <a:r>
              <a:rPr lang="en-US" sz="2000" dirty="0" smtClean="0"/>
              <a:t>Gas</a:t>
            </a:r>
          </a:p>
          <a:p>
            <a:pPr algn="ctr"/>
            <a:r>
              <a:rPr lang="en-US" sz="2000" dirty="0" smtClean="0"/>
              <a:t>Plasma</a:t>
            </a:r>
          </a:p>
        </p:txBody>
      </p:sp>
      <p:cxnSp>
        <p:nvCxnSpPr>
          <p:cNvPr id="21" name="AutoShape 4"/>
          <p:cNvCxnSpPr>
            <a:cxnSpLocks noChangeShapeType="1"/>
            <a:stCxn id="23" idx="1"/>
            <a:endCxn id="14" idx="3"/>
          </p:cNvCxnSpPr>
          <p:nvPr/>
        </p:nvCxnSpPr>
        <p:spPr bwMode="auto">
          <a:xfrm rot="10800000">
            <a:off x="1676400" y="1828800"/>
            <a:ext cx="457200" cy="381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438400" y="0"/>
            <a:ext cx="4724400" cy="7620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 smtClean="0"/>
              <a:t>Properties of Matter</a:t>
            </a:r>
          </a:p>
        </p:txBody>
      </p:sp>
      <p:cxnSp>
        <p:nvCxnSpPr>
          <p:cNvPr id="29" name="AutoShape 8"/>
          <p:cNvCxnSpPr>
            <a:cxnSpLocks noChangeShapeType="1"/>
          </p:cNvCxnSpPr>
          <p:nvPr/>
        </p:nvCxnSpPr>
        <p:spPr bwMode="auto">
          <a:xfrm rot="16200000" flipV="1">
            <a:off x="5829300" y="800100"/>
            <a:ext cx="3810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 rot="5400000" flipH="1" flipV="1">
            <a:off x="3162300" y="800100"/>
            <a:ext cx="304800" cy="228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16" name="AutoShape 4"/>
          <p:cNvCxnSpPr>
            <a:cxnSpLocks noChangeShapeType="1"/>
          </p:cNvCxnSpPr>
          <p:nvPr/>
        </p:nvCxnSpPr>
        <p:spPr bwMode="auto">
          <a:xfrm rot="5400000">
            <a:off x="7220695" y="2837705"/>
            <a:ext cx="800100" cy="149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4"/>
          <p:cNvCxnSpPr>
            <a:cxnSpLocks noChangeShapeType="1"/>
          </p:cNvCxnSpPr>
          <p:nvPr/>
        </p:nvCxnSpPr>
        <p:spPr bwMode="auto">
          <a:xfrm rot="5400000">
            <a:off x="5316813" y="2912787"/>
            <a:ext cx="800100" cy="372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257800" y="914400"/>
            <a:ext cx="2819400" cy="16002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smtClean="0"/>
              <a:t>Chemical</a:t>
            </a:r>
          </a:p>
          <a:p>
            <a:pPr algn="ctr"/>
            <a:r>
              <a:rPr lang="en-US" sz="4000" b="1" dirty="0" smtClean="0"/>
              <a:t>Properties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Describe how it can 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form a new substance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4800600" y="3124200"/>
            <a:ext cx="1905000" cy="169545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Signs of Change</a:t>
            </a:r>
          </a:p>
          <a:p>
            <a:pPr algn="ctr"/>
            <a:r>
              <a:rPr lang="en-US" sz="2000" dirty="0" smtClean="0"/>
              <a:t>Odor</a:t>
            </a:r>
          </a:p>
          <a:p>
            <a:pPr algn="ctr"/>
            <a:r>
              <a:rPr lang="en-US" sz="2000" dirty="0" smtClean="0"/>
              <a:t>Change in Temp</a:t>
            </a:r>
          </a:p>
          <a:p>
            <a:pPr algn="ctr"/>
            <a:r>
              <a:rPr lang="en-US" sz="2000" dirty="0" smtClean="0"/>
              <a:t>Change in Color</a:t>
            </a:r>
          </a:p>
          <a:p>
            <a:pPr algn="ctr"/>
            <a:r>
              <a:rPr lang="en-US" sz="2000" dirty="0" smtClean="0"/>
              <a:t>Bubbles form</a:t>
            </a:r>
          </a:p>
          <a:p>
            <a:pPr algn="ctr"/>
            <a:r>
              <a:rPr lang="en-US" sz="2000" dirty="0" smtClean="0"/>
              <a:t>Solids form</a:t>
            </a: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6934200" y="2895600"/>
            <a:ext cx="2209800" cy="165735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Chemical </a:t>
            </a:r>
          </a:p>
          <a:p>
            <a:pPr algn="ctr"/>
            <a:r>
              <a:rPr lang="en-US" sz="2400" b="1" dirty="0" smtClean="0"/>
              <a:t>Reactions</a:t>
            </a:r>
          </a:p>
          <a:p>
            <a:pPr algn="ctr"/>
            <a:r>
              <a:rPr lang="en-US" sz="2000" dirty="0" smtClean="0"/>
              <a:t>Atoms in two </a:t>
            </a:r>
          </a:p>
          <a:p>
            <a:pPr algn="ctr"/>
            <a:r>
              <a:rPr lang="en-US" sz="2000" dirty="0" smtClean="0"/>
              <a:t>substances </a:t>
            </a:r>
          </a:p>
          <a:p>
            <a:pPr algn="ctr"/>
            <a:r>
              <a:rPr lang="en-US" sz="2000" dirty="0" smtClean="0"/>
              <a:t>combine to form </a:t>
            </a:r>
          </a:p>
          <a:p>
            <a:pPr algn="ctr"/>
            <a:r>
              <a:rPr lang="en-US" sz="2000" dirty="0" smtClean="0"/>
              <a:t>new substances</a:t>
            </a: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953000" y="5410200"/>
            <a:ext cx="1676400" cy="14478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 dirty="0" smtClean="0"/>
              <a:t>Examples</a:t>
            </a:r>
            <a:endParaRPr lang="en-US" sz="2000" u="sng" dirty="0" smtClean="0"/>
          </a:p>
          <a:p>
            <a:pPr algn="ctr"/>
            <a:r>
              <a:rPr lang="en-US" sz="2000" dirty="0" smtClean="0"/>
              <a:t>Burning</a:t>
            </a:r>
          </a:p>
          <a:p>
            <a:pPr algn="ctr"/>
            <a:r>
              <a:rPr lang="en-US" sz="2000" dirty="0" smtClean="0"/>
              <a:t>Rusting</a:t>
            </a:r>
          </a:p>
          <a:p>
            <a:pPr algn="ctr"/>
            <a:r>
              <a:rPr lang="en-US" sz="2000" dirty="0" smtClean="0"/>
              <a:t>Rotting</a:t>
            </a:r>
          </a:p>
          <a:p>
            <a:pPr algn="ctr"/>
            <a:r>
              <a:rPr lang="en-US" sz="2000" dirty="0" smtClean="0"/>
              <a:t>Tarnishing</a:t>
            </a:r>
          </a:p>
        </p:txBody>
      </p:sp>
      <p:cxnSp>
        <p:nvCxnSpPr>
          <p:cNvPr id="26" name="AutoShape 4"/>
          <p:cNvCxnSpPr>
            <a:cxnSpLocks noChangeShapeType="1"/>
            <a:stCxn id="20" idx="2"/>
          </p:cNvCxnSpPr>
          <p:nvPr/>
        </p:nvCxnSpPr>
        <p:spPr bwMode="auto">
          <a:xfrm rot="5400000">
            <a:off x="5400675" y="4981575"/>
            <a:ext cx="514350" cy="1905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7010400" y="5257800"/>
            <a:ext cx="2133600" cy="13335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 dirty="0" smtClean="0"/>
              <a:t>Examples</a:t>
            </a:r>
            <a:endParaRPr lang="en-US" sz="2000" u="sng" dirty="0" smtClean="0"/>
          </a:p>
          <a:p>
            <a:pPr algn="ctr"/>
            <a:r>
              <a:rPr lang="en-US" sz="2400" b="1" dirty="0" smtClean="0"/>
              <a:t>2Na+Cl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ym typeface="Wingdings"/>
              </a:rPr>
              <a:t>2NaCl</a:t>
            </a:r>
          </a:p>
          <a:p>
            <a:pPr algn="ctr"/>
            <a:r>
              <a:rPr lang="en-US" sz="2400" b="1" dirty="0" smtClean="0"/>
              <a:t>2H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+O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ym typeface="Wingdings"/>
              </a:rPr>
              <a:t>2H</a:t>
            </a:r>
            <a:r>
              <a:rPr lang="en-US" sz="2400" b="1" baseline="-25000" dirty="0" smtClean="0">
                <a:sym typeface="Wingdings"/>
              </a:rPr>
              <a:t>2</a:t>
            </a:r>
            <a:r>
              <a:rPr lang="en-US" sz="2400" b="1" dirty="0" smtClean="0">
                <a:sym typeface="Wingdings"/>
              </a:rPr>
              <a:t>O</a:t>
            </a:r>
            <a:endParaRPr lang="en-US" sz="2400" b="1" dirty="0" smtClean="0"/>
          </a:p>
          <a:p>
            <a:pPr algn="ctr"/>
            <a:endParaRPr lang="en-US" sz="2400" b="1" dirty="0" smtClean="0"/>
          </a:p>
        </p:txBody>
      </p:sp>
      <p:cxnSp>
        <p:nvCxnSpPr>
          <p:cNvPr id="40" name="AutoShape 4"/>
          <p:cNvCxnSpPr>
            <a:cxnSpLocks noChangeShapeType="1"/>
            <a:stCxn id="24" idx="2"/>
          </p:cNvCxnSpPr>
          <p:nvPr/>
        </p:nvCxnSpPr>
        <p:spPr bwMode="auto">
          <a:xfrm rot="5400000">
            <a:off x="7515225" y="4733925"/>
            <a:ext cx="704850" cy="3429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23" grpId="0" animBg="1"/>
      <p:bldP spid="22" grpId="0" animBg="1"/>
      <p:bldP spid="14" grpId="0" animBg="1"/>
      <p:bldP spid="18" grpId="0" animBg="1"/>
      <p:bldP spid="20" grpId="0" animBg="1"/>
      <p:bldP spid="24" grpId="0" animBg="1"/>
      <p:bldP spid="25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John\AppData\Local\Microsoft\Windows\Temporary Internet Files\Content.IE5\A032M31N\MCj04136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10163">
            <a:off x="-194863" y="465171"/>
            <a:ext cx="3376535" cy="6061664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2286000" y="502920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53162" y="5257800"/>
            <a:ext cx="204414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Solid</a:t>
            </a:r>
          </a:p>
          <a:p>
            <a:r>
              <a:rPr lang="en-US" u="sng" dirty="0" smtClean="0"/>
              <a:t>_____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______</a:t>
            </a:r>
            <a:r>
              <a:rPr lang="en-US" dirty="0" smtClean="0"/>
              <a:t>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81600" y="335280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00543" y="3581400"/>
            <a:ext cx="249299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Liquid</a:t>
            </a:r>
          </a:p>
          <a:p>
            <a:r>
              <a:rPr lang="en-US" u="sng" dirty="0" smtClean="0"/>
              <a:t>____________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__________</a:t>
            </a:r>
            <a:r>
              <a:rPr lang="en-US" dirty="0" smtClean="0"/>
              <a:t>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48400" y="76200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47867" y="990600"/>
            <a:ext cx="193193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Gas</a:t>
            </a:r>
          </a:p>
          <a:p>
            <a:r>
              <a:rPr lang="en-US" u="sng" dirty="0" smtClean="0"/>
              <a:t>______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_____</a:t>
            </a:r>
            <a:r>
              <a:rPr lang="en-US" dirty="0" smtClean="0"/>
              <a:t>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590800" y="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6373" y="228600"/>
            <a:ext cx="181972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Plasma</a:t>
            </a:r>
          </a:p>
          <a:p>
            <a:r>
              <a:rPr lang="en-US" u="sng" dirty="0" smtClean="0"/>
              <a:t> ________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____</a:t>
            </a:r>
            <a:r>
              <a:rPr lang="en-US" dirty="0" smtClean="0"/>
              <a:t>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648200" y="4800600"/>
            <a:ext cx="1219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4"/>
          </p:cNvCxnSpPr>
          <p:nvPr/>
        </p:nvCxnSpPr>
        <p:spPr>
          <a:xfrm rot="5400000">
            <a:off x="4953000" y="4648200"/>
            <a:ext cx="1143000" cy="175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9617039">
            <a:off x="4986338" y="5394662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_____________</a:t>
            </a:r>
            <a:endParaRPr lang="en-US" b="1" u="sng" dirty="0"/>
          </a:p>
        </p:txBody>
      </p:sp>
      <p:sp>
        <p:nvSpPr>
          <p:cNvPr id="35" name="TextBox 34"/>
          <p:cNvSpPr txBox="1"/>
          <p:nvPr/>
        </p:nvSpPr>
        <p:spPr>
          <a:xfrm rot="19617039">
            <a:off x="4406302" y="4883174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_________</a:t>
            </a:r>
            <a:endParaRPr lang="en-US" b="1" u="sng" dirty="0"/>
          </a:p>
        </p:txBody>
      </p:sp>
      <p:cxnSp>
        <p:nvCxnSpPr>
          <p:cNvPr id="36" name="Straight Arrow Connector 35"/>
          <p:cNvCxnSpPr>
            <a:stCxn id="11" idx="0"/>
          </p:cNvCxnSpPr>
          <p:nvPr/>
        </p:nvCxnSpPr>
        <p:spPr>
          <a:xfrm rot="5400000" flipH="1" flipV="1">
            <a:off x="6172200" y="2514600"/>
            <a:ext cx="10668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4800600" y="1295400"/>
            <a:ext cx="1524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648200" y="1447800"/>
            <a:ext cx="1828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4"/>
          </p:cNvCxnSpPr>
          <p:nvPr/>
        </p:nvCxnSpPr>
        <p:spPr>
          <a:xfrm rot="5400000">
            <a:off x="6667500" y="2552700"/>
            <a:ext cx="9906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109089">
            <a:off x="4569087" y="1813804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__________</a:t>
            </a:r>
            <a:endParaRPr lang="en-US" b="1" u="sng" dirty="0"/>
          </a:p>
        </p:txBody>
      </p:sp>
      <p:sp>
        <p:nvSpPr>
          <p:cNvPr id="48" name="TextBox 47"/>
          <p:cNvSpPr txBox="1"/>
          <p:nvPr/>
        </p:nvSpPr>
        <p:spPr>
          <a:xfrm rot="18009835">
            <a:off x="6705581" y="284335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____________</a:t>
            </a:r>
            <a:endParaRPr lang="en-US" b="1" u="sng" dirty="0"/>
          </a:p>
        </p:txBody>
      </p:sp>
      <p:sp>
        <p:nvSpPr>
          <p:cNvPr id="53" name="TextBox 52"/>
          <p:cNvSpPr txBox="1"/>
          <p:nvPr/>
        </p:nvSpPr>
        <p:spPr>
          <a:xfrm rot="995623">
            <a:off x="5122617" y="1182388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__________</a:t>
            </a:r>
            <a:endParaRPr lang="en-US" b="1" u="sng" dirty="0"/>
          </a:p>
        </p:txBody>
      </p:sp>
      <p:sp>
        <p:nvSpPr>
          <p:cNvPr id="54" name="TextBox 53"/>
          <p:cNvSpPr txBox="1"/>
          <p:nvPr/>
        </p:nvSpPr>
        <p:spPr>
          <a:xfrm rot="18071146">
            <a:off x="5603796" y="2612902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____________</a:t>
            </a:r>
            <a:endParaRPr lang="en-US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4648200"/>
            <a:ext cx="169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r>
              <a:rPr lang="en-US" b="1" u="sng" dirty="0" smtClean="0"/>
              <a:t>________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95800" y="2971800"/>
            <a:ext cx="1469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96200" y="3048000"/>
            <a:ext cx="13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257800"/>
            <a:ext cx="169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_________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0"/>
            <a:ext cx="261840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States of Matter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-909440" y="3195441"/>
            <a:ext cx="2189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Temperature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John\AppData\Local\Microsoft\Windows\Temporary Internet Files\Content.IE5\A032M31N\MCj04136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10163">
            <a:off x="-194864" y="465170"/>
            <a:ext cx="3376535" cy="6061664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2286000" y="502920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5257800"/>
            <a:ext cx="196887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Solid</a:t>
            </a:r>
          </a:p>
          <a:p>
            <a:r>
              <a:rPr lang="en-US" u="sng" dirty="0" smtClean="0"/>
              <a:t>Low</a:t>
            </a:r>
            <a:r>
              <a:rPr lang="en-US" dirty="0" smtClean="0"/>
              <a:t> 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tightly</a:t>
            </a:r>
            <a:r>
              <a:rPr lang="en-US" dirty="0" smtClean="0"/>
              <a:t> 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81600" y="335280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29483" y="3581400"/>
            <a:ext cx="203510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Liquid</a:t>
            </a:r>
          </a:p>
          <a:p>
            <a:r>
              <a:rPr lang="en-US" u="sng" dirty="0" smtClean="0"/>
              <a:t>Medium</a:t>
            </a:r>
            <a:r>
              <a:rPr lang="en-US" dirty="0" smtClean="0"/>
              <a:t> 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loosely </a:t>
            </a:r>
            <a:r>
              <a:rPr lang="en-US" dirty="0" smtClean="0"/>
              <a:t>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48400" y="76200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65399" y="990600"/>
            <a:ext cx="169687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Gas</a:t>
            </a:r>
          </a:p>
          <a:p>
            <a:r>
              <a:rPr lang="en-US" u="sng" dirty="0" smtClean="0"/>
              <a:t>High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not </a:t>
            </a:r>
            <a:r>
              <a:rPr lang="en-US" dirty="0" smtClean="0"/>
              <a:t>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590800" y="0"/>
            <a:ext cx="2438400" cy="1600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07799" y="228600"/>
            <a:ext cx="169687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/>
              <a:t>Plasma</a:t>
            </a:r>
          </a:p>
          <a:p>
            <a:r>
              <a:rPr lang="en-US" u="sng" dirty="0" smtClean="0"/>
              <a:t>Highest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Atoms </a:t>
            </a:r>
            <a:r>
              <a:rPr lang="en-US" u="sng" dirty="0" smtClean="0"/>
              <a:t>not </a:t>
            </a:r>
            <a:r>
              <a:rPr lang="en-US" dirty="0" smtClean="0"/>
              <a:t>stuck</a:t>
            </a:r>
          </a:p>
          <a:p>
            <a:r>
              <a:rPr lang="en-US" dirty="0" smtClean="0"/>
              <a:t>together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648200" y="4800600"/>
            <a:ext cx="1219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4"/>
          </p:cNvCxnSpPr>
          <p:nvPr/>
        </p:nvCxnSpPr>
        <p:spPr>
          <a:xfrm rot="5400000">
            <a:off x="4953000" y="4648200"/>
            <a:ext cx="1143000" cy="175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9617039">
            <a:off x="5322390" y="5394662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Freezing</a:t>
            </a:r>
            <a:endParaRPr lang="en-US" b="1" u="sng" dirty="0"/>
          </a:p>
        </p:txBody>
      </p:sp>
      <p:sp>
        <p:nvSpPr>
          <p:cNvPr id="35" name="TextBox 34"/>
          <p:cNvSpPr txBox="1"/>
          <p:nvPr/>
        </p:nvSpPr>
        <p:spPr>
          <a:xfrm rot="19617039">
            <a:off x="4540152" y="4883174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Melting</a:t>
            </a:r>
            <a:endParaRPr lang="en-US" b="1" u="sng" dirty="0"/>
          </a:p>
        </p:txBody>
      </p:sp>
      <p:cxnSp>
        <p:nvCxnSpPr>
          <p:cNvPr id="36" name="Straight Arrow Connector 35"/>
          <p:cNvCxnSpPr>
            <a:stCxn id="11" idx="0"/>
          </p:cNvCxnSpPr>
          <p:nvPr/>
        </p:nvCxnSpPr>
        <p:spPr>
          <a:xfrm rot="5400000" flipH="1" flipV="1">
            <a:off x="6172200" y="2514600"/>
            <a:ext cx="10668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4800600" y="1295400"/>
            <a:ext cx="1524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648200" y="1447800"/>
            <a:ext cx="1828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4"/>
          </p:cNvCxnSpPr>
          <p:nvPr/>
        </p:nvCxnSpPr>
        <p:spPr>
          <a:xfrm rot="5400000">
            <a:off x="6667500" y="2552700"/>
            <a:ext cx="9906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109089">
            <a:off x="4626794" y="1813804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Relaxation</a:t>
            </a:r>
            <a:endParaRPr lang="en-US" b="1" u="sng" dirty="0"/>
          </a:p>
        </p:txBody>
      </p:sp>
      <p:sp>
        <p:nvSpPr>
          <p:cNvPr id="48" name="TextBox 47"/>
          <p:cNvSpPr txBox="1"/>
          <p:nvPr/>
        </p:nvSpPr>
        <p:spPr>
          <a:xfrm rot="18009835">
            <a:off x="6720264" y="2843354"/>
            <a:ext cx="15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Condensation</a:t>
            </a:r>
            <a:endParaRPr lang="en-US" b="1" u="sng" dirty="0"/>
          </a:p>
        </p:txBody>
      </p:sp>
      <p:sp>
        <p:nvSpPr>
          <p:cNvPr id="53" name="TextBox 52"/>
          <p:cNvSpPr txBox="1"/>
          <p:nvPr/>
        </p:nvSpPr>
        <p:spPr>
          <a:xfrm rot="995623">
            <a:off x="5210108" y="1182388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Ionization</a:t>
            </a:r>
            <a:endParaRPr lang="en-US" b="1" u="sng" dirty="0"/>
          </a:p>
        </p:txBody>
      </p:sp>
      <p:sp>
        <p:nvSpPr>
          <p:cNvPr id="54" name="TextBox 53"/>
          <p:cNvSpPr txBox="1"/>
          <p:nvPr/>
        </p:nvSpPr>
        <p:spPr>
          <a:xfrm rot="18071146">
            <a:off x="5705041" y="2612902"/>
            <a:ext cx="132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Evaporation</a:t>
            </a:r>
            <a:endParaRPr lang="en-US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4648200"/>
            <a:ext cx="158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r>
              <a:rPr lang="en-US" b="1" u="sng" dirty="0" smtClean="0"/>
              <a:t>Melting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95800" y="2971800"/>
            <a:ext cx="137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Boiling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96200" y="3048000"/>
            <a:ext cx="1144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Dew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257800"/>
            <a:ext cx="150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Freezing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0"/>
            <a:ext cx="261840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States of Matter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-833241" y="3195441"/>
            <a:ext cx="2189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Temperature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34" grpId="0"/>
      <p:bldP spid="35" grpId="0"/>
      <p:bldP spid="47" grpId="0"/>
      <p:bldP spid="48" grpId="0"/>
      <p:bldP spid="53" grpId="0"/>
      <p:bldP spid="54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Match the Columns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581400" cy="4495800"/>
          </a:xfrm>
        </p:spPr>
        <p:txBody>
          <a:bodyPr>
            <a:no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Molecule____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Element ____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Compound ____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Volume ____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Mixture ____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Atom ____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Mass ____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Matter ____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447800"/>
            <a:ext cx="4343400" cy="51816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Amount of matter in an object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The smallest building block of matter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2 or more atoms combined together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The amount of space an object occupies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Is made of atoms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 substance with only 1 type of atom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 substance with 2 or more atoms bound together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 combination of different substances which retain their individual proper</a:t>
            </a:r>
            <a:r>
              <a:rPr lang="en-US" sz="3400" b="1" dirty="0" smtClean="0"/>
              <a:t>ties</a:t>
            </a:r>
          </a:p>
          <a:p>
            <a:pPr marL="624078" indent="-514350">
              <a:buFont typeface="+mj-lt"/>
              <a:buAutoNum type="alphaUcPeriod"/>
            </a:pPr>
            <a:endParaRPr lang="en-US" dirty="0" smtClean="0"/>
          </a:p>
          <a:p>
            <a:pPr marL="624078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Match the </a:t>
            </a:r>
            <a:r>
              <a:rPr lang="en-US" sz="3600" dirty="0" err="1" smtClean="0"/>
              <a:t>Columns_Answers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581400" cy="4495800"/>
          </a:xfrm>
        </p:spPr>
        <p:txBody>
          <a:bodyPr>
            <a:no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</a:rPr>
              <a:t>Molecule</a:t>
            </a:r>
            <a:r>
              <a:rPr lang="en-US" sz="3200" u="sng" dirty="0" err="1" smtClean="0">
                <a:latin typeface="Calibri" pitchFamily="34" charset="0"/>
              </a:rPr>
              <a:t>__C</a:t>
            </a:r>
            <a:r>
              <a:rPr lang="en-US" sz="3200" u="sng" dirty="0" smtClean="0">
                <a:latin typeface="Calibri" pitchFamily="34" charset="0"/>
              </a:rPr>
              <a:t>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Element </a:t>
            </a:r>
            <a:r>
              <a:rPr lang="en-US" sz="3200" u="sng" dirty="0" smtClean="0">
                <a:latin typeface="Calibri" pitchFamily="34" charset="0"/>
              </a:rPr>
              <a:t>__F__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Compound </a:t>
            </a:r>
            <a:r>
              <a:rPr lang="en-US" sz="3200" u="sng" dirty="0" smtClean="0">
                <a:latin typeface="Calibri" pitchFamily="34" charset="0"/>
              </a:rPr>
              <a:t>_G__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Volume </a:t>
            </a:r>
            <a:r>
              <a:rPr lang="en-US" sz="3200" u="sng" dirty="0" smtClean="0">
                <a:latin typeface="Calibri" pitchFamily="34" charset="0"/>
              </a:rPr>
              <a:t>_D___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Mixture </a:t>
            </a:r>
            <a:r>
              <a:rPr lang="en-US" sz="3200" u="sng" dirty="0" smtClean="0">
                <a:latin typeface="Calibri" pitchFamily="34" charset="0"/>
              </a:rPr>
              <a:t>__H__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Atom </a:t>
            </a:r>
            <a:r>
              <a:rPr lang="en-US" sz="3200" u="sng" dirty="0" smtClean="0">
                <a:latin typeface="Calibri" pitchFamily="34" charset="0"/>
              </a:rPr>
              <a:t>__B__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Mass </a:t>
            </a:r>
            <a:r>
              <a:rPr lang="en-US" sz="3200" u="sng" dirty="0" smtClean="0">
                <a:latin typeface="Calibri" pitchFamily="34" charset="0"/>
              </a:rPr>
              <a:t>__A__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Matter </a:t>
            </a:r>
            <a:r>
              <a:rPr lang="en-US" sz="3200" u="sng" dirty="0" smtClean="0">
                <a:latin typeface="Calibri" pitchFamily="34" charset="0"/>
              </a:rPr>
              <a:t>__E__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447800"/>
            <a:ext cx="4343400" cy="51816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Amount of matter in an object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The smallest building block of matter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2 or more atoms combined together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The amount of space an object occupies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Is made of atoms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 substance with only 1 type of atom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 substance with 2 or more atoms bound together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sz="3400" b="1" dirty="0" smtClean="0">
                <a:latin typeface="Calibri" pitchFamily="34" charset="0"/>
              </a:rPr>
              <a:t>A combination of different substances which retain their individual proper</a:t>
            </a:r>
            <a:r>
              <a:rPr lang="en-US" sz="3400" b="1" dirty="0" smtClean="0"/>
              <a:t>ties</a:t>
            </a:r>
          </a:p>
          <a:p>
            <a:pPr marL="624078" indent="-514350">
              <a:buFont typeface="+mj-lt"/>
              <a:buAutoNum type="alphaUcPeriod"/>
            </a:pPr>
            <a:endParaRPr lang="en-US" dirty="0" smtClean="0"/>
          </a:p>
          <a:p>
            <a:pPr marL="624078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575DC18-2062-427D-9EFC-2DDFCE22B4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2C6EA5-D3E6-4D11-9ED6-8442AB92026B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FEF7CEF-58C0-484B-918D-E23077E893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1536</TotalTime>
  <Words>512</Words>
  <Application>Microsoft Office PowerPoint</Application>
  <PresentationFormat>On-screen Show (4:3)</PresentationFormat>
  <Paragraphs>221</Paragraphs>
  <Slides>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Corbel</vt:lpstr>
      <vt:lpstr>Wingdings</vt:lpstr>
      <vt:lpstr>Wingdings 2</vt:lpstr>
      <vt:lpstr>Wingdings 3</vt:lpstr>
      <vt:lpstr>Module</vt:lpstr>
      <vt:lpstr>Classification of Matter Graphic Organizers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Match the Columns</vt:lpstr>
      <vt:lpstr>Match the Columns_Answers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Rosato</dc:creator>
  <cp:lastModifiedBy>Hilton, Codey D.</cp:lastModifiedBy>
  <cp:revision>68</cp:revision>
  <dcterms:created xsi:type="dcterms:W3CDTF">2010-10-30T01:01:26Z</dcterms:created>
  <dcterms:modified xsi:type="dcterms:W3CDTF">2015-09-08T15:50:21Z</dcterms:modified>
</cp:coreProperties>
</file>