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23" r:id="rId3"/>
    <p:sldId id="324" r:id="rId4"/>
    <p:sldId id="325" r:id="rId5"/>
    <p:sldId id="327" r:id="rId6"/>
    <p:sldId id="328" r:id="rId7"/>
    <p:sldId id="329" r:id="rId8"/>
    <p:sldId id="330" r:id="rId9"/>
    <p:sldId id="331" r:id="rId10"/>
    <p:sldId id="332" r:id="rId11"/>
    <p:sldId id="333" r:id="rId12"/>
    <p:sldId id="334" r:id="rId13"/>
    <p:sldId id="335" r:id="rId14"/>
    <p:sldId id="337" r:id="rId15"/>
    <p:sldId id="336" r:id="rId16"/>
    <p:sldId id="338" r:id="rId17"/>
    <p:sldId id="339" r:id="rId18"/>
    <p:sldId id="340" r:id="rId19"/>
    <p:sldId id="345" r:id="rId20"/>
    <p:sldId id="341" r:id="rId21"/>
    <p:sldId id="342" r:id="rId22"/>
    <p:sldId id="343" r:id="rId23"/>
    <p:sldId id="344" r:id="rId24"/>
    <p:sldId id="346" r:id="rId25"/>
    <p:sldId id="347" r:id="rId26"/>
    <p:sldId id="348" r:id="rId27"/>
    <p:sldId id="352" r:id="rId28"/>
    <p:sldId id="353" r:id="rId29"/>
    <p:sldId id="355" r:id="rId30"/>
    <p:sldId id="354" r:id="rId31"/>
    <p:sldId id="356" r:id="rId32"/>
    <p:sldId id="357" r:id="rId33"/>
    <p:sldId id="358" r:id="rId34"/>
    <p:sldId id="349" r:id="rId35"/>
    <p:sldId id="32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7A0000"/>
    <a:srgbClr val="A20000"/>
    <a:srgbClr val="B80000"/>
    <a:srgbClr val="D00000"/>
    <a:srgbClr val="EB0000"/>
    <a:srgbClr val="FF1E1E"/>
    <a:srgbClr val="242424"/>
    <a:srgbClr val="FFFFFF"/>
    <a:srgbClr val="988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7289" autoAdjust="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21E8A-3DAA-481B-9DEA-A1BC9C7EAB30}"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C7E7E-A128-495F-A943-90E507CAEAE2}" type="slidenum">
              <a:rPr lang="en-US" smtClean="0"/>
              <a:t>‹#›</a:t>
            </a:fld>
            <a:endParaRPr lang="en-US"/>
          </a:p>
        </p:txBody>
      </p:sp>
    </p:spTree>
    <p:extLst>
      <p:ext uri="{BB962C8B-B14F-4D97-AF65-F5344CB8AC3E}">
        <p14:creationId xmlns:p14="http://schemas.microsoft.com/office/powerpoint/2010/main" val="294394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in this slide, different</a:t>
            </a:r>
            <a:r>
              <a:rPr lang="en-US" baseline="0" dirty="0" smtClean="0"/>
              <a:t> parts of the ethanol molecule will have different </a:t>
            </a:r>
            <a:r>
              <a:rPr lang="en-US" baseline="0" dirty="0" err="1" smtClean="0"/>
              <a:t>absorbances</a:t>
            </a:r>
            <a:r>
              <a:rPr lang="en-US" baseline="0" dirty="0" smtClean="0"/>
              <a:t>.  The O-H stretch absorbs a lot of light at a lower wavelength than the C-H stretch, which absorbs light at a lower wavelength than the C-O stretch.  The arrangement of the groups into a particular molecule (ethanol) dictates what the tail of the graph looks like to the right of the C-O stretch.  This is called the fingerprint region and helps scientists distinguish a particular molecule, much like we can tell our signature by the unique way it looks.</a:t>
            </a:r>
            <a:endParaRPr lang="en-US" dirty="0"/>
          </a:p>
        </p:txBody>
      </p:sp>
      <p:sp>
        <p:nvSpPr>
          <p:cNvPr id="4" name="Slide Number Placeholder 3"/>
          <p:cNvSpPr>
            <a:spLocks noGrp="1"/>
          </p:cNvSpPr>
          <p:nvPr>
            <p:ph type="sldNum" sz="quarter" idx="10"/>
          </p:nvPr>
        </p:nvSpPr>
        <p:spPr/>
        <p:txBody>
          <a:bodyPr/>
          <a:lstStyle/>
          <a:p>
            <a:fld id="{758C7E7E-A128-495F-A943-90E507CAEAE2}" type="slidenum">
              <a:rPr lang="en-US" smtClean="0"/>
              <a:t>33</a:t>
            </a:fld>
            <a:endParaRPr lang="en-US"/>
          </a:p>
        </p:txBody>
      </p:sp>
    </p:spTree>
    <p:extLst>
      <p:ext uri="{BB962C8B-B14F-4D97-AF65-F5344CB8AC3E}">
        <p14:creationId xmlns:p14="http://schemas.microsoft.com/office/powerpoint/2010/main" val="310257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yle &amp; Louise">
    <p:spTree>
      <p:nvGrpSpPr>
        <p:cNvPr id="1" name=""/>
        <p:cNvGrpSpPr/>
        <p:nvPr/>
      </p:nvGrpSpPr>
      <p:grpSpPr>
        <a:xfrm>
          <a:off x="0" y="0"/>
          <a:ext cx="0" cy="0"/>
          <a:chOff x="0" y="0"/>
          <a:chExt cx="0" cy="0"/>
        </a:xfrm>
      </p:grpSpPr>
      <p:sp>
        <p:nvSpPr>
          <p:cNvPr id="24" name="Title 23"/>
          <p:cNvSpPr>
            <a:spLocks noGrp="1"/>
          </p:cNvSpPr>
          <p:nvPr>
            <p:ph type="title"/>
          </p:nvPr>
        </p:nvSpPr>
        <p:spPr>
          <a:xfrm>
            <a:off x="609600" y="304800"/>
            <a:ext cx="8229600" cy="563562"/>
          </a:xfrm>
        </p:spPr>
        <p:txBody>
          <a:bodyPr/>
          <a:lstStyle>
            <a:lvl1pPr algn="r">
              <a:defRPr>
                <a:solidFill>
                  <a:srgbClr val="FFCC00"/>
                </a:solidFill>
              </a:defRPr>
            </a:lvl1pPr>
          </a:lstStyle>
          <a:p>
            <a:r>
              <a:rPr lang="en-US" dirty="0" smtClean="0"/>
              <a:t>Click to edit Master title style</a:t>
            </a:r>
            <a:endParaRPr lang="en-US" dirty="0"/>
          </a:p>
        </p:txBody>
      </p:sp>
      <p:sp>
        <p:nvSpPr>
          <p:cNvPr id="25" name="Date Placeholder 24"/>
          <p:cNvSpPr>
            <a:spLocks noGrp="1"/>
          </p:cNvSpPr>
          <p:nvPr>
            <p:ph type="dt" sz="half" idx="10"/>
          </p:nvPr>
        </p:nvSpPr>
        <p:spPr/>
        <p:txBody>
          <a:bodyPr/>
          <a:lstStyle/>
          <a:p>
            <a:fld id="{9ECFEF8E-9DBE-4E9B-999C-CE024C9E3D9E}" type="datetimeFigureOut">
              <a:rPr lang="en-US" smtClean="0"/>
              <a:t>6/20/2016</a:t>
            </a:fld>
            <a:endParaRPr lang="en-US"/>
          </a:p>
        </p:txBody>
      </p:sp>
      <p:sp>
        <p:nvSpPr>
          <p:cNvPr id="26" name="Footer Placeholder 25"/>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334217-0CDA-45C1-AA8E-1AA0409A044F}" type="slidenum">
              <a:rPr lang="en-US" smtClean="0"/>
              <a:t>‹#›</a:t>
            </a:fld>
            <a:endParaRPr lang="en-US"/>
          </a:p>
        </p:txBody>
      </p:sp>
      <p:sp>
        <p:nvSpPr>
          <p:cNvPr id="29" name="Text Placeholder 28"/>
          <p:cNvSpPr>
            <a:spLocks noGrp="1"/>
          </p:cNvSpPr>
          <p:nvPr>
            <p:ph type="body" sz="quarter" idx="13"/>
          </p:nvPr>
        </p:nvSpPr>
        <p:spPr>
          <a:xfrm>
            <a:off x="609600" y="1295400"/>
            <a:ext cx="8153400" cy="50292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53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2C2D">
                <a:lumMod val="97000"/>
                <a:lumOff val="3000"/>
              </a:srgbClr>
            </a:gs>
            <a:gs pos="100000">
              <a:srgbClr val="24242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FEF8E-9DBE-4E9B-999C-CE024C9E3D9E}" type="datetimeFigureOut">
              <a:rPr lang="en-US" smtClean="0"/>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4217-0CDA-45C1-AA8E-1AA0409A044F}" type="slidenum">
              <a:rPr lang="en-US" smtClean="0"/>
              <a:t>‹#›</a:t>
            </a:fld>
            <a:endParaRPr lang="en-US"/>
          </a:p>
        </p:txBody>
      </p:sp>
      <p:pic>
        <p:nvPicPr>
          <p:cNvPr id="8" name="Picture 7"/>
          <p:cNvPicPr>
            <a:picLocks noChangeAspect="1"/>
          </p:cNvPicPr>
          <p:nvPr userDrawn="1"/>
        </p:nvPicPr>
        <p:blipFill>
          <a:blip r:embed="rId3">
            <a:extLst>
              <a:ext uri="{BEBA8EAE-BF5A-486C-A8C5-ECC9F3942E4B}">
                <a14:imgProps xmlns:a14="http://schemas.microsoft.com/office/drawing/2010/main">
                  <a14:imgLayer r:embed="rId4">
                    <a14:imgEffect>
                      <a14:brightnessContrast bright="-94000" contrast="-40000"/>
                    </a14:imgEffect>
                  </a14:imgLayer>
                </a14:imgProps>
              </a:ext>
              <a:ext uri="{28A0092B-C50C-407E-A947-70E740481C1C}">
                <a14:useLocalDpi xmlns:a14="http://schemas.microsoft.com/office/drawing/2010/main" val="0"/>
              </a:ext>
            </a:extLst>
          </a:blip>
          <a:stretch>
            <a:fillRect/>
          </a:stretch>
        </p:blipFill>
        <p:spPr>
          <a:xfrm>
            <a:off x="-19792" y="3162300"/>
            <a:ext cx="8315325" cy="3695700"/>
          </a:xfrm>
          <a:prstGeom prst="rect">
            <a:avLst/>
          </a:prstGeom>
        </p:spPr>
      </p:pic>
      <p:sp>
        <p:nvSpPr>
          <p:cNvPr id="9" name="TextBox 8"/>
          <p:cNvSpPr txBox="1"/>
          <p:nvPr userDrawn="1"/>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530184733"/>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swgdrug.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cdc.gov/nchs/data/nvsr/nvsr59/nvsr59_04.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85563" cy="5943600"/>
          </a:xfrm>
          <a:prstGeom prst="rect">
            <a:avLst/>
          </a:prstGeom>
        </p:spPr>
      </p:pic>
    </p:spTree>
    <p:extLst>
      <p:ext uri="{BB962C8B-B14F-4D97-AF65-F5344CB8AC3E}">
        <p14:creationId xmlns:p14="http://schemas.microsoft.com/office/powerpoint/2010/main" val="9896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and Disadvantages</a:t>
            </a:r>
            <a:endParaRPr lang="en-US" dirty="0"/>
          </a:p>
        </p:txBody>
      </p:sp>
      <p:sp>
        <p:nvSpPr>
          <p:cNvPr id="3" name="Text Placeholder 2"/>
          <p:cNvSpPr>
            <a:spLocks noGrp="1"/>
          </p:cNvSpPr>
          <p:nvPr>
            <p:ph type="body" sz="quarter" idx="13"/>
          </p:nvPr>
        </p:nvSpPr>
        <p:spPr/>
        <p:txBody>
          <a:bodyPr>
            <a:normAutofit fontScale="85000" lnSpcReduction="10000"/>
          </a:bodyPr>
          <a:lstStyle/>
          <a:p>
            <a:r>
              <a:rPr lang="en-US" dirty="0"/>
              <a:t>Scientists are able to use these simple and easy techniques  to identify </a:t>
            </a:r>
            <a:r>
              <a:rPr lang="en-US" dirty="0" smtClean="0"/>
              <a:t>unknown substances.</a:t>
            </a:r>
          </a:p>
          <a:p>
            <a:endParaRPr lang="en-US" dirty="0"/>
          </a:p>
          <a:p>
            <a:r>
              <a:rPr lang="en-US" dirty="0"/>
              <a:t>No sophisticated equipment is necessary for color </a:t>
            </a:r>
            <a:r>
              <a:rPr lang="en-US" dirty="0" smtClean="0"/>
              <a:t>tests.</a:t>
            </a:r>
          </a:p>
          <a:p>
            <a:endParaRPr lang="en-US" dirty="0"/>
          </a:p>
          <a:p>
            <a:r>
              <a:rPr lang="en-US" dirty="0" smtClean="0"/>
              <a:t>Inexpensive</a:t>
            </a:r>
          </a:p>
          <a:p>
            <a:endParaRPr lang="en-US" dirty="0"/>
          </a:p>
          <a:p>
            <a:r>
              <a:rPr lang="en-US" dirty="0"/>
              <a:t>Quick </a:t>
            </a:r>
            <a:r>
              <a:rPr lang="en-US" dirty="0" smtClean="0"/>
              <a:t>results </a:t>
            </a:r>
            <a:r>
              <a:rPr lang="en-US" dirty="0"/>
              <a:t>and a</a:t>
            </a:r>
            <a:r>
              <a:rPr lang="en-US" dirty="0" smtClean="0"/>
              <a:t>nalysis</a:t>
            </a:r>
          </a:p>
          <a:p>
            <a:endParaRPr lang="en-US" dirty="0"/>
          </a:p>
          <a:p>
            <a:r>
              <a:rPr lang="en-US" dirty="0"/>
              <a:t>Not sensitive for small </a:t>
            </a:r>
            <a:r>
              <a:rPr lang="en-US" dirty="0" smtClean="0"/>
              <a:t>amounts</a:t>
            </a:r>
            <a:endParaRPr lang="en-US" dirty="0"/>
          </a:p>
        </p:txBody>
      </p:sp>
    </p:spTree>
    <p:extLst>
      <p:ext uri="{BB962C8B-B14F-4D97-AF65-F5344CB8AC3E}">
        <p14:creationId xmlns:p14="http://schemas.microsoft.com/office/powerpoint/2010/main" val="186466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Confirmatory Testing</a:t>
            </a:r>
            <a:endParaRPr lang="en-US" dirty="0"/>
          </a:p>
        </p:txBody>
      </p:sp>
      <p:sp>
        <p:nvSpPr>
          <p:cNvPr id="3" name="Text Placeholder 2"/>
          <p:cNvSpPr>
            <a:spLocks noGrp="1"/>
          </p:cNvSpPr>
          <p:nvPr>
            <p:ph type="body" sz="quarter" idx="13"/>
          </p:nvPr>
        </p:nvSpPr>
        <p:spPr/>
        <p:txBody>
          <a:bodyPr>
            <a:normAutofit/>
          </a:bodyPr>
          <a:lstStyle/>
          <a:p>
            <a:pPr>
              <a:lnSpc>
                <a:spcPct val="80000"/>
              </a:lnSpc>
            </a:pPr>
            <a:r>
              <a:rPr lang="en-US" sz="2400" dirty="0" smtClean="0"/>
              <a:t>The </a:t>
            </a:r>
            <a:r>
              <a:rPr lang="en-US" sz="2400" dirty="0"/>
              <a:t>analysis of controlled substances is a forensic science discipline with a strong scientific foundation. </a:t>
            </a:r>
            <a:endParaRPr lang="en-US" sz="2400" dirty="0" smtClean="0"/>
          </a:p>
          <a:p>
            <a:pPr>
              <a:lnSpc>
                <a:spcPct val="80000"/>
              </a:lnSpc>
            </a:pPr>
            <a:endParaRPr lang="en-US" sz="2400" dirty="0"/>
          </a:p>
          <a:p>
            <a:pPr>
              <a:lnSpc>
                <a:spcPct val="80000"/>
              </a:lnSpc>
            </a:pPr>
            <a:r>
              <a:rPr lang="en-US" sz="2400" dirty="0"/>
              <a:t>The analytical methods used have been adopted from classical analytical chemistry, and there is broad agreement nationwide about best practices</a:t>
            </a:r>
            <a:r>
              <a:rPr lang="en-US" sz="2400" dirty="0" smtClean="0"/>
              <a:t>.</a:t>
            </a:r>
          </a:p>
          <a:p>
            <a:pPr>
              <a:lnSpc>
                <a:spcPct val="80000"/>
              </a:lnSpc>
            </a:pPr>
            <a:endParaRPr lang="en-US" sz="2400" dirty="0"/>
          </a:p>
          <a:p>
            <a:pPr>
              <a:lnSpc>
                <a:spcPct val="80000"/>
              </a:lnSpc>
            </a:pPr>
            <a:r>
              <a:rPr lang="en-US" sz="2400" dirty="0"/>
              <a:t>In 1997, the Scientific Working Group for the Analysis of Seized Drugs (SWGDRUG) was established. </a:t>
            </a:r>
            <a:endParaRPr lang="en-US" sz="2400" dirty="0" smtClean="0"/>
          </a:p>
          <a:p>
            <a:pPr>
              <a:lnSpc>
                <a:spcPct val="80000"/>
              </a:lnSpc>
            </a:pPr>
            <a:endParaRPr lang="en-US" sz="2400" dirty="0"/>
          </a:p>
          <a:p>
            <a:pPr>
              <a:lnSpc>
                <a:spcPct val="80000"/>
              </a:lnSpc>
            </a:pPr>
            <a:r>
              <a:rPr lang="en-US" sz="2400" dirty="0"/>
              <a:t>The mission of SWGDRUG is to recommend minimum standards for the forensic examination of seized drugs and to </a:t>
            </a:r>
            <a:r>
              <a:rPr lang="en-US" sz="2400" dirty="0" smtClean="0"/>
              <a:t>seek </a:t>
            </a:r>
            <a:r>
              <a:rPr lang="en-US" sz="2400" dirty="0"/>
              <a:t>international </a:t>
            </a:r>
            <a:r>
              <a:rPr lang="en-US" sz="2400" dirty="0" smtClean="0"/>
              <a:t>acceptance for those standards. </a:t>
            </a:r>
            <a:r>
              <a:rPr lang="en-US" sz="2400" dirty="0">
                <a:hlinkClick r:id="rId2"/>
              </a:rPr>
              <a:t>http://www.swgdrug.org/</a:t>
            </a:r>
            <a:r>
              <a:rPr lang="en-US" sz="2400" dirty="0"/>
              <a:t> </a:t>
            </a:r>
          </a:p>
        </p:txBody>
      </p:sp>
    </p:spTree>
    <p:extLst>
      <p:ext uri="{BB962C8B-B14F-4D97-AF65-F5344CB8AC3E}">
        <p14:creationId xmlns:p14="http://schemas.microsoft.com/office/powerpoint/2010/main" val="1220306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Confirmatory Analysis</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smtClean="0"/>
              <a:t>It </a:t>
            </a:r>
            <a:r>
              <a:rPr lang="en-US" dirty="0"/>
              <a:t>is important to use more than one method to test drug samples</a:t>
            </a:r>
            <a:r>
              <a:rPr lang="en-US" dirty="0" smtClean="0"/>
              <a:t>.</a:t>
            </a:r>
          </a:p>
          <a:p>
            <a:endParaRPr lang="en-US" dirty="0"/>
          </a:p>
          <a:p>
            <a:r>
              <a:rPr lang="en-US" dirty="0"/>
              <a:t>Some analytical methods are more accurate than others.</a:t>
            </a:r>
          </a:p>
          <a:p>
            <a:endParaRPr lang="en-US" dirty="0"/>
          </a:p>
        </p:txBody>
      </p:sp>
    </p:spTree>
    <p:extLst>
      <p:ext uri="{BB962C8B-B14F-4D97-AF65-F5344CB8AC3E}">
        <p14:creationId xmlns:p14="http://schemas.microsoft.com/office/powerpoint/2010/main" val="2591143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Qualitative </a:t>
            </a:r>
            <a:r>
              <a:rPr lang="en-US" dirty="0" err="1" smtClean="0"/>
              <a:t>vs</a:t>
            </a:r>
            <a:r>
              <a:rPr lang="en-US" dirty="0" smtClean="0"/>
              <a:t> Quantitative Tests</a:t>
            </a:r>
            <a:endParaRPr lang="en-US" dirty="0"/>
          </a:p>
        </p:txBody>
      </p:sp>
      <p:sp>
        <p:nvSpPr>
          <p:cNvPr id="3" name="Text Placeholder 2"/>
          <p:cNvSpPr>
            <a:spLocks noGrp="1"/>
          </p:cNvSpPr>
          <p:nvPr>
            <p:ph type="body" sz="quarter" idx="13"/>
          </p:nvPr>
        </p:nvSpPr>
        <p:spPr/>
        <p:txBody>
          <a:bodyPr>
            <a:normAutofit fontScale="92500" lnSpcReduction="10000"/>
          </a:bodyPr>
          <a:lstStyle/>
          <a:p>
            <a:pPr>
              <a:lnSpc>
                <a:spcPct val="90000"/>
              </a:lnSpc>
            </a:pPr>
            <a:r>
              <a:rPr lang="en-US" sz="3000" dirty="0">
                <a:solidFill>
                  <a:schemeClr val="bg1">
                    <a:lumMod val="60000"/>
                    <a:lumOff val="40000"/>
                  </a:schemeClr>
                </a:solidFill>
              </a:rPr>
              <a:t>Qualitative</a:t>
            </a:r>
            <a:r>
              <a:rPr lang="en-US" sz="3000" dirty="0"/>
              <a:t> </a:t>
            </a:r>
            <a:r>
              <a:rPr lang="en-US" sz="3000" dirty="0">
                <a:solidFill>
                  <a:schemeClr val="bg1">
                    <a:lumMod val="60000"/>
                    <a:lumOff val="40000"/>
                  </a:schemeClr>
                </a:solidFill>
              </a:rPr>
              <a:t>tests</a:t>
            </a:r>
            <a:r>
              <a:rPr lang="en-US" sz="3000" dirty="0"/>
              <a:t> can define what type of drug is present but lacks the ability to determine how much drug is present</a:t>
            </a:r>
            <a:r>
              <a:rPr lang="en-US" sz="3000" dirty="0" smtClean="0"/>
              <a:t>.</a:t>
            </a:r>
          </a:p>
          <a:p>
            <a:pPr>
              <a:lnSpc>
                <a:spcPct val="90000"/>
              </a:lnSpc>
            </a:pPr>
            <a:endParaRPr lang="en-US" sz="3000" dirty="0"/>
          </a:p>
          <a:p>
            <a:pPr>
              <a:lnSpc>
                <a:spcPct val="90000"/>
              </a:lnSpc>
            </a:pPr>
            <a:r>
              <a:rPr lang="en-US" sz="3000" dirty="0"/>
              <a:t>Various criminal charges depend on knowing how much of a drug is present. This requires a </a:t>
            </a:r>
            <a:r>
              <a:rPr lang="en-US" sz="3000" dirty="0">
                <a:solidFill>
                  <a:schemeClr val="accent1"/>
                </a:solidFill>
              </a:rPr>
              <a:t>quantitative test</a:t>
            </a:r>
            <a:r>
              <a:rPr lang="en-US" sz="3000" dirty="0" smtClean="0">
                <a:solidFill>
                  <a:schemeClr val="accent1"/>
                </a:solidFill>
              </a:rPr>
              <a:t>.</a:t>
            </a:r>
          </a:p>
          <a:p>
            <a:pPr>
              <a:lnSpc>
                <a:spcPct val="90000"/>
              </a:lnSpc>
            </a:pPr>
            <a:endParaRPr lang="en-US" sz="3000" dirty="0"/>
          </a:p>
          <a:p>
            <a:pPr>
              <a:lnSpc>
                <a:spcPct val="90000"/>
              </a:lnSpc>
            </a:pPr>
            <a:r>
              <a:rPr lang="en-US" sz="3000" dirty="0" smtClean="0"/>
              <a:t>In a </a:t>
            </a:r>
            <a:r>
              <a:rPr lang="en-US" sz="3000" dirty="0" smtClean="0">
                <a:solidFill>
                  <a:schemeClr val="bg1">
                    <a:lumMod val="60000"/>
                    <a:lumOff val="40000"/>
                  </a:schemeClr>
                </a:solidFill>
              </a:rPr>
              <a:t>quantitative test</a:t>
            </a:r>
            <a:r>
              <a:rPr lang="en-US" sz="3000" dirty="0" smtClean="0"/>
              <a:t>, the </a:t>
            </a:r>
            <a:r>
              <a:rPr lang="en-US" sz="3000" dirty="0"/>
              <a:t>sample is weighed and then the test is used to estimate what mass of the sample is the drug.  The mass of the drug is divided by the total mass to give the percentage of drug in the sample.</a:t>
            </a:r>
          </a:p>
          <a:p>
            <a:endParaRPr lang="en-US" dirty="0"/>
          </a:p>
        </p:txBody>
      </p:sp>
    </p:spTree>
    <p:extLst>
      <p:ext uri="{BB962C8B-B14F-4D97-AF65-F5344CB8AC3E}">
        <p14:creationId xmlns:p14="http://schemas.microsoft.com/office/powerpoint/2010/main" val="293948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Drug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02581682"/>
              </p:ext>
            </p:extLst>
          </p:nvPr>
        </p:nvGraphicFramePr>
        <p:xfrm>
          <a:off x="381000" y="1143000"/>
          <a:ext cx="8382000" cy="4958080"/>
        </p:xfrm>
        <a:graphic>
          <a:graphicData uri="http://schemas.openxmlformats.org/drawingml/2006/table">
            <a:tbl>
              <a:tblPr firstRow="1" bandRow="1">
                <a:tableStyleId>{21E4AEA4-8DFA-4A89-87EB-49C32662AFE0}</a:tableStyleId>
              </a:tblPr>
              <a:tblGrid>
                <a:gridCol w="2794000"/>
                <a:gridCol w="2794000"/>
                <a:gridCol w="2794000"/>
              </a:tblGrid>
              <a:tr h="370840">
                <a:tc>
                  <a:txBody>
                    <a:bodyPr/>
                    <a:lstStyle/>
                    <a:p>
                      <a:r>
                        <a:rPr lang="en-US" dirty="0" smtClean="0">
                          <a:solidFill>
                            <a:schemeClr val="tx1"/>
                          </a:solidFill>
                        </a:rPr>
                        <a:t>Category A</a:t>
                      </a:r>
                      <a:endParaRPr lang="en-US" dirty="0">
                        <a:solidFill>
                          <a:schemeClr val="tx1"/>
                        </a:solidFill>
                      </a:endParaRPr>
                    </a:p>
                  </a:txBody>
                  <a:tcPr/>
                </a:tc>
                <a:tc>
                  <a:txBody>
                    <a:bodyPr/>
                    <a:lstStyle/>
                    <a:p>
                      <a:r>
                        <a:rPr lang="en-US" dirty="0" smtClean="0">
                          <a:solidFill>
                            <a:schemeClr val="tx1"/>
                          </a:solidFill>
                        </a:rPr>
                        <a:t>Category B</a:t>
                      </a:r>
                      <a:endParaRPr lang="en-US" dirty="0">
                        <a:solidFill>
                          <a:schemeClr val="tx1"/>
                        </a:solidFill>
                      </a:endParaRPr>
                    </a:p>
                  </a:txBody>
                  <a:tcPr/>
                </a:tc>
                <a:tc>
                  <a:txBody>
                    <a:bodyPr/>
                    <a:lstStyle/>
                    <a:p>
                      <a:r>
                        <a:rPr lang="en-US" dirty="0" smtClean="0">
                          <a:solidFill>
                            <a:schemeClr val="tx1"/>
                          </a:solidFill>
                        </a:rPr>
                        <a:t>Category C</a:t>
                      </a:r>
                      <a:endParaRPr lang="en-US" dirty="0">
                        <a:solidFill>
                          <a:schemeClr val="tx1"/>
                        </a:solidFill>
                      </a:endParaRPr>
                    </a:p>
                  </a:txBody>
                  <a:tcPr/>
                </a:tc>
              </a:tr>
              <a:tr h="370840">
                <a:tc>
                  <a:txBody>
                    <a:bodyPr/>
                    <a:lstStyle/>
                    <a:p>
                      <a:r>
                        <a:rPr lang="en-US" dirty="0" smtClean="0">
                          <a:solidFill>
                            <a:schemeClr val="tx1"/>
                          </a:solidFill>
                        </a:rPr>
                        <a:t>Infrared Spectroscopy</a:t>
                      </a:r>
                      <a:endParaRPr lang="en-US" dirty="0">
                        <a:solidFill>
                          <a:schemeClr val="tx1"/>
                        </a:solidFill>
                      </a:endParaRPr>
                    </a:p>
                  </a:txBody>
                  <a:tcPr/>
                </a:tc>
                <a:tc>
                  <a:txBody>
                    <a:bodyPr/>
                    <a:lstStyle/>
                    <a:p>
                      <a:r>
                        <a:rPr lang="en-US" dirty="0" smtClean="0">
                          <a:solidFill>
                            <a:schemeClr val="tx1"/>
                          </a:solidFill>
                        </a:rPr>
                        <a:t>Capillary Electrophoresis</a:t>
                      </a:r>
                      <a:endParaRPr lang="en-US" dirty="0">
                        <a:solidFill>
                          <a:schemeClr val="tx1"/>
                        </a:solidFill>
                      </a:endParaRPr>
                    </a:p>
                  </a:txBody>
                  <a:tcPr/>
                </a:tc>
                <a:tc>
                  <a:txBody>
                    <a:bodyPr/>
                    <a:lstStyle/>
                    <a:p>
                      <a:r>
                        <a:rPr lang="en-US" dirty="0" smtClean="0">
                          <a:solidFill>
                            <a:schemeClr val="tx1"/>
                          </a:solidFill>
                        </a:rPr>
                        <a:t>Color Tests</a:t>
                      </a:r>
                      <a:endParaRPr lang="en-US" dirty="0">
                        <a:solidFill>
                          <a:schemeClr val="tx1"/>
                        </a:solidFill>
                      </a:endParaRPr>
                    </a:p>
                  </a:txBody>
                  <a:tcPr/>
                </a:tc>
              </a:tr>
              <a:tr h="370840">
                <a:tc>
                  <a:txBody>
                    <a:bodyPr/>
                    <a:lstStyle/>
                    <a:p>
                      <a:r>
                        <a:rPr lang="en-US" dirty="0" smtClean="0">
                          <a:solidFill>
                            <a:schemeClr val="tx1"/>
                          </a:solidFill>
                        </a:rPr>
                        <a:t>Mass</a:t>
                      </a:r>
                      <a:r>
                        <a:rPr lang="en-US" baseline="0" dirty="0" smtClean="0">
                          <a:solidFill>
                            <a:schemeClr val="tx1"/>
                          </a:solidFill>
                        </a:rPr>
                        <a:t> Spectrometry</a:t>
                      </a:r>
                      <a:endParaRPr lang="en-US" dirty="0">
                        <a:solidFill>
                          <a:schemeClr val="tx1"/>
                        </a:solidFill>
                      </a:endParaRPr>
                    </a:p>
                  </a:txBody>
                  <a:tcPr/>
                </a:tc>
                <a:tc>
                  <a:txBody>
                    <a:bodyPr/>
                    <a:lstStyle/>
                    <a:p>
                      <a:r>
                        <a:rPr lang="en-US" dirty="0" smtClean="0">
                          <a:solidFill>
                            <a:schemeClr val="tx1"/>
                          </a:solidFill>
                        </a:rPr>
                        <a:t>Gas Chromatography</a:t>
                      </a:r>
                      <a:endParaRPr lang="en-US" dirty="0">
                        <a:solidFill>
                          <a:schemeClr val="tx1"/>
                        </a:solidFill>
                      </a:endParaRPr>
                    </a:p>
                  </a:txBody>
                  <a:tcPr/>
                </a:tc>
                <a:tc>
                  <a:txBody>
                    <a:bodyPr/>
                    <a:lstStyle/>
                    <a:p>
                      <a:r>
                        <a:rPr lang="en-US" dirty="0" smtClean="0">
                          <a:solidFill>
                            <a:schemeClr val="tx1"/>
                          </a:solidFill>
                        </a:rPr>
                        <a:t>Fluorescence Spectroscopy</a:t>
                      </a:r>
                      <a:endParaRPr lang="en-US" dirty="0">
                        <a:solidFill>
                          <a:schemeClr val="tx1"/>
                        </a:solidFill>
                      </a:endParaRPr>
                    </a:p>
                  </a:txBody>
                  <a:tcPr/>
                </a:tc>
              </a:tr>
              <a:tr h="370840">
                <a:tc>
                  <a:txBody>
                    <a:bodyPr/>
                    <a:lstStyle/>
                    <a:p>
                      <a:r>
                        <a:rPr lang="en-US" dirty="0" smtClean="0">
                          <a:solidFill>
                            <a:schemeClr val="tx1"/>
                          </a:solidFill>
                        </a:rPr>
                        <a:t>Nuclear Magnetic Resonance Spectroscopy</a:t>
                      </a:r>
                      <a:endParaRPr lang="en-US" dirty="0">
                        <a:solidFill>
                          <a:schemeClr val="tx1"/>
                        </a:solidFill>
                      </a:endParaRPr>
                    </a:p>
                  </a:txBody>
                  <a:tcPr/>
                </a:tc>
                <a:tc>
                  <a:txBody>
                    <a:bodyPr/>
                    <a:lstStyle/>
                    <a:p>
                      <a:r>
                        <a:rPr lang="en-US" dirty="0" smtClean="0">
                          <a:solidFill>
                            <a:schemeClr val="tx1"/>
                          </a:solidFill>
                        </a:rPr>
                        <a:t>Ion Mobility Spectrometry</a:t>
                      </a:r>
                      <a:endParaRPr lang="en-US" dirty="0">
                        <a:solidFill>
                          <a:schemeClr val="tx1"/>
                        </a:solidFill>
                      </a:endParaRPr>
                    </a:p>
                  </a:txBody>
                  <a:tcPr/>
                </a:tc>
                <a:tc>
                  <a:txBody>
                    <a:bodyPr/>
                    <a:lstStyle/>
                    <a:p>
                      <a:r>
                        <a:rPr lang="en-US" dirty="0" smtClean="0">
                          <a:solidFill>
                            <a:schemeClr val="tx1"/>
                          </a:solidFill>
                        </a:rPr>
                        <a:t>Immunoassay</a:t>
                      </a:r>
                      <a:endParaRPr lang="en-US" dirty="0">
                        <a:solidFill>
                          <a:schemeClr val="tx1"/>
                        </a:solidFill>
                      </a:endParaRPr>
                    </a:p>
                  </a:txBody>
                  <a:tcPr/>
                </a:tc>
              </a:tr>
              <a:tr h="370840">
                <a:tc>
                  <a:txBody>
                    <a:bodyPr/>
                    <a:lstStyle/>
                    <a:p>
                      <a:r>
                        <a:rPr lang="en-US" dirty="0" smtClean="0">
                          <a:solidFill>
                            <a:schemeClr val="tx1"/>
                          </a:solidFill>
                        </a:rPr>
                        <a:t>Raman Spectroscopy</a:t>
                      </a:r>
                      <a:endParaRPr lang="en-US" dirty="0">
                        <a:solidFill>
                          <a:schemeClr val="tx1"/>
                        </a:solidFill>
                      </a:endParaRPr>
                    </a:p>
                  </a:txBody>
                  <a:tcPr/>
                </a:tc>
                <a:tc>
                  <a:txBody>
                    <a:bodyPr/>
                    <a:lstStyle/>
                    <a:p>
                      <a:r>
                        <a:rPr lang="en-US" dirty="0" smtClean="0">
                          <a:solidFill>
                            <a:schemeClr val="tx1"/>
                          </a:solidFill>
                        </a:rPr>
                        <a:t>Liquid</a:t>
                      </a:r>
                      <a:r>
                        <a:rPr lang="en-US" baseline="0" dirty="0" smtClean="0">
                          <a:solidFill>
                            <a:schemeClr val="tx1"/>
                          </a:solidFill>
                        </a:rPr>
                        <a:t> Chromatography</a:t>
                      </a:r>
                      <a:endParaRPr lang="en-US" dirty="0">
                        <a:solidFill>
                          <a:schemeClr val="tx1"/>
                        </a:solidFill>
                      </a:endParaRPr>
                    </a:p>
                  </a:txBody>
                  <a:tcPr/>
                </a:tc>
                <a:tc>
                  <a:txBody>
                    <a:bodyPr/>
                    <a:lstStyle/>
                    <a:p>
                      <a:r>
                        <a:rPr lang="en-US" dirty="0" smtClean="0">
                          <a:solidFill>
                            <a:schemeClr val="tx1"/>
                          </a:solidFill>
                        </a:rPr>
                        <a:t>Melting Point</a:t>
                      </a:r>
                      <a:endParaRPr lang="en-US" dirty="0">
                        <a:solidFill>
                          <a:schemeClr val="tx1"/>
                        </a:solidFill>
                      </a:endParaRPr>
                    </a:p>
                  </a:txBody>
                  <a:tcPr/>
                </a:tc>
              </a:tr>
              <a:tr h="370840">
                <a:tc>
                  <a:txBody>
                    <a:bodyPr/>
                    <a:lstStyle/>
                    <a:p>
                      <a:r>
                        <a:rPr lang="en-US" dirty="0" smtClean="0">
                          <a:solidFill>
                            <a:schemeClr val="tx1"/>
                          </a:solidFill>
                        </a:rPr>
                        <a:t>X-Ray </a:t>
                      </a:r>
                      <a:r>
                        <a:rPr lang="en-US" dirty="0" err="1" smtClean="0">
                          <a:solidFill>
                            <a:schemeClr val="tx1"/>
                          </a:solidFill>
                        </a:rPr>
                        <a:t>Diffractometry</a:t>
                      </a:r>
                      <a:endParaRPr lang="en-US" dirty="0">
                        <a:solidFill>
                          <a:schemeClr val="tx1"/>
                        </a:solidFill>
                      </a:endParaRPr>
                    </a:p>
                  </a:txBody>
                  <a:tcPr/>
                </a:tc>
                <a:tc>
                  <a:txBody>
                    <a:bodyPr/>
                    <a:lstStyle/>
                    <a:p>
                      <a:r>
                        <a:rPr lang="en-US" dirty="0" smtClean="0">
                          <a:solidFill>
                            <a:schemeClr val="tx1"/>
                          </a:solidFill>
                        </a:rPr>
                        <a:t>Microcrystalline</a:t>
                      </a:r>
                      <a:r>
                        <a:rPr lang="en-US" baseline="0" dirty="0" smtClean="0">
                          <a:solidFill>
                            <a:schemeClr val="tx1"/>
                          </a:solidFill>
                        </a:rPr>
                        <a:t> Tests</a:t>
                      </a:r>
                      <a:endParaRPr lang="en-US" dirty="0">
                        <a:solidFill>
                          <a:schemeClr val="tx1"/>
                        </a:solidFill>
                      </a:endParaRPr>
                    </a:p>
                  </a:txBody>
                  <a:tcPr/>
                </a:tc>
                <a:tc>
                  <a:txBody>
                    <a:bodyPr/>
                    <a:lstStyle/>
                    <a:p>
                      <a:r>
                        <a:rPr lang="en-US" dirty="0" smtClean="0">
                          <a:solidFill>
                            <a:schemeClr val="tx1"/>
                          </a:solidFill>
                        </a:rPr>
                        <a:t>Ultraviolet</a:t>
                      </a:r>
                      <a:r>
                        <a:rPr lang="en-US" baseline="0" dirty="0" smtClean="0">
                          <a:solidFill>
                            <a:schemeClr val="tx1"/>
                          </a:solidFill>
                        </a:rPr>
                        <a:t> Spectroscopy</a:t>
                      </a:r>
                    </a:p>
                  </a:txBody>
                  <a:tcPr/>
                </a:tc>
              </a:tr>
              <a:tr h="370840">
                <a:tc>
                  <a:txBody>
                    <a:bodyPr/>
                    <a:lstStyle/>
                    <a:p>
                      <a:endParaRPr lang="en-US" dirty="0">
                        <a:solidFill>
                          <a:schemeClr val="tx1"/>
                        </a:solidFill>
                      </a:endParaRPr>
                    </a:p>
                  </a:txBody>
                  <a:tcPr/>
                </a:tc>
                <a:tc>
                  <a:txBody>
                    <a:bodyPr/>
                    <a:lstStyle/>
                    <a:p>
                      <a:r>
                        <a:rPr lang="en-US" dirty="0" smtClean="0">
                          <a:solidFill>
                            <a:schemeClr val="tx1"/>
                          </a:solidFill>
                        </a:rPr>
                        <a:t>Pharmaceutical</a:t>
                      </a:r>
                      <a:r>
                        <a:rPr lang="en-US" baseline="0" dirty="0" smtClean="0">
                          <a:solidFill>
                            <a:schemeClr val="tx1"/>
                          </a:solidFill>
                        </a:rPr>
                        <a:t> Identifiers</a:t>
                      </a:r>
                      <a:endParaRPr lang="en-US" dirty="0">
                        <a:solidFill>
                          <a:schemeClr val="tx1"/>
                        </a:solidFill>
                      </a:endParaRPr>
                    </a:p>
                  </a:txBody>
                  <a:tcPr/>
                </a:tc>
                <a:tc>
                  <a:txBody>
                    <a:bodyPr/>
                    <a:lstStyle/>
                    <a:p>
                      <a:endParaRPr lang="en-US" baseline="0" dirty="0" smtClean="0">
                        <a:solidFill>
                          <a:schemeClr val="tx1"/>
                        </a:solidFill>
                      </a:endParaRPr>
                    </a:p>
                  </a:txBody>
                  <a:tcPr/>
                </a:tc>
              </a:tr>
              <a:tr h="370840">
                <a:tc>
                  <a:txBody>
                    <a:bodyPr/>
                    <a:lstStyle/>
                    <a:p>
                      <a:endParaRPr lang="en-US" dirty="0">
                        <a:solidFill>
                          <a:schemeClr val="tx1"/>
                        </a:solidFill>
                      </a:endParaRPr>
                    </a:p>
                  </a:txBody>
                  <a:tcPr/>
                </a:tc>
                <a:tc>
                  <a:txBody>
                    <a:bodyPr/>
                    <a:lstStyle/>
                    <a:p>
                      <a:r>
                        <a:rPr lang="en-US" dirty="0" smtClean="0">
                          <a:solidFill>
                            <a:schemeClr val="tx1"/>
                          </a:solidFill>
                        </a:rPr>
                        <a:t>Thin Layer</a:t>
                      </a:r>
                      <a:r>
                        <a:rPr lang="en-US" baseline="0" dirty="0" smtClean="0">
                          <a:solidFill>
                            <a:schemeClr val="tx1"/>
                          </a:solidFill>
                        </a:rPr>
                        <a:t> Chromatography</a:t>
                      </a:r>
                      <a:endParaRPr lang="en-US" dirty="0">
                        <a:solidFill>
                          <a:schemeClr val="tx1"/>
                        </a:solidFill>
                      </a:endParaRPr>
                    </a:p>
                  </a:txBody>
                  <a:tcPr/>
                </a:tc>
                <a:tc>
                  <a:txBody>
                    <a:bodyPr/>
                    <a:lstStyle/>
                    <a:p>
                      <a:endParaRPr lang="en-US" baseline="0" dirty="0" smtClean="0">
                        <a:solidFill>
                          <a:schemeClr val="tx1"/>
                        </a:solidFill>
                      </a:endParaRPr>
                    </a:p>
                  </a:txBody>
                  <a:tcPr/>
                </a:tc>
              </a:tr>
              <a:tr h="370840">
                <a:tc>
                  <a:txBody>
                    <a:bodyPr/>
                    <a:lstStyle/>
                    <a:p>
                      <a:endParaRPr lang="en-US" dirty="0">
                        <a:solidFill>
                          <a:schemeClr val="tx1"/>
                        </a:solidFill>
                      </a:endParaRPr>
                    </a:p>
                  </a:txBody>
                  <a:tcPr/>
                </a:tc>
                <a:tc>
                  <a:txBody>
                    <a:bodyPr/>
                    <a:lstStyle/>
                    <a:p>
                      <a:r>
                        <a:rPr lang="en-US" dirty="0" smtClean="0">
                          <a:solidFill>
                            <a:schemeClr val="tx1"/>
                          </a:solidFill>
                        </a:rPr>
                        <a:t>Cannabis only: Macroscopic</a:t>
                      </a:r>
                      <a:r>
                        <a:rPr lang="en-US" baseline="0" dirty="0" smtClean="0">
                          <a:solidFill>
                            <a:schemeClr val="tx1"/>
                          </a:solidFill>
                        </a:rPr>
                        <a:t> and Microscopic Examination</a:t>
                      </a:r>
                      <a:endParaRPr lang="en-US" dirty="0">
                        <a:solidFill>
                          <a:schemeClr val="tx1"/>
                        </a:solidFill>
                      </a:endParaRPr>
                    </a:p>
                  </a:txBody>
                  <a:tcPr/>
                </a:tc>
                <a:tc>
                  <a:txBody>
                    <a:bodyPr/>
                    <a:lstStyle/>
                    <a:p>
                      <a:endParaRPr lang="en-US" baseline="0" dirty="0" smtClean="0">
                        <a:solidFill>
                          <a:schemeClr val="tx1"/>
                        </a:solidFill>
                      </a:endParaRPr>
                    </a:p>
                  </a:txBody>
                  <a:tcPr/>
                </a:tc>
              </a:tr>
            </a:tbl>
          </a:graphicData>
        </a:graphic>
      </p:graphicFrame>
    </p:spTree>
    <p:extLst>
      <p:ext uri="{BB962C8B-B14F-4D97-AF65-F5344CB8AC3E}">
        <p14:creationId xmlns:p14="http://schemas.microsoft.com/office/powerpoint/2010/main" val="264355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Test Selection Criteria</a:t>
            </a:r>
            <a:endParaRPr lang="en-US" dirty="0"/>
          </a:p>
        </p:txBody>
      </p:sp>
      <p:sp>
        <p:nvSpPr>
          <p:cNvPr id="3" name="Text Placeholder 2"/>
          <p:cNvSpPr>
            <a:spLocks noGrp="1"/>
          </p:cNvSpPr>
          <p:nvPr>
            <p:ph type="body" sz="quarter" idx="13"/>
          </p:nvPr>
        </p:nvSpPr>
        <p:spPr/>
        <p:txBody>
          <a:bodyPr/>
          <a:lstStyle/>
          <a:p>
            <a:pPr>
              <a:lnSpc>
                <a:spcPct val="90000"/>
              </a:lnSpc>
            </a:pPr>
            <a:r>
              <a:rPr lang="en-US" dirty="0"/>
              <a:t>When a validated Category A technique is incorporated into an analytical scheme, at least one other technique (from either Category A, B or C) shall be used</a:t>
            </a:r>
            <a:r>
              <a:rPr lang="en-US" dirty="0" smtClean="0"/>
              <a:t>.</a:t>
            </a:r>
          </a:p>
          <a:p>
            <a:pPr>
              <a:lnSpc>
                <a:spcPct val="90000"/>
              </a:lnSpc>
            </a:pPr>
            <a:endParaRPr lang="en-US" dirty="0"/>
          </a:p>
          <a:p>
            <a:pPr>
              <a:lnSpc>
                <a:spcPct val="90000"/>
              </a:lnSpc>
            </a:pPr>
            <a:r>
              <a:rPr lang="en-US" dirty="0"/>
              <a:t>When a Category A technique is not used, at least three different validated techniques shall be employed. Two of the three techniques shall be based on uncorrelated techniques from Category B. </a:t>
            </a:r>
          </a:p>
          <a:p>
            <a:endParaRPr lang="en-US" dirty="0"/>
          </a:p>
        </p:txBody>
      </p:sp>
    </p:spTree>
    <p:extLst>
      <p:ext uri="{BB962C8B-B14F-4D97-AF65-F5344CB8AC3E}">
        <p14:creationId xmlns:p14="http://schemas.microsoft.com/office/powerpoint/2010/main" val="26033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Controlled Substances</a:t>
            </a:r>
            <a:endParaRPr lang="en-US" dirty="0"/>
          </a:p>
        </p:txBody>
      </p:sp>
      <p:sp>
        <p:nvSpPr>
          <p:cNvPr id="3" name="Text Placeholder 2"/>
          <p:cNvSpPr>
            <a:spLocks noGrp="1"/>
          </p:cNvSpPr>
          <p:nvPr>
            <p:ph type="body" sz="quarter" idx="13"/>
          </p:nvPr>
        </p:nvSpPr>
        <p:spPr/>
        <p:txBody>
          <a:bodyPr/>
          <a:lstStyle/>
          <a:p>
            <a:pPr>
              <a:lnSpc>
                <a:spcPct val="80000"/>
              </a:lnSpc>
            </a:pPr>
            <a:r>
              <a:rPr lang="en-US" sz="2800" dirty="0"/>
              <a:t>All Category A and botanical identifications shall have data that are reviewable. </a:t>
            </a:r>
            <a:endParaRPr lang="en-US" sz="2800" dirty="0" smtClean="0"/>
          </a:p>
          <a:p>
            <a:pPr>
              <a:lnSpc>
                <a:spcPct val="80000"/>
              </a:lnSpc>
            </a:pPr>
            <a:endParaRPr lang="en-US" sz="2800" dirty="0"/>
          </a:p>
          <a:p>
            <a:pPr>
              <a:lnSpc>
                <a:spcPct val="80000"/>
              </a:lnSpc>
            </a:pPr>
            <a:r>
              <a:rPr lang="en-US" sz="2800" dirty="0" smtClean="0"/>
              <a:t>Where </a:t>
            </a:r>
            <a:r>
              <a:rPr lang="en-US" sz="2800" dirty="0"/>
              <a:t>a Category A technique is not used, the requirement for reviewable data applies to category B techniques.</a:t>
            </a:r>
            <a:r>
              <a:rPr lang="en-US" sz="2000" dirty="0"/>
              <a:t> </a:t>
            </a:r>
          </a:p>
          <a:p>
            <a:pPr lvl="1">
              <a:lnSpc>
                <a:spcPct val="80000"/>
              </a:lnSpc>
            </a:pPr>
            <a:r>
              <a:rPr lang="en-US" sz="2000" dirty="0"/>
              <a:t>Printed spectra, chromatograms, digital images, photographs or photocopies (color, where appropriate) of TLC plates </a:t>
            </a:r>
          </a:p>
          <a:p>
            <a:pPr lvl="1">
              <a:lnSpc>
                <a:spcPct val="80000"/>
              </a:lnSpc>
            </a:pPr>
            <a:r>
              <a:rPr lang="en-US" sz="2000" dirty="0"/>
              <a:t>Contemporaneous documented peer review for microcrystalline tests</a:t>
            </a:r>
          </a:p>
          <a:p>
            <a:pPr lvl="1">
              <a:lnSpc>
                <a:spcPct val="80000"/>
              </a:lnSpc>
            </a:pPr>
            <a:r>
              <a:rPr lang="en-US" sz="2000" dirty="0"/>
              <a:t>Reference to published data for </a:t>
            </a:r>
            <a:r>
              <a:rPr lang="en-US" sz="2000" b="1" dirty="0" smtClean="0"/>
              <a:t>pharmaceutical </a:t>
            </a:r>
            <a:r>
              <a:rPr lang="en-US" sz="2000" b="1" dirty="0"/>
              <a:t>identifiers (</a:t>
            </a:r>
            <a:r>
              <a:rPr lang="en-US" sz="2000" dirty="0"/>
              <a:t>physical characteristics of tablets, capsules or packaging indicating the identity, manufacturer, or quantity of substances present)			</a:t>
            </a:r>
          </a:p>
          <a:p>
            <a:pPr lvl="1">
              <a:lnSpc>
                <a:spcPct val="80000"/>
              </a:lnSpc>
            </a:pPr>
            <a:r>
              <a:rPr lang="en-US" sz="2000" dirty="0"/>
              <a:t>For cannabis and botanical materials only: recording of detailed descriptions of morphological characteristics.</a:t>
            </a:r>
          </a:p>
          <a:p>
            <a:endParaRPr lang="en-US" dirty="0"/>
          </a:p>
        </p:txBody>
      </p:sp>
    </p:spTree>
    <p:extLst>
      <p:ext uri="{BB962C8B-B14F-4D97-AF65-F5344CB8AC3E}">
        <p14:creationId xmlns:p14="http://schemas.microsoft.com/office/powerpoint/2010/main" val="198103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Controlled Substances</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For </a:t>
            </a:r>
            <a:r>
              <a:rPr lang="en-US" dirty="0" smtClean="0"/>
              <a:t>a test method </a:t>
            </a:r>
            <a:r>
              <a:rPr lang="en-US" dirty="0"/>
              <a:t>to be considered of </a:t>
            </a:r>
            <a:r>
              <a:rPr lang="en-US" dirty="0" smtClean="0"/>
              <a:t>value in establishing </a:t>
            </a:r>
            <a:r>
              <a:rPr lang="en-US" dirty="0"/>
              <a:t>the forensic identification of a drug, </a:t>
            </a:r>
            <a:r>
              <a:rPr lang="en-US" dirty="0" smtClean="0"/>
              <a:t>the results </a:t>
            </a:r>
            <a:r>
              <a:rPr lang="en-US" dirty="0"/>
              <a:t>shall be considered “positive.” </a:t>
            </a:r>
            <a:endParaRPr lang="en-US" dirty="0" smtClean="0"/>
          </a:p>
          <a:p>
            <a:endParaRPr lang="en-US" dirty="0"/>
          </a:p>
          <a:p>
            <a:r>
              <a:rPr lang="en-US" dirty="0" smtClean="0"/>
              <a:t>“</a:t>
            </a:r>
            <a:r>
              <a:rPr lang="en-US" dirty="0"/>
              <a:t>N</a:t>
            </a:r>
            <a:r>
              <a:rPr lang="en-US" dirty="0" smtClean="0"/>
              <a:t>egative</a:t>
            </a:r>
            <a:r>
              <a:rPr lang="en-US" dirty="0"/>
              <a:t>” test results provide useful information for ruling out the presence of a particular drug or drug class, these results have no value toward establishing the forensic identification of a drug. </a:t>
            </a:r>
          </a:p>
          <a:p>
            <a:endParaRPr lang="en-US" dirty="0"/>
          </a:p>
        </p:txBody>
      </p:sp>
    </p:spTree>
    <p:extLst>
      <p:ext uri="{BB962C8B-B14F-4D97-AF65-F5344CB8AC3E}">
        <p14:creationId xmlns:p14="http://schemas.microsoft.com/office/powerpoint/2010/main" val="377658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Controlled Substances</a:t>
            </a:r>
            <a:endParaRPr lang="en-US" dirty="0"/>
          </a:p>
        </p:txBody>
      </p:sp>
      <p:sp>
        <p:nvSpPr>
          <p:cNvPr id="3" name="Text Placeholder 2"/>
          <p:cNvSpPr>
            <a:spLocks noGrp="1"/>
          </p:cNvSpPr>
          <p:nvPr>
            <p:ph type="body" sz="quarter" idx="13"/>
          </p:nvPr>
        </p:nvSpPr>
        <p:spPr/>
        <p:txBody>
          <a:bodyPr>
            <a:normAutofit lnSpcReduction="10000"/>
          </a:bodyPr>
          <a:lstStyle/>
          <a:p>
            <a:pPr>
              <a:lnSpc>
                <a:spcPct val="90000"/>
              </a:lnSpc>
            </a:pPr>
            <a:r>
              <a:rPr lang="en-US" dirty="0"/>
              <a:t>The laboratory shall employ quality assurance measures to ensure the results correspond to the exhibit. </a:t>
            </a:r>
            <a:endParaRPr lang="en-US" dirty="0" smtClean="0"/>
          </a:p>
          <a:p>
            <a:pPr>
              <a:lnSpc>
                <a:spcPct val="90000"/>
              </a:lnSpc>
            </a:pPr>
            <a:endParaRPr lang="en-US" dirty="0"/>
          </a:p>
          <a:p>
            <a:pPr>
              <a:lnSpc>
                <a:spcPct val="90000"/>
              </a:lnSpc>
            </a:pPr>
            <a:r>
              <a:rPr lang="en-US" dirty="0" smtClean="0"/>
              <a:t>Example </a:t>
            </a:r>
            <a:r>
              <a:rPr lang="en-US" dirty="0"/>
              <a:t>measures are:</a:t>
            </a:r>
          </a:p>
          <a:p>
            <a:pPr lvl="1">
              <a:lnSpc>
                <a:spcPct val="90000"/>
              </a:lnSpc>
            </a:pPr>
            <a:r>
              <a:rPr lang="en-US" dirty="0"/>
              <a:t>The use of two separate samplings </a:t>
            </a:r>
          </a:p>
          <a:p>
            <a:pPr lvl="1">
              <a:lnSpc>
                <a:spcPct val="90000"/>
              </a:lnSpc>
            </a:pPr>
            <a:r>
              <a:rPr lang="en-US" dirty="0"/>
              <a:t>Sample identification procedures such as bar-coding and witness checks</a:t>
            </a:r>
          </a:p>
          <a:p>
            <a:pPr lvl="1">
              <a:lnSpc>
                <a:spcPct val="90000"/>
              </a:lnSpc>
            </a:pPr>
            <a:r>
              <a:rPr lang="en-US" dirty="0"/>
              <a:t>Good laboratory practices (e.g., positive and negative controls, one sample opened at a time, procedural blanks)</a:t>
            </a:r>
          </a:p>
        </p:txBody>
      </p:sp>
    </p:spTree>
    <p:extLst>
      <p:ext uri="{BB962C8B-B14F-4D97-AF65-F5344CB8AC3E}">
        <p14:creationId xmlns:p14="http://schemas.microsoft.com/office/powerpoint/2010/main" val="4022820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Drunk Driving</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Over 31% of traffic </a:t>
            </a:r>
            <a:r>
              <a:rPr lang="en-US" dirty="0"/>
              <a:t>deaths in the United States </a:t>
            </a:r>
            <a:r>
              <a:rPr lang="en-US" dirty="0" smtClean="0"/>
              <a:t>were related to alcohol in 2010.  </a:t>
            </a:r>
          </a:p>
          <a:p>
            <a:pPr marL="0" indent="0">
              <a:buNone/>
            </a:pPr>
            <a:endParaRPr lang="en-US" dirty="0"/>
          </a:p>
          <a:p>
            <a:r>
              <a:rPr lang="en-US" dirty="0" smtClean="0"/>
              <a:t>Traditional roadside testing methods do not confirm that a driver is over the legal blood alcohol content limit.</a:t>
            </a:r>
          </a:p>
          <a:p>
            <a:endParaRPr lang="en-US" dirty="0"/>
          </a:p>
          <a:p>
            <a:r>
              <a:rPr lang="en-US" dirty="0" smtClean="0"/>
              <a:t>Officers utilize portable Breathalyzers to quantify the amount of alcohol in the suspect’s blood.</a:t>
            </a:r>
            <a:endParaRPr lang="en-US" dirty="0"/>
          </a:p>
        </p:txBody>
      </p:sp>
    </p:spTree>
    <p:extLst>
      <p:ext uri="{BB962C8B-B14F-4D97-AF65-F5344CB8AC3E}">
        <p14:creationId xmlns:p14="http://schemas.microsoft.com/office/powerpoint/2010/main" val="207443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use in the USA</a:t>
            </a:r>
            <a:endParaRPr lang="en-US" dirty="0"/>
          </a:p>
        </p:txBody>
      </p:sp>
      <p:sp>
        <p:nvSpPr>
          <p:cNvPr id="3" name="Text Placeholder 2"/>
          <p:cNvSpPr>
            <a:spLocks noGrp="1"/>
          </p:cNvSpPr>
          <p:nvPr>
            <p:ph type="body" sz="quarter" idx="13"/>
          </p:nvPr>
        </p:nvSpPr>
        <p:spPr/>
        <p:txBody>
          <a:bodyPr>
            <a:normAutofit/>
          </a:bodyPr>
          <a:lstStyle/>
          <a:p>
            <a:pPr>
              <a:lnSpc>
                <a:spcPct val="80000"/>
              </a:lnSpc>
            </a:pPr>
            <a:r>
              <a:rPr lang="en-US" sz="2400" dirty="0" smtClean="0"/>
              <a:t>In 2010, </a:t>
            </a:r>
            <a:r>
              <a:rPr lang="en-US" sz="2400" dirty="0"/>
              <a:t>22.6 million Americans 12 or older (8.9 % of the population) were current illicit drug users.  </a:t>
            </a:r>
            <a:r>
              <a:rPr lang="en-US" sz="2400" dirty="0" smtClean="0"/>
              <a:t>This was an increase over previous years, mostly </a:t>
            </a:r>
            <a:r>
              <a:rPr lang="en-US" sz="2400" dirty="0"/>
              <a:t>due to more marijuana use</a:t>
            </a:r>
            <a:r>
              <a:rPr lang="en-US" sz="2400" dirty="0" smtClean="0"/>
              <a:t>.</a:t>
            </a:r>
          </a:p>
          <a:p>
            <a:pPr>
              <a:lnSpc>
                <a:spcPct val="80000"/>
              </a:lnSpc>
            </a:pPr>
            <a:endParaRPr lang="en-US" sz="2400" dirty="0"/>
          </a:p>
          <a:p>
            <a:pPr>
              <a:lnSpc>
                <a:spcPct val="80000"/>
              </a:lnSpc>
            </a:pPr>
            <a:r>
              <a:rPr lang="en-US" sz="2400" dirty="0"/>
              <a:t>Drug overdoses and brain damage linked to long-term drug abuse killed an estimated 37,485 people in 2009, surpassing the toll of traffic accidents by 1,201</a:t>
            </a:r>
            <a:r>
              <a:rPr lang="en-US" sz="2400" dirty="0" smtClean="0"/>
              <a:t>.</a:t>
            </a:r>
          </a:p>
          <a:p>
            <a:pPr>
              <a:lnSpc>
                <a:spcPct val="80000"/>
              </a:lnSpc>
            </a:pPr>
            <a:endParaRPr lang="en-US" sz="2400" dirty="0"/>
          </a:p>
          <a:p>
            <a:pPr>
              <a:lnSpc>
                <a:spcPct val="80000"/>
              </a:lnSpc>
            </a:pPr>
            <a:r>
              <a:rPr lang="en-US" sz="2400" dirty="0"/>
              <a:t>Many of these fatalities </a:t>
            </a:r>
            <a:r>
              <a:rPr lang="en-US" sz="2400" dirty="0" smtClean="0"/>
              <a:t>were due to </a:t>
            </a:r>
            <a:r>
              <a:rPr lang="en-US" sz="2400" dirty="0"/>
              <a:t>prescription </a:t>
            </a:r>
            <a:r>
              <a:rPr lang="en-US" sz="2400" dirty="0" smtClean="0"/>
              <a:t>drug abuse.</a:t>
            </a:r>
          </a:p>
          <a:p>
            <a:pPr marL="457200" lvl="1" indent="0">
              <a:lnSpc>
                <a:spcPct val="80000"/>
              </a:lnSpc>
              <a:buNone/>
            </a:pPr>
            <a:endParaRPr lang="en-US" sz="2000" dirty="0" smtClean="0">
              <a:solidFill>
                <a:schemeClr val="bg1">
                  <a:lumMod val="20000"/>
                  <a:lumOff val="80000"/>
                </a:schemeClr>
              </a:solidFill>
              <a:hlinkClick r:id="rId2"/>
            </a:endParaRPr>
          </a:p>
          <a:p>
            <a:pPr marL="457200" lvl="1" indent="0">
              <a:lnSpc>
                <a:spcPct val="80000"/>
              </a:lnSpc>
              <a:buNone/>
            </a:pPr>
            <a:r>
              <a:rPr lang="en-US" sz="2000" dirty="0" smtClean="0">
                <a:solidFill>
                  <a:schemeClr val="bg1">
                    <a:lumMod val="20000"/>
                    <a:lumOff val="80000"/>
                  </a:schemeClr>
                </a:solidFill>
                <a:hlinkClick r:id="rId2"/>
              </a:rPr>
              <a:t>Source: </a:t>
            </a:r>
            <a:r>
              <a:rPr lang="en-US" sz="2000" dirty="0" smtClean="0">
                <a:hlinkClick r:id="rId2"/>
              </a:rPr>
              <a:t>http</a:t>
            </a:r>
            <a:r>
              <a:rPr lang="en-US" sz="2000" dirty="0">
                <a:hlinkClick r:id="rId2"/>
              </a:rPr>
              <a:t>://www.cdc.gov/nchs/data/nvsr/nvsr59/nvsr59_04.pdf</a:t>
            </a:r>
            <a:r>
              <a:rPr lang="en-US" sz="2000" dirty="0"/>
              <a:t> </a:t>
            </a:r>
          </a:p>
          <a:p>
            <a:endParaRPr lang="en-US" dirty="0"/>
          </a:p>
        </p:txBody>
      </p:sp>
    </p:spTree>
    <p:extLst>
      <p:ext uri="{BB962C8B-B14F-4D97-AF65-F5344CB8AC3E}">
        <p14:creationId xmlns:p14="http://schemas.microsoft.com/office/powerpoint/2010/main" val="326626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Testing</a:t>
            </a:r>
            <a:endParaRPr lang="en-US" dirty="0"/>
          </a:p>
        </p:txBody>
      </p:sp>
      <p:sp>
        <p:nvSpPr>
          <p:cNvPr id="3" name="Text Placeholder 2"/>
          <p:cNvSpPr>
            <a:spLocks noGrp="1"/>
          </p:cNvSpPr>
          <p:nvPr>
            <p:ph type="body" sz="quarter" idx="13"/>
          </p:nvPr>
        </p:nvSpPr>
        <p:spPr/>
        <p:txBody>
          <a:bodyPr/>
          <a:lstStyle/>
          <a:p>
            <a:r>
              <a:rPr lang="en-US" dirty="0"/>
              <a:t>Alcohol intoxication is legally defined by the blood alcohol concentration (BAC) level. </a:t>
            </a:r>
            <a:endParaRPr lang="en-US" dirty="0" smtClean="0"/>
          </a:p>
          <a:p>
            <a:endParaRPr lang="en-US" dirty="0"/>
          </a:p>
          <a:p>
            <a:r>
              <a:rPr lang="en-US" dirty="0"/>
              <a:t>Taking a blood or urine sample in the field for later analysis in the laboratory is not practical or efficient for detaining drivers suspected of driving while impaired (DWI) or driving under the influence (DUI). </a:t>
            </a:r>
          </a:p>
          <a:p>
            <a:endParaRPr lang="en-US" dirty="0"/>
          </a:p>
        </p:txBody>
      </p:sp>
    </p:spTree>
    <p:extLst>
      <p:ext uri="{BB962C8B-B14F-4D97-AF65-F5344CB8AC3E}">
        <p14:creationId xmlns:p14="http://schemas.microsoft.com/office/powerpoint/2010/main" val="362791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Absorption and Evaporation</a:t>
            </a:r>
            <a:endParaRPr lang="en-US" dirty="0"/>
          </a:p>
        </p:txBody>
      </p:sp>
      <p:sp>
        <p:nvSpPr>
          <p:cNvPr id="3" name="Text Placeholder 2"/>
          <p:cNvSpPr>
            <a:spLocks noGrp="1"/>
          </p:cNvSpPr>
          <p:nvPr>
            <p:ph type="body" sz="quarter" idx="13"/>
          </p:nvPr>
        </p:nvSpPr>
        <p:spPr/>
        <p:txBody>
          <a:bodyPr>
            <a:normAutofit fontScale="92500" lnSpcReduction="10000"/>
          </a:bodyPr>
          <a:lstStyle/>
          <a:p>
            <a:pPr>
              <a:lnSpc>
                <a:spcPct val="80000"/>
              </a:lnSpc>
            </a:pPr>
            <a:r>
              <a:rPr lang="en-US" sz="2600" dirty="0"/>
              <a:t>Alcohol </a:t>
            </a:r>
            <a:r>
              <a:rPr lang="en-US" sz="2600" dirty="0" smtClean="0"/>
              <a:t>gets </a:t>
            </a:r>
            <a:r>
              <a:rPr lang="en-US" sz="2600" dirty="0"/>
              <a:t>absorbed from the stomach and intestines into the bloodstream. </a:t>
            </a:r>
            <a:endParaRPr lang="en-US" sz="2600" dirty="0" smtClean="0"/>
          </a:p>
          <a:p>
            <a:pPr>
              <a:lnSpc>
                <a:spcPct val="80000"/>
              </a:lnSpc>
            </a:pPr>
            <a:endParaRPr lang="en-US" sz="2600" dirty="0"/>
          </a:p>
          <a:p>
            <a:pPr>
              <a:lnSpc>
                <a:spcPct val="80000"/>
              </a:lnSpc>
            </a:pPr>
            <a:r>
              <a:rPr lang="en-US" sz="2600" dirty="0" smtClean="0"/>
              <a:t>Alcohol </a:t>
            </a:r>
            <a:r>
              <a:rPr lang="en-US" sz="2600" dirty="0"/>
              <a:t>is not chemically changed in the bloodstream. </a:t>
            </a:r>
            <a:endParaRPr lang="en-US" sz="2600" dirty="0" smtClean="0"/>
          </a:p>
          <a:p>
            <a:pPr>
              <a:lnSpc>
                <a:spcPct val="80000"/>
              </a:lnSpc>
            </a:pPr>
            <a:endParaRPr lang="en-US" sz="2600" dirty="0"/>
          </a:p>
          <a:p>
            <a:pPr>
              <a:lnSpc>
                <a:spcPct val="80000"/>
              </a:lnSpc>
            </a:pPr>
            <a:r>
              <a:rPr lang="en-US" sz="2600" dirty="0" smtClean="0"/>
              <a:t>As </a:t>
            </a:r>
            <a:r>
              <a:rPr lang="en-US" sz="2600" dirty="0"/>
              <a:t>the blood goes through the lungs, some of the alcohol moves across the membranes of the lung's air sacs </a:t>
            </a:r>
            <a:r>
              <a:rPr lang="en-US" sz="2600" dirty="0" smtClean="0"/>
              <a:t>into </a:t>
            </a:r>
            <a:r>
              <a:rPr lang="en-US" sz="2600" dirty="0"/>
              <a:t>the air, because alcohol will evaporate from </a:t>
            </a:r>
            <a:r>
              <a:rPr lang="en-US" sz="2600" dirty="0" smtClean="0"/>
              <a:t>a solution.</a:t>
            </a:r>
          </a:p>
          <a:p>
            <a:pPr>
              <a:lnSpc>
                <a:spcPct val="80000"/>
              </a:lnSpc>
            </a:pPr>
            <a:endParaRPr lang="en-US" sz="2600" dirty="0"/>
          </a:p>
          <a:p>
            <a:pPr>
              <a:lnSpc>
                <a:spcPct val="80000"/>
              </a:lnSpc>
            </a:pPr>
            <a:r>
              <a:rPr lang="en-US" sz="2600" dirty="0"/>
              <a:t>The concentration of the alcohol in the </a:t>
            </a:r>
            <a:r>
              <a:rPr lang="en-US" sz="2600" dirty="0" smtClean="0"/>
              <a:t>lungs is </a:t>
            </a:r>
            <a:r>
              <a:rPr lang="en-US" sz="2600" dirty="0"/>
              <a:t>related to the concentration of the alcohol in the blood with a ratio of 1 to 2100. </a:t>
            </a:r>
            <a:endParaRPr lang="en-US" sz="2600" dirty="0" smtClean="0"/>
          </a:p>
          <a:p>
            <a:pPr>
              <a:lnSpc>
                <a:spcPct val="80000"/>
              </a:lnSpc>
            </a:pPr>
            <a:endParaRPr lang="en-US" sz="2600" dirty="0"/>
          </a:p>
          <a:p>
            <a:pPr>
              <a:lnSpc>
                <a:spcPct val="80000"/>
              </a:lnSpc>
            </a:pPr>
            <a:r>
              <a:rPr lang="en-US" sz="2600" dirty="0" smtClean="0"/>
              <a:t>It can </a:t>
            </a:r>
            <a:r>
              <a:rPr lang="en-US" sz="2600" dirty="0"/>
              <a:t>be detected </a:t>
            </a:r>
            <a:r>
              <a:rPr lang="en-US" sz="2600" dirty="0" smtClean="0"/>
              <a:t>by </a:t>
            </a:r>
            <a:r>
              <a:rPr lang="en-US" sz="2600" dirty="0"/>
              <a:t>breath alcohol testing </a:t>
            </a:r>
            <a:r>
              <a:rPr lang="en-US" sz="2600" dirty="0" smtClean="0"/>
              <a:t>devices, such as a </a:t>
            </a:r>
            <a:r>
              <a:rPr lang="en-US" sz="2600" dirty="0"/>
              <a:t>B</a:t>
            </a:r>
            <a:r>
              <a:rPr lang="en-US" sz="2600" dirty="0" smtClean="0"/>
              <a:t>reathalyzer</a:t>
            </a:r>
            <a:r>
              <a:rPr lang="en-US" sz="2600" dirty="0"/>
              <a:t>.</a:t>
            </a:r>
            <a:r>
              <a:rPr lang="en-US" sz="2200" dirty="0"/>
              <a:t> </a:t>
            </a:r>
          </a:p>
          <a:p>
            <a:endParaRPr lang="en-US" dirty="0"/>
          </a:p>
        </p:txBody>
      </p:sp>
    </p:spTree>
    <p:extLst>
      <p:ext uri="{BB962C8B-B14F-4D97-AF65-F5344CB8AC3E}">
        <p14:creationId xmlns:p14="http://schemas.microsoft.com/office/powerpoint/2010/main" val="379035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Limit</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The American Medical Association says that a person can become impaired when the blood alcohol level hits 0.05. </a:t>
            </a:r>
            <a:endParaRPr lang="en-US" dirty="0" smtClean="0"/>
          </a:p>
          <a:p>
            <a:endParaRPr lang="en-US" dirty="0"/>
          </a:p>
          <a:p>
            <a:r>
              <a:rPr lang="en-US" dirty="0"/>
              <a:t>If a person's BAC measures 0.08, it means that there are 0.08 grams of alcohol per 100 ml of blood. </a:t>
            </a:r>
            <a:endParaRPr lang="en-US" dirty="0" smtClean="0"/>
          </a:p>
          <a:p>
            <a:endParaRPr lang="en-US" dirty="0"/>
          </a:p>
          <a:p>
            <a:r>
              <a:rPr lang="en-US" dirty="0" smtClean="0"/>
              <a:t>As of 2004, all 50 U.S. States </a:t>
            </a:r>
            <a:r>
              <a:rPr lang="en-US" dirty="0"/>
              <a:t>have </a:t>
            </a:r>
            <a:r>
              <a:rPr lang="en-US" dirty="0" smtClean="0"/>
              <a:t>adopted </a:t>
            </a:r>
            <a:r>
              <a:rPr lang="en-US" dirty="0"/>
              <a:t>the 0.08 standard for </a:t>
            </a:r>
            <a:r>
              <a:rPr lang="en-US" dirty="0" smtClean="0"/>
              <a:t>drunkenness, </a:t>
            </a:r>
            <a:r>
              <a:rPr lang="en-US" dirty="0"/>
              <a:t>with lower limits for some classes of offenders like truck drivers or </a:t>
            </a:r>
            <a:r>
              <a:rPr lang="en-US" dirty="0" smtClean="0"/>
              <a:t>those under </a:t>
            </a:r>
            <a:r>
              <a:rPr lang="en-US" dirty="0"/>
              <a:t>21</a:t>
            </a:r>
            <a:r>
              <a:rPr lang="en-US" dirty="0" smtClean="0"/>
              <a:t>.</a:t>
            </a:r>
            <a:endParaRPr lang="en-US" dirty="0"/>
          </a:p>
          <a:p>
            <a:endParaRPr lang="en-US" dirty="0"/>
          </a:p>
        </p:txBody>
      </p:sp>
    </p:spTree>
    <p:extLst>
      <p:ext uri="{BB962C8B-B14F-4D97-AF65-F5344CB8AC3E}">
        <p14:creationId xmlns:p14="http://schemas.microsoft.com/office/powerpoint/2010/main" val="2284262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Sobriety Testing</a:t>
            </a:r>
            <a:endParaRPr lang="en-US" dirty="0"/>
          </a:p>
        </p:txBody>
      </p:sp>
      <p:sp>
        <p:nvSpPr>
          <p:cNvPr id="3" name="Text Placeholder 2"/>
          <p:cNvSpPr>
            <a:spLocks noGrp="1"/>
          </p:cNvSpPr>
          <p:nvPr>
            <p:ph type="body" sz="quarter" idx="13"/>
          </p:nvPr>
        </p:nvSpPr>
        <p:spPr/>
        <p:txBody>
          <a:bodyPr>
            <a:normAutofit fontScale="77500" lnSpcReduction="20000"/>
          </a:bodyPr>
          <a:lstStyle/>
          <a:p>
            <a:r>
              <a:rPr lang="en-US" dirty="0"/>
              <a:t>Usual procedure is a field test for sobriety followed by retesting in the police station with a more accurate machine</a:t>
            </a:r>
            <a:r>
              <a:rPr lang="en-US" dirty="0" smtClean="0"/>
              <a:t>.  </a:t>
            </a:r>
          </a:p>
          <a:p>
            <a:endParaRPr lang="en-US" dirty="0" smtClean="0"/>
          </a:p>
          <a:p>
            <a:r>
              <a:rPr lang="en-US" dirty="0"/>
              <a:t>The field test can be a less accurate breath test, while the confirmatory test is legally admitted to court and more accurate</a:t>
            </a:r>
            <a:r>
              <a:rPr lang="en-US" dirty="0" smtClean="0"/>
              <a:t>.</a:t>
            </a:r>
            <a:endParaRPr lang="en-US" dirty="0"/>
          </a:p>
          <a:p>
            <a:endParaRPr lang="en-US" dirty="0"/>
          </a:p>
          <a:p>
            <a:r>
              <a:rPr lang="en-US" dirty="0" smtClean="0"/>
              <a:t>In some states the suspect may elect to forgo the field test and be tested at the police station instead.</a:t>
            </a:r>
          </a:p>
          <a:p>
            <a:pPr marL="0" indent="0">
              <a:buNone/>
            </a:pPr>
            <a:endParaRPr lang="en-US" dirty="0"/>
          </a:p>
          <a:p>
            <a:r>
              <a:rPr lang="en-US" dirty="0" smtClean="0"/>
              <a:t>A </a:t>
            </a:r>
            <a:r>
              <a:rPr lang="en-US" dirty="0"/>
              <a:t>urine test (preferred for drug </a:t>
            </a:r>
            <a:r>
              <a:rPr lang="en-US" dirty="0" smtClean="0"/>
              <a:t>use) or blood </a:t>
            </a:r>
            <a:r>
              <a:rPr lang="en-US" dirty="0"/>
              <a:t>alcohol </a:t>
            </a:r>
            <a:r>
              <a:rPr lang="en-US" dirty="0" smtClean="0"/>
              <a:t>may </a:t>
            </a:r>
            <a:r>
              <a:rPr lang="en-US" dirty="0"/>
              <a:t>also be </a:t>
            </a:r>
            <a:r>
              <a:rPr lang="en-US" dirty="0" smtClean="0"/>
              <a:t>obtained.  These tests are admitted in court.</a:t>
            </a:r>
          </a:p>
          <a:p>
            <a:endParaRPr lang="en-US" dirty="0"/>
          </a:p>
        </p:txBody>
      </p:sp>
    </p:spTree>
    <p:extLst>
      <p:ext uri="{BB962C8B-B14F-4D97-AF65-F5344CB8AC3E}">
        <p14:creationId xmlns:p14="http://schemas.microsoft.com/office/powerpoint/2010/main" val="3611686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Testing Devices</a:t>
            </a:r>
            <a:endParaRPr lang="en-US" dirty="0"/>
          </a:p>
        </p:txBody>
      </p:sp>
      <p:sp>
        <p:nvSpPr>
          <p:cNvPr id="3" name="Text Placeholder 2"/>
          <p:cNvSpPr>
            <a:spLocks noGrp="1"/>
          </p:cNvSpPr>
          <p:nvPr>
            <p:ph type="body" sz="quarter" idx="13"/>
          </p:nvPr>
        </p:nvSpPr>
        <p:spPr/>
        <p:txBody>
          <a:bodyPr>
            <a:normAutofit/>
          </a:bodyPr>
          <a:lstStyle/>
          <a:p>
            <a:pPr>
              <a:lnSpc>
                <a:spcPct val="80000"/>
              </a:lnSpc>
            </a:pPr>
            <a:r>
              <a:rPr lang="en-US" sz="2600" dirty="0"/>
              <a:t>Two </a:t>
            </a:r>
            <a:r>
              <a:rPr lang="en-US" sz="2600" dirty="0" smtClean="0"/>
              <a:t>breath testing </a:t>
            </a:r>
            <a:r>
              <a:rPr lang="en-US" sz="2600" dirty="0"/>
              <a:t>technologies are most prevalent</a:t>
            </a:r>
            <a:r>
              <a:rPr lang="en-US" sz="2600" dirty="0" smtClean="0"/>
              <a:t>.</a:t>
            </a:r>
          </a:p>
          <a:p>
            <a:pPr>
              <a:lnSpc>
                <a:spcPct val="80000"/>
              </a:lnSpc>
            </a:pPr>
            <a:endParaRPr lang="en-US" sz="2600" dirty="0"/>
          </a:p>
          <a:p>
            <a:pPr>
              <a:lnSpc>
                <a:spcPct val="80000"/>
              </a:lnSpc>
            </a:pPr>
            <a:r>
              <a:rPr lang="en-US" sz="2600" dirty="0"/>
              <a:t>Desktop analyzers generally use infrared spectrophotometer technology, electrochemical fuel cell technology, or a combination of the two</a:t>
            </a:r>
            <a:r>
              <a:rPr lang="en-US" sz="2600" dirty="0" smtClean="0"/>
              <a:t>.</a:t>
            </a:r>
          </a:p>
          <a:p>
            <a:pPr>
              <a:lnSpc>
                <a:spcPct val="80000"/>
              </a:lnSpc>
            </a:pPr>
            <a:endParaRPr lang="en-US" sz="2600" dirty="0"/>
          </a:p>
          <a:p>
            <a:pPr>
              <a:lnSpc>
                <a:spcPct val="80000"/>
              </a:lnSpc>
            </a:pPr>
            <a:r>
              <a:rPr lang="en-US" sz="2600" dirty="0"/>
              <a:t>Hand-held field testing devices are generally based on electrochemical platinum fuel cell analysis and, depending upon jurisdiction, may be used by officers in the field as a form of "field sobriety test" </a:t>
            </a:r>
            <a:r>
              <a:rPr lang="en-US" sz="2600" dirty="0" smtClean="0"/>
              <a:t>or </a:t>
            </a:r>
            <a:r>
              <a:rPr lang="en-US" sz="2600" dirty="0"/>
              <a:t>as evidential devices in </a:t>
            </a:r>
            <a:r>
              <a:rPr lang="en-US" sz="2600" dirty="0" smtClean="0"/>
              <a:t>point </a:t>
            </a:r>
            <a:r>
              <a:rPr lang="en-US" sz="2600" dirty="0"/>
              <a:t>of </a:t>
            </a:r>
            <a:r>
              <a:rPr lang="en-US" sz="2600" dirty="0" smtClean="0"/>
              <a:t>arrest </a:t>
            </a:r>
            <a:r>
              <a:rPr lang="en-US" sz="2600" dirty="0"/>
              <a:t>testing.</a:t>
            </a:r>
            <a:r>
              <a:rPr lang="en-US" sz="2200" dirty="0"/>
              <a:t> </a:t>
            </a:r>
          </a:p>
          <a:p>
            <a:endParaRPr lang="en-US" dirty="0"/>
          </a:p>
        </p:txBody>
      </p:sp>
    </p:spTree>
    <p:extLst>
      <p:ext uri="{BB962C8B-B14F-4D97-AF65-F5344CB8AC3E}">
        <p14:creationId xmlns:p14="http://schemas.microsoft.com/office/powerpoint/2010/main" val="2277462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Fuel Cell Testing Method</a:t>
            </a:r>
            <a:endParaRPr lang="en-US" dirty="0"/>
          </a:p>
        </p:txBody>
      </p:sp>
      <p:sp>
        <p:nvSpPr>
          <p:cNvPr id="3" name="Text Placeholder 2"/>
          <p:cNvSpPr>
            <a:spLocks noGrp="1"/>
          </p:cNvSpPr>
          <p:nvPr>
            <p:ph type="body" sz="quarter" idx="13"/>
          </p:nvPr>
        </p:nvSpPr>
        <p:spPr/>
        <p:txBody>
          <a:bodyPr>
            <a:normAutofit fontScale="70000" lnSpcReduction="20000"/>
          </a:bodyPr>
          <a:lstStyle/>
          <a:p>
            <a:r>
              <a:rPr lang="en-US" dirty="0" smtClean="0"/>
              <a:t>The fuel cell uses a chemical reaction to generate an electrical signal in response to the breakdown of alcohol in the fuel cell.</a:t>
            </a:r>
          </a:p>
          <a:p>
            <a:endParaRPr lang="en-US" dirty="0"/>
          </a:p>
          <a:p>
            <a:r>
              <a:rPr lang="en-US" dirty="0" smtClean="0"/>
              <a:t>The fuel cell converts alcohol and water into acetic acid, H</a:t>
            </a:r>
            <a:r>
              <a:rPr lang="en-US" baseline="30000" dirty="0" smtClean="0"/>
              <a:t>+</a:t>
            </a:r>
            <a:r>
              <a:rPr lang="en-US" dirty="0" smtClean="0"/>
              <a:t>, </a:t>
            </a:r>
            <a:r>
              <a:rPr lang="en-US" dirty="0"/>
              <a:t>and </a:t>
            </a:r>
            <a:r>
              <a:rPr lang="en-US" dirty="0" smtClean="0"/>
              <a:t>e</a:t>
            </a:r>
            <a:r>
              <a:rPr lang="en-US" baseline="30000" dirty="0" smtClean="0"/>
              <a:t>-</a:t>
            </a:r>
            <a:r>
              <a:rPr lang="en-US" dirty="0"/>
              <a:t> </a:t>
            </a:r>
            <a:r>
              <a:rPr lang="en-US" dirty="0" smtClean="0"/>
              <a:t>at the anode.  </a:t>
            </a:r>
          </a:p>
          <a:p>
            <a:endParaRPr lang="en-US" dirty="0"/>
          </a:p>
          <a:p>
            <a:r>
              <a:rPr lang="en-US" dirty="0" smtClean="0"/>
              <a:t>At the cathode, H</a:t>
            </a:r>
            <a:r>
              <a:rPr lang="en-US" baseline="30000" dirty="0"/>
              <a:t>+</a:t>
            </a:r>
            <a:r>
              <a:rPr lang="en-US" dirty="0" smtClean="0"/>
              <a:t> </a:t>
            </a:r>
            <a:r>
              <a:rPr lang="en-US" dirty="0"/>
              <a:t>and </a:t>
            </a:r>
            <a:r>
              <a:rPr lang="en-US" dirty="0" smtClean="0"/>
              <a:t>e</a:t>
            </a:r>
            <a:r>
              <a:rPr lang="en-US" baseline="30000" dirty="0" smtClean="0"/>
              <a:t>-</a:t>
            </a:r>
            <a:r>
              <a:rPr lang="en-US" dirty="0" smtClean="0"/>
              <a:t> combine with atmospheric oxygen to regenerate the water. This net reaction involves a flow of electrons from anode to cathode.</a:t>
            </a:r>
            <a:endParaRPr lang="en-US" dirty="0"/>
          </a:p>
          <a:p>
            <a:pPr marL="0" indent="0">
              <a:buNone/>
            </a:pPr>
            <a:endParaRPr lang="en-US" dirty="0"/>
          </a:p>
          <a:p>
            <a:r>
              <a:rPr lang="en-US" dirty="0" smtClean="0"/>
              <a:t>The electron flow is measured and the signal is displayed on the readout.</a:t>
            </a:r>
          </a:p>
          <a:p>
            <a:endParaRPr lang="en-US" dirty="0"/>
          </a:p>
          <a:p>
            <a:r>
              <a:rPr lang="en-US" dirty="0" smtClean="0"/>
              <a:t>More alcohol releases more electrons.</a:t>
            </a:r>
            <a:endParaRPr lang="en-US" dirty="0"/>
          </a:p>
        </p:txBody>
      </p:sp>
    </p:spTree>
    <p:extLst>
      <p:ext uri="{BB962C8B-B14F-4D97-AF65-F5344CB8AC3E}">
        <p14:creationId xmlns:p14="http://schemas.microsoft.com/office/powerpoint/2010/main" val="3576284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Infrared Spectroscopy</a:t>
            </a:r>
            <a:endParaRPr lang="en-US" dirty="0"/>
          </a:p>
        </p:txBody>
      </p:sp>
      <p:sp>
        <p:nvSpPr>
          <p:cNvPr id="3" name="Text Placeholder 2"/>
          <p:cNvSpPr>
            <a:spLocks noGrp="1"/>
          </p:cNvSpPr>
          <p:nvPr>
            <p:ph type="body" sz="quarter" idx="13"/>
          </p:nvPr>
        </p:nvSpPr>
        <p:spPr/>
        <p:txBody>
          <a:bodyPr>
            <a:normAutofit/>
          </a:bodyPr>
          <a:lstStyle/>
          <a:p>
            <a:r>
              <a:rPr lang="en-US" dirty="0" smtClean="0"/>
              <a:t>All substances absorb some infrared radiation at particular wavelengths because of the arrangement of their chemical bonds.  </a:t>
            </a:r>
          </a:p>
          <a:p>
            <a:endParaRPr lang="en-US" dirty="0"/>
          </a:p>
          <a:p>
            <a:r>
              <a:rPr lang="en-US" dirty="0" smtClean="0"/>
              <a:t>The infrared </a:t>
            </a:r>
            <a:r>
              <a:rPr lang="en-US" dirty="0"/>
              <a:t>spectrum of an unknown compound can be compared to known spectra in order to identify the unknown compound</a:t>
            </a:r>
            <a:r>
              <a:rPr lang="en-US" dirty="0" smtClean="0"/>
              <a:t>.</a:t>
            </a:r>
          </a:p>
        </p:txBody>
      </p:sp>
    </p:spTree>
    <p:extLst>
      <p:ext uri="{BB962C8B-B14F-4D97-AF65-F5344CB8AC3E}">
        <p14:creationId xmlns:p14="http://schemas.microsoft.com/office/powerpoint/2010/main" val="3207688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Infrared Spectroscopy</a:t>
            </a:r>
          </a:p>
        </p:txBody>
      </p:sp>
      <p:sp>
        <p:nvSpPr>
          <p:cNvPr id="3" name="Text Placeholder 2"/>
          <p:cNvSpPr>
            <a:spLocks noGrp="1"/>
          </p:cNvSpPr>
          <p:nvPr>
            <p:ph type="body" sz="quarter" idx="13"/>
          </p:nvPr>
        </p:nvSpPr>
        <p:spPr>
          <a:xfrm>
            <a:off x="609600" y="1295400"/>
            <a:ext cx="4114800" cy="3996904"/>
          </a:xfrm>
        </p:spPr>
        <p:txBody>
          <a:bodyPr>
            <a:normAutofit/>
          </a:bodyPr>
          <a:lstStyle/>
          <a:p>
            <a:pPr marL="0" indent="0">
              <a:buNone/>
            </a:pPr>
            <a:r>
              <a:rPr lang="en-US" dirty="0" smtClean="0"/>
              <a:t>The </a:t>
            </a:r>
            <a:r>
              <a:rPr lang="en-US" dirty="0" smtClean="0">
                <a:solidFill>
                  <a:schemeClr val="bg1">
                    <a:lumMod val="60000"/>
                    <a:lumOff val="40000"/>
                  </a:schemeClr>
                </a:solidFill>
              </a:rPr>
              <a:t>infrared source </a:t>
            </a:r>
            <a:r>
              <a:rPr lang="en-US" dirty="0" smtClean="0"/>
              <a:t>is split into two beams with mirrors.  These shine through both the reference and unknown sample.</a:t>
            </a:r>
            <a:endParaRPr lang="en-US" dirty="0"/>
          </a:p>
        </p:txBody>
      </p:sp>
      <p:sp>
        <p:nvSpPr>
          <p:cNvPr id="5" name="Rectangle 4"/>
          <p:cNvSpPr/>
          <p:nvPr/>
        </p:nvSpPr>
        <p:spPr>
          <a:xfrm rot="2358235">
            <a:off x="7150945" y="1364503"/>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046371" flipH="1">
            <a:off x="5443493" y="1343136"/>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6" idx="2"/>
          </p:cNvCxnSpPr>
          <p:nvPr/>
        </p:nvCxnSpPr>
        <p:spPr>
          <a:xfrm flipH="1" flipV="1">
            <a:off x="6034597" y="1442381"/>
            <a:ext cx="803063" cy="46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p:cNvCxnSpPr>
          <p:nvPr/>
        </p:nvCxnSpPr>
        <p:spPr>
          <a:xfrm flipH="1">
            <a:off x="6017814" y="1442381"/>
            <a:ext cx="16783" cy="2620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flipH="1">
            <a:off x="6837660" y="1452420"/>
            <a:ext cx="819846" cy="2621872"/>
            <a:chOff x="6170214" y="1593097"/>
            <a:chExt cx="819846" cy="2621872"/>
          </a:xfrm>
        </p:grpSpPr>
        <p:cxnSp>
          <p:nvCxnSpPr>
            <p:cNvPr id="40" name="Straight Arrow Connector 39"/>
            <p:cNvCxnSpPr/>
            <p:nvPr/>
          </p:nvCxnSpPr>
          <p:spPr>
            <a:xfrm flipH="1" flipV="1">
              <a:off x="6188754" y="1593097"/>
              <a:ext cx="801306" cy="46430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H="1">
              <a:off x="6170214" y="1593097"/>
              <a:ext cx="18540" cy="2621872"/>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7" name="Oval 6"/>
          <p:cNvSpPr/>
          <p:nvPr/>
        </p:nvSpPr>
        <p:spPr>
          <a:xfrm>
            <a:off x="6283570" y="1219200"/>
            <a:ext cx="1107832"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oAutofit/>
          </a:bodyPr>
          <a:lstStyle/>
          <a:p>
            <a:pPr algn="ctr"/>
            <a:r>
              <a:rPr lang="en-US" dirty="0" smtClean="0"/>
              <a:t>IR source</a:t>
            </a:r>
            <a:endParaRPr lang="en-US" dirty="0"/>
          </a:p>
        </p:txBody>
      </p:sp>
      <p:sp>
        <p:nvSpPr>
          <p:cNvPr id="8" name="Rectangle 7"/>
          <p:cNvSpPr/>
          <p:nvPr/>
        </p:nvSpPr>
        <p:spPr>
          <a:xfrm>
            <a:off x="5135489" y="2449336"/>
            <a:ext cx="1318065"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Reference</a:t>
            </a:r>
          </a:p>
          <a:p>
            <a:pPr algn="ctr"/>
            <a:r>
              <a:rPr lang="en-US" dirty="0" smtClean="0"/>
              <a:t>Sample</a:t>
            </a:r>
            <a:endParaRPr lang="en-US" dirty="0"/>
          </a:p>
        </p:txBody>
      </p:sp>
      <p:sp>
        <p:nvSpPr>
          <p:cNvPr id="9" name="Rectangle 8"/>
          <p:cNvSpPr/>
          <p:nvPr/>
        </p:nvSpPr>
        <p:spPr>
          <a:xfrm>
            <a:off x="7291757" y="2449336"/>
            <a:ext cx="131806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Unknown Sample</a:t>
            </a:r>
            <a:endParaRPr lang="en-US" dirty="0">
              <a:solidFill>
                <a:schemeClr val="tx1"/>
              </a:solidFill>
            </a:endParaRPr>
          </a:p>
        </p:txBody>
      </p:sp>
    </p:spTree>
    <p:extLst>
      <p:ext uri="{BB962C8B-B14F-4D97-AF65-F5344CB8AC3E}">
        <p14:creationId xmlns:p14="http://schemas.microsoft.com/office/powerpoint/2010/main" val="4005412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Infrared Spectroscopy</a:t>
            </a:r>
          </a:p>
        </p:txBody>
      </p:sp>
      <p:sp>
        <p:nvSpPr>
          <p:cNvPr id="3" name="Text Placeholder 2"/>
          <p:cNvSpPr>
            <a:spLocks noGrp="1"/>
          </p:cNvSpPr>
          <p:nvPr>
            <p:ph type="body" sz="quarter" idx="13"/>
          </p:nvPr>
        </p:nvSpPr>
        <p:spPr>
          <a:xfrm>
            <a:off x="609600" y="1295400"/>
            <a:ext cx="4114800" cy="3996904"/>
          </a:xfrm>
        </p:spPr>
        <p:txBody>
          <a:bodyPr>
            <a:normAutofit/>
          </a:bodyPr>
          <a:lstStyle/>
          <a:p>
            <a:pPr marL="0" indent="0">
              <a:buNone/>
            </a:pPr>
            <a:r>
              <a:rPr lang="en-US" dirty="0" smtClean="0"/>
              <a:t>The beams hit a </a:t>
            </a:r>
            <a:r>
              <a:rPr lang="en-US" dirty="0" smtClean="0">
                <a:solidFill>
                  <a:schemeClr val="bg1">
                    <a:lumMod val="60000"/>
                    <a:lumOff val="40000"/>
                  </a:schemeClr>
                </a:solidFill>
              </a:rPr>
              <a:t>chopper</a:t>
            </a:r>
            <a:r>
              <a:rPr lang="en-US" dirty="0" smtClean="0"/>
              <a:t> which alternately allows each beam to pass so that one beam is always blocked.</a:t>
            </a:r>
            <a:endParaRPr lang="en-US" dirty="0"/>
          </a:p>
        </p:txBody>
      </p:sp>
      <p:sp>
        <p:nvSpPr>
          <p:cNvPr id="5" name="Rectangle 4"/>
          <p:cNvSpPr/>
          <p:nvPr/>
        </p:nvSpPr>
        <p:spPr>
          <a:xfrm rot="2358235">
            <a:off x="7150945" y="1364503"/>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046371" flipH="1">
            <a:off x="5443493" y="1343136"/>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036696" flipV="1">
            <a:off x="7191170" y="4058217"/>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350139" flipH="1" flipV="1">
            <a:off x="5443492" y="4058218"/>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6" idx="2"/>
          </p:cNvCxnSpPr>
          <p:nvPr/>
        </p:nvCxnSpPr>
        <p:spPr>
          <a:xfrm flipH="1" flipV="1">
            <a:off x="6034597" y="1442381"/>
            <a:ext cx="803063" cy="46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16" idx="2"/>
          </p:cNvCxnSpPr>
          <p:nvPr/>
        </p:nvCxnSpPr>
        <p:spPr>
          <a:xfrm flipH="1">
            <a:off x="6017814" y="1442381"/>
            <a:ext cx="16783" cy="2620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2"/>
          </p:cNvCxnSpPr>
          <p:nvPr/>
        </p:nvCxnSpPr>
        <p:spPr>
          <a:xfrm flipV="1">
            <a:off x="6017814" y="3443988"/>
            <a:ext cx="622793" cy="618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640607" y="3443988"/>
            <a:ext cx="0" cy="456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flipH="1">
            <a:off x="6837660" y="1452420"/>
            <a:ext cx="819846" cy="3271980"/>
            <a:chOff x="6170214" y="1593097"/>
            <a:chExt cx="819846" cy="3271980"/>
          </a:xfrm>
        </p:grpSpPr>
        <p:cxnSp>
          <p:nvCxnSpPr>
            <p:cNvPr id="40" name="Straight Arrow Connector 39"/>
            <p:cNvCxnSpPr/>
            <p:nvPr/>
          </p:nvCxnSpPr>
          <p:spPr>
            <a:xfrm flipH="1" flipV="1">
              <a:off x="6188754" y="1593097"/>
              <a:ext cx="801306" cy="46430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H="1">
              <a:off x="6170214" y="1593097"/>
              <a:ext cx="18540" cy="2621872"/>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V="1">
              <a:off x="6170214" y="3586394"/>
              <a:ext cx="561421" cy="62857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H="1">
              <a:off x="6741120" y="3608111"/>
              <a:ext cx="0" cy="1256966"/>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7" name="Oval 6"/>
          <p:cNvSpPr/>
          <p:nvPr/>
        </p:nvSpPr>
        <p:spPr>
          <a:xfrm>
            <a:off x="6283570" y="1219200"/>
            <a:ext cx="1107832"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oAutofit/>
          </a:bodyPr>
          <a:lstStyle/>
          <a:p>
            <a:pPr algn="ctr"/>
            <a:r>
              <a:rPr lang="en-US" dirty="0" smtClean="0"/>
              <a:t>IR source</a:t>
            </a:r>
            <a:endParaRPr lang="en-US" dirty="0"/>
          </a:p>
        </p:txBody>
      </p:sp>
      <p:sp>
        <p:nvSpPr>
          <p:cNvPr id="8" name="Rectangle 7"/>
          <p:cNvSpPr/>
          <p:nvPr/>
        </p:nvSpPr>
        <p:spPr>
          <a:xfrm>
            <a:off x="5135489" y="2449336"/>
            <a:ext cx="1318065"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Reference</a:t>
            </a:r>
          </a:p>
          <a:p>
            <a:pPr algn="ctr"/>
            <a:r>
              <a:rPr lang="en-US" dirty="0" smtClean="0"/>
              <a:t>Sample</a:t>
            </a:r>
            <a:endParaRPr lang="en-US" dirty="0"/>
          </a:p>
        </p:txBody>
      </p:sp>
      <p:sp>
        <p:nvSpPr>
          <p:cNvPr id="9" name="Rectangle 8"/>
          <p:cNvSpPr/>
          <p:nvPr/>
        </p:nvSpPr>
        <p:spPr>
          <a:xfrm>
            <a:off x="7291757" y="2449336"/>
            <a:ext cx="131806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Unknown Sample</a:t>
            </a:r>
            <a:endParaRPr lang="en-US" dirty="0">
              <a:solidFill>
                <a:schemeClr val="tx1"/>
              </a:solidFill>
            </a:endParaRPr>
          </a:p>
        </p:txBody>
      </p:sp>
      <p:sp>
        <p:nvSpPr>
          <p:cNvPr id="54" name="Rectangle 53"/>
          <p:cNvSpPr/>
          <p:nvPr/>
        </p:nvSpPr>
        <p:spPr>
          <a:xfrm rot="19675144" flipV="1">
            <a:off x="6889214" y="3355528"/>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684568" flipV="1">
            <a:off x="6468419" y="3361576"/>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61080" y="3900272"/>
            <a:ext cx="1012279" cy="132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Chopper</a:t>
            </a:r>
            <a:endParaRPr lang="en-US" dirty="0"/>
          </a:p>
        </p:txBody>
      </p:sp>
    </p:spTree>
    <p:extLst>
      <p:ext uri="{BB962C8B-B14F-4D97-AF65-F5344CB8AC3E}">
        <p14:creationId xmlns:p14="http://schemas.microsoft.com/office/powerpoint/2010/main" val="2930023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Infrared Spectroscopy</a:t>
            </a:r>
          </a:p>
        </p:txBody>
      </p:sp>
      <p:sp>
        <p:nvSpPr>
          <p:cNvPr id="3" name="Text Placeholder 2"/>
          <p:cNvSpPr>
            <a:spLocks noGrp="1"/>
          </p:cNvSpPr>
          <p:nvPr>
            <p:ph type="body" sz="quarter" idx="13"/>
          </p:nvPr>
        </p:nvSpPr>
        <p:spPr>
          <a:xfrm>
            <a:off x="609600" y="1295400"/>
            <a:ext cx="3886200" cy="3996904"/>
          </a:xfrm>
        </p:spPr>
        <p:txBody>
          <a:bodyPr>
            <a:normAutofit/>
          </a:bodyPr>
          <a:lstStyle/>
          <a:p>
            <a:pPr marL="0" indent="0">
              <a:buNone/>
            </a:pPr>
            <a:r>
              <a:rPr lang="en-US" dirty="0" smtClean="0"/>
              <a:t>One beam passes through the chopper and hits a </a:t>
            </a:r>
            <a:r>
              <a:rPr lang="en-US" dirty="0" smtClean="0">
                <a:solidFill>
                  <a:schemeClr val="bg1">
                    <a:lumMod val="60000"/>
                    <a:lumOff val="40000"/>
                  </a:schemeClr>
                </a:solidFill>
              </a:rPr>
              <a:t>prism</a:t>
            </a:r>
            <a:r>
              <a:rPr lang="en-US" dirty="0" smtClean="0"/>
              <a:t>.  This separates the light into its component wavelengths</a:t>
            </a:r>
            <a:endParaRPr lang="en-US" dirty="0"/>
          </a:p>
        </p:txBody>
      </p:sp>
      <p:sp>
        <p:nvSpPr>
          <p:cNvPr id="5" name="Rectangle 4"/>
          <p:cNvSpPr/>
          <p:nvPr/>
        </p:nvSpPr>
        <p:spPr>
          <a:xfrm rot="2358235">
            <a:off x="7150945" y="1364503"/>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046371" flipH="1">
            <a:off x="5443493" y="1343136"/>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036696" flipV="1">
            <a:off x="7191170" y="4058217"/>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350139" flipH="1" flipV="1">
            <a:off x="5443492" y="4058218"/>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6" idx="2"/>
          </p:cNvCxnSpPr>
          <p:nvPr/>
        </p:nvCxnSpPr>
        <p:spPr>
          <a:xfrm flipH="1" flipV="1">
            <a:off x="6034597" y="1442381"/>
            <a:ext cx="803063" cy="46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16" idx="2"/>
          </p:cNvCxnSpPr>
          <p:nvPr/>
        </p:nvCxnSpPr>
        <p:spPr>
          <a:xfrm flipH="1">
            <a:off x="6017814" y="1442381"/>
            <a:ext cx="16783" cy="2620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2"/>
          </p:cNvCxnSpPr>
          <p:nvPr/>
        </p:nvCxnSpPr>
        <p:spPr>
          <a:xfrm flipV="1">
            <a:off x="6017814" y="3443988"/>
            <a:ext cx="622793" cy="618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640607" y="3443988"/>
            <a:ext cx="0" cy="456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flipH="1">
            <a:off x="6837660" y="1452420"/>
            <a:ext cx="819846" cy="3271980"/>
            <a:chOff x="6170214" y="1593097"/>
            <a:chExt cx="819846" cy="3271980"/>
          </a:xfrm>
        </p:grpSpPr>
        <p:cxnSp>
          <p:nvCxnSpPr>
            <p:cNvPr id="40" name="Straight Arrow Connector 39"/>
            <p:cNvCxnSpPr/>
            <p:nvPr/>
          </p:nvCxnSpPr>
          <p:spPr>
            <a:xfrm flipH="1" flipV="1">
              <a:off x="6188754" y="1593097"/>
              <a:ext cx="801306" cy="46430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H="1">
              <a:off x="6170214" y="1593097"/>
              <a:ext cx="18540" cy="2621872"/>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V="1">
              <a:off x="6170214" y="3586394"/>
              <a:ext cx="561421" cy="62857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H="1">
              <a:off x="6741120" y="3608111"/>
              <a:ext cx="0" cy="1256966"/>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7" name="Oval 6"/>
          <p:cNvSpPr/>
          <p:nvPr/>
        </p:nvSpPr>
        <p:spPr>
          <a:xfrm>
            <a:off x="6283570" y="1219200"/>
            <a:ext cx="1107832"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oAutofit/>
          </a:bodyPr>
          <a:lstStyle/>
          <a:p>
            <a:pPr algn="ctr"/>
            <a:r>
              <a:rPr lang="en-US" dirty="0" smtClean="0"/>
              <a:t>IR source</a:t>
            </a:r>
            <a:endParaRPr lang="en-US" dirty="0"/>
          </a:p>
        </p:txBody>
      </p:sp>
      <p:sp>
        <p:nvSpPr>
          <p:cNvPr id="8" name="Rectangle 7"/>
          <p:cNvSpPr/>
          <p:nvPr/>
        </p:nvSpPr>
        <p:spPr>
          <a:xfrm>
            <a:off x="5135489" y="2449336"/>
            <a:ext cx="1318065"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Reference</a:t>
            </a:r>
          </a:p>
          <a:p>
            <a:pPr algn="ctr"/>
            <a:r>
              <a:rPr lang="en-US" dirty="0" smtClean="0"/>
              <a:t>Sample</a:t>
            </a:r>
            <a:endParaRPr lang="en-US" dirty="0"/>
          </a:p>
        </p:txBody>
      </p:sp>
      <p:sp>
        <p:nvSpPr>
          <p:cNvPr id="9" name="Rectangle 8"/>
          <p:cNvSpPr/>
          <p:nvPr/>
        </p:nvSpPr>
        <p:spPr>
          <a:xfrm>
            <a:off x="7291757" y="2449336"/>
            <a:ext cx="131806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Unknown Sample</a:t>
            </a:r>
            <a:endParaRPr lang="en-US" dirty="0">
              <a:solidFill>
                <a:schemeClr val="tx1"/>
              </a:solidFill>
            </a:endParaRPr>
          </a:p>
        </p:txBody>
      </p:sp>
      <p:sp>
        <p:nvSpPr>
          <p:cNvPr id="54" name="Rectangle 53"/>
          <p:cNvSpPr/>
          <p:nvPr/>
        </p:nvSpPr>
        <p:spPr>
          <a:xfrm rot="19675144" flipV="1">
            <a:off x="6889214" y="3355528"/>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684568" flipV="1">
            <a:off x="6468419" y="3361576"/>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H="1">
            <a:off x="6235356" y="5169300"/>
            <a:ext cx="402244" cy="1524000"/>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793895" y="5292304"/>
            <a:ext cx="73325" cy="858141"/>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096085" y="5105400"/>
            <a:ext cx="114215" cy="61780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429500" y="5136500"/>
            <a:ext cx="304800" cy="137160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613000" y="5253700"/>
            <a:ext cx="164496" cy="106680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954700" y="5029200"/>
            <a:ext cx="0" cy="9660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042017" y="4950058"/>
            <a:ext cx="21121" cy="917342"/>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1802713">
            <a:off x="6609227" y="4570479"/>
            <a:ext cx="907821" cy="782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61080" y="3900272"/>
            <a:ext cx="1012279" cy="132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Chopper</a:t>
            </a:r>
            <a:endParaRPr lang="en-US" dirty="0"/>
          </a:p>
        </p:txBody>
      </p:sp>
    </p:spTree>
    <p:extLst>
      <p:ext uri="{BB962C8B-B14F-4D97-AF65-F5344CB8AC3E}">
        <p14:creationId xmlns:p14="http://schemas.microsoft.com/office/powerpoint/2010/main" val="184854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Terminology</a:t>
            </a:r>
            <a:endParaRPr lang="en-US" dirty="0"/>
          </a:p>
        </p:txBody>
      </p:sp>
      <p:sp>
        <p:nvSpPr>
          <p:cNvPr id="3" name="Text Placeholder 2"/>
          <p:cNvSpPr>
            <a:spLocks noGrp="1"/>
          </p:cNvSpPr>
          <p:nvPr>
            <p:ph type="body" sz="quarter" idx="13"/>
          </p:nvPr>
        </p:nvSpPr>
        <p:spPr/>
        <p:txBody>
          <a:bodyPr/>
          <a:lstStyle/>
          <a:p>
            <a:r>
              <a:rPr lang="en-US" dirty="0" smtClean="0">
                <a:solidFill>
                  <a:schemeClr val="bg1">
                    <a:lumMod val="60000"/>
                    <a:lumOff val="40000"/>
                  </a:schemeClr>
                </a:solidFill>
              </a:rPr>
              <a:t>Illicit drugs, abused </a:t>
            </a:r>
            <a:r>
              <a:rPr lang="en-US" dirty="0">
                <a:solidFill>
                  <a:schemeClr val="bg1">
                    <a:lumMod val="60000"/>
                    <a:lumOff val="40000"/>
                  </a:schemeClr>
                </a:solidFill>
              </a:rPr>
              <a:t>drugs, </a:t>
            </a:r>
            <a:r>
              <a:rPr lang="en-US" dirty="0" smtClean="0">
                <a:solidFill>
                  <a:schemeClr val="accent1"/>
                </a:solidFill>
              </a:rPr>
              <a:t>and</a:t>
            </a:r>
            <a:r>
              <a:rPr lang="en-US" dirty="0" smtClean="0">
                <a:solidFill>
                  <a:schemeClr val="bg1">
                    <a:lumMod val="60000"/>
                    <a:lumOff val="40000"/>
                  </a:schemeClr>
                </a:solidFill>
              </a:rPr>
              <a:t> street drugs </a:t>
            </a:r>
            <a:r>
              <a:rPr lang="en-US" dirty="0" smtClean="0"/>
              <a:t>are blanket terms for many abused substances.</a:t>
            </a:r>
          </a:p>
          <a:p>
            <a:endParaRPr lang="en-US" dirty="0" smtClean="0">
              <a:solidFill>
                <a:schemeClr val="accent1"/>
              </a:solidFill>
            </a:endParaRPr>
          </a:p>
          <a:p>
            <a:r>
              <a:rPr lang="en-US" dirty="0" smtClean="0">
                <a:solidFill>
                  <a:schemeClr val="accent1"/>
                </a:solidFill>
              </a:rPr>
              <a:t>The term</a:t>
            </a:r>
            <a:r>
              <a:rPr lang="en-US" dirty="0" smtClean="0">
                <a:solidFill>
                  <a:schemeClr val="bg1">
                    <a:lumMod val="60000"/>
                    <a:lumOff val="40000"/>
                  </a:schemeClr>
                </a:solidFill>
              </a:rPr>
              <a:t> controlled substances </a:t>
            </a:r>
            <a:r>
              <a:rPr lang="en-US" dirty="0" smtClean="0"/>
              <a:t>refers specifically to drugs that are controlled by federal and state laws.</a:t>
            </a:r>
          </a:p>
        </p:txBody>
      </p:sp>
    </p:spTree>
    <p:extLst>
      <p:ext uri="{BB962C8B-B14F-4D97-AF65-F5344CB8AC3E}">
        <p14:creationId xmlns:p14="http://schemas.microsoft.com/office/powerpoint/2010/main" val="3720900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Infrared Spectroscopy</a:t>
            </a:r>
          </a:p>
        </p:txBody>
      </p:sp>
      <p:sp>
        <p:nvSpPr>
          <p:cNvPr id="3" name="Text Placeholder 2"/>
          <p:cNvSpPr>
            <a:spLocks noGrp="1"/>
          </p:cNvSpPr>
          <p:nvPr>
            <p:ph type="body" sz="quarter" idx="13"/>
          </p:nvPr>
        </p:nvSpPr>
        <p:spPr>
          <a:xfrm>
            <a:off x="609600" y="1295400"/>
            <a:ext cx="4114800" cy="3996904"/>
          </a:xfrm>
        </p:spPr>
        <p:txBody>
          <a:bodyPr>
            <a:normAutofit/>
          </a:bodyPr>
          <a:lstStyle/>
          <a:p>
            <a:pPr marL="0" indent="0">
              <a:buNone/>
            </a:pPr>
            <a:r>
              <a:rPr lang="en-US" dirty="0" smtClean="0"/>
              <a:t>A </a:t>
            </a:r>
            <a:r>
              <a:rPr lang="en-US" dirty="0" smtClean="0">
                <a:solidFill>
                  <a:schemeClr val="bg1">
                    <a:lumMod val="60000"/>
                    <a:lumOff val="40000"/>
                  </a:schemeClr>
                </a:solidFill>
              </a:rPr>
              <a:t>slit</a:t>
            </a:r>
            <a:r>
              <a:rPr lang="en-US" dirty="0" smtClean="0"/>
              <a:t> allows only a small range of wavelengths to hit the </a:t>
            </a:r>
            <a:r>
              <a:rPr lang="en-US" dirty="0" smtClean="0">
                <a:solidFill>
                  <a:schemeClr val="bg1">
                    <a:lumMod val="60000"/>
                    <a:lumOff val="40000"/>
                  </a:schemeClr>
                </a:solidFill>
              </a:rPr>
              <a:t>detector</a:t>
            </a:r>
            <a:r>
              <a:rPr lang="en-US" dirty="0" smtClean="0"/>
              <a:t>.  The slit and detector move together to individually sample each wavelength.</a:t>
            </a:r>
            <a:endParaRPr lang="en-US" dirty="0"/>
          </a:p>
        </p:txBody>
      </p:sp>
      <p:sp>
        <p:nvSpPr>
          <p:cNvPr id="5" name="Rectangle 4"/>
          <p:cNvSpPr/>
          <p:nvPr/>
        </p:nvSpPr>
        <p:spPr>
          <a:xfrm rot="2358235">
            <a:off x="7150945" y="1364503"/>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046371" flipH="1">
            <a:off x="5443493" y="1343136"/>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036696" flipV="1">
            <a:off x="7191170" y="4058217"/>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350139" flipH="1" flipV="1">
            <a:off x="5443492" y="4058218"/>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2800" y="5715000"/>
            <a:ext cx="1318065"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Detector</a:t>
            </a:r>
            <a:endParaRPr lang="en-US" dirty="0"/>
          </a:p>
        </p:txBody>
      </p:sp>
      <p:cxnSp>
        <p:nvCxnSpPr>
          <p:cNvPr id="22" name="Straight Arrow Connector 21"/>
          <p:cNvCxnSpPr>
            <a:endCxn id="6" idx="2"/>
          </p:cNvCxnSpPr>
          <p:nvPr/>
        </p:nvCxnSpPr>
        <p:spPr>
          <a:xfrm flipH="1" flipV="1">
            <a:off x="6034597" y="1442381"/>
            <a:ext cx="803063" cy="46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16" idx="2"/>
          </p:cNvCxnSpPr>
          <p:nvPr/>
        </p:nvCxnSpPr>
        <p:spPr>
          <a:xfrm flipH="1">
            <a:off x="6017814" y="1442381"/>
            <a:ext cx="16783" cy="2620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2"/>
          </p:cNvCxnSpPr>
          <p:nvPr/>
        </p:nvCxnSpPr>
        <p:spPr>
          <a:xfrm flipV="1">
            <a:off x="6017814" y="3443988"/>
            <a:ext cx="622793" cy="618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640607" y="3443988"/>
            <a:ext cx="0" cy="456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flipH="1">
            <a:off x="6837660" y="1452420"/>
            <a:ext cx="819846" cy="3271980"/>
            <a:chOff x="6170214" y="1593097"/>
            <a:chExt cx="819846" cy="3271980"/>
          </a:xfrm>
        </p:grpSpPr>
        <p:cxnSp>
          <p:nvCxnSpPr>
            <p:cNvPr id="40" name="Straight Arrow Connector 39"/>
            <p:cNvCxnSpPr/>
            <p:nvPr/>
          </p:nvCxnSpPr>
          <p:spPr>
            <a:xfrm flipH="1" flipV="1">
              <a:off x="6188754" y="1593097"/>
              <a:ext cx="801306" cy="46430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H="1">
              <a:off x="6170214" y="1593097"/>
              <a:ext cx="18540" cy="2621872"/>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V="1">
              <a:off x="6170214" y="3586394"/>
              <a:ext cx="561421" cy="62857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H="1">
              <a:off x="6741120" y="3608111"/>
              <a:ext cx="0" cy="1256966"/>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7" name="Oval 6"/>
          <p:cNvSpPr/>
          <p:nvPr/>
        </p:nvSpPr>
        <p:spPr>
          <a:xfrm>
            <a:off x="6283570" y="1219200"/>
            <a:ext cx="1107832"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oAutofit/>
          </a:bodyPr>
          <a:lstStyle/>
          <a:p>
            <a:pPr algn="ctr"/>
            <a:r>
              <a:rPr lang="en-US" dirty="0" smtClean="0"/>
              <a:t>IR source</a:t>
            </a:r>
            <a:endParaRPr lang="en-US" dirty="0"/>
          </a:p>
        </p:txBody>
      </p:sp>
      <p:sp>
        <p:nvSpPr>
          <p:cNvPr id="8" name="Rectangle 7"/>
          <p:cNvSpPr/>
          <p:nvPr/>
        </p:nvSpPr>
        <p:spPr>
          <a:xfrm>
            <a:off x="5135489" y="2449336"/>
            <a:ext cx="1318065"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Reference</a:t>
            </a:r>
          </a:p>
          <a:p>
            <a:pPr algn="ctr"/>
            <a:r>
              <a:rPr lang="en-US" dirty="0" smtClean="0"/>
              <a:t>Sample</a:t>
            </a:r>
            <a:endParaRPr lang="en-US" dirty="0"/>
          </a:p>
        </p:txBody>
      </p:sp>
      <p:sp>
        <p:nvSpPr>
          <p:cNvPr id="9" name="Rectangle 8"/>
          <p:cNvSpPr/>
          <p:nvPr/>
        </p:nvSpPr>
        <p:spPr>
          <a:xfrm>
            <a:off x="7291757" y="2449336"/>
            <a:ext cx="131806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Unknown Sample</a:t>
            </a:r>
            <a:endParaRPr lang="en-US" dirty="0">
              <a:solidFill>
                <a:schemeClr val="tx1"/>
              </a:solidFill>
            </a:endParaRPr>
          </a:p>
        </p:txBody>
      </p:sp>
      <p:sp>
        <p:nvSpPr>
          <p:cNvPr id="54" name="Rectangle 53"/>
          <p:cNvSpPr/>
          <p:nvPr/>
        </p:nvSpPr>
        <p:spPr>
          <a:xfrm rot="19675144" flipV="1">
            <a:off x="6889214" y="3355528"/>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684568" flipV="1">
            <a:off x="6468419" y="3361576"/>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H="1">
            <a:off x="6235356" y="5169300"/>
            <a:ext cx="402244" cy="1524000"/>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793895" y="5292304"/>
            <a:ext cx="73325" cy="858141"/>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096085" y="5105400"/>
            <a:ext cx="114215" cy="61780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429500" y="5136500"/>
            <a:ext cx="304800" cy="137160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613000" y="5253700"/>
            <a:ext cx="164496" cy="106680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954700" y="5029200"/>
            <a:ext cx="0" cy="9660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45" idx="3"/>
          </p:cNvCxnSpPr>
          <p:nvPr/>
        </p:nvCxnSpPr>
        <p:spPr>
          <a:xfrm flipH="1" flipV="1">
            <a:off x="5630864" y="6684312"/>
            <a:ext cx="652707" cy="4197"/>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630864" y="6508100"/>
            <a:ext cx="867701" cy="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5630864" y="6324600"/>
            <a:ext cx="1054943" cy="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630864" y="6150445"/>
            <a:ext cx="1222707" cy="0"/>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20" idx="3"/>
          </p:cNvCxnSpPr>
          <p:nvPr/>
        </p:nvCxnSpPr>
        <p:spPr>
          <a:xfrm flipH="1">
            <a:off x="4670865" y="5995200"/>
            <a:ext cx="2371152" cy="246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5630864" y="5867400"/>
            <a:ext cx="1530775" cy="0"/>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630864" y="5715000"/>
            <a:ext cx="1627339" cy="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042017" y="4950058"/>
            <a:ext cx="21121" cy="917342"/>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8900000" flipV="1">
            <a:off x="6036171" y="6140517"/>
            <a:ext cx="1602979" cy="123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802713">
            <a:off x="6609227" y="4570479"/>
            <a:ext cx="907821" cy="782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72921" y="4770802"/>
            <a:ext cx="157943" cy="11778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5" name="Rectangle 44"/>
          <p:cNvSpPr/>
          <p:nvPr/>
        </p:nvSpPr>
        <p:spPr>
          <a:xfrm>
            <a:off x="5491110" y="6053423"/>
            <a:ext cx="139754" cy="1261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6" name="Rectangle 45"/>
          <p:cNvSpPr/>
          <p:nvPr/>
        </p:nvSpPr>
        <p:spPr>
          <a:xfrm>
            <a:off x="6361080" y="3900272"/>
            <a:ext cx="1012279" cy="132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Chopper</a:t>
            </a:r>
            <a:endParaRPr lang="en-US" dirty="0"/>
          </a:p>
        </p:txBody>
      </p:sp>
    </p:spTree>
    <p:extLst>
      <p:ext uri="{BB962C8B-B14F-4D97-AF65-F5344CB8AC3E}">
        <p14:creationId xmlns:p14="http://schemas.microsoft.com/office/powerpoint/2010/main" val="972691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Infrared Spectroscopy</a:t>
            </a:r>
          </a:p>
        </p:txBody>
      </p:sp>
      <p:sp>
        <p:nvSpPr>
          <p:cNvPr id="3" name="Text Placeholder 2"/>
          <p:cNvSpPr>
            <a:spLocks noGrp="1"/>
          </p:cNvSpPr>
          <p:nvPr>
            <p:ph type="body" sz="quarter" idx="13"/>
          </p:nvPr>
        </p:nvSpPr>
        <p:spPr>
          <a:xfrm>
            <a:off x="609600" y="1295400"/>
            <a:ext cx="4114800" cy="3996904"/>
          </a:xfrm>
        </p:spPr>
        <p:txBody>
          <a:bodyPr>
            <a:normAutofit/>
          </a:bodyPr>
          <a:lstStyle/>
          <a:p>
            <a:pPr marL="0" indent="0">
              <a:buNone/>
            </a:pPr>
            <a:r>
              <a:rPr lang="en-US" dirty="0" smtClean="0"/>
              <a:t>When every wavelength has been absorbed from both samples they are plotted against each other for identification.</a:t>
            </a:r>
            <a:endParaRPr lang="en-US" dirty="0"/>
          </a:p>
        </p:txBody>
      </p:sp>
      <p:sp>
        <p:nvSpPr>
          <p:cNvPr id="5" name="Rectangle 4"/>
          <p:cNvSpPr/>
          <p:nvPr/>
        </p:nvSpPr>
        <p:spPr>
          <a:xfrm rot="2358235">
            <a:off x="7150945" y="1364503"/>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046371" flipH="1">
            <a:off x="5443493" y="1343136"/>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036696" flipV="1">
            <a:off x="7191170" y="4058217"/>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350139" flipH="1" flipV="1">
            <a:off x="5443492" y="4058218"/>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2800" y="5715000"/>
            <a:ext cx="1318065"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Detector</a:t>
            </a:r>
            <a:endParaRPr lang="en-US" dirty="0"/>
          </a:p>
        </p:txBody>
      </p:sp>
      <p:cxnSp>
        <p:nvCxnSpPr>
          <p:cNvPr id="22" name="Straight Arrow Connector 21"/>
          <p:cNvCxnSpPr>
            <a:endCxn id="6" idx="2"/>
          </p:cNvCxnSpPr>
          <p:nvPr/>
        </p:nvCxnSpPr>
        <p:spPr>
          <a:xfrm flipH="1" flipV="1">
            <a:off x="6034597" y="1442381"/>
            <a:ext cx="803063" cy="46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16" idx="2"/>
          </p:cNvCxnSpPr>
          <p:nvPr/>
        </p:nvCxnSpPr>
        <p:spPr>
          <a:xfrm flipH="1">
            <a:off x="6017814" y="1442381"/>
            <a:ext cx="16783" cy="2620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2"/>
          </p:cNvCxnSpPr>
          <p:nvPr/>
        </p:nvCxnSpPr>
        <p:spPr>
          <a:xfrm flipV="1">
            <a:off x="6017814" y="3443988"/>
            <a:ext cx="622793" cy="618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640607" y="3443988"/>
            <a:ext cx="0" cy="456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flipH="1">
            <a:off x="6837660" y="1452420"/>
            <a:ext cx="819846" cy="3271980"/>
            <a:chOff x="6170214" y="1593097"/>
            <a:chExt cx="819846" cy="3271980"/>
          </a:xfrm>
        </p:grpSpPr>
        <p:cxnSp>
          <p:nvCxnSpPr>
            <p:cNvPr id="40" name="Straight Arrow Connector 39"/>
            <p:cNvCxnSpPr/>
            <p:nvPr/>
          </p:nvCxnSpPr>
          <p:spPr>
            <a:xfrm flipH="1" flipV="1">
              <a:off x="6188754" y="1593097"/>
              <a:ext cx="801306" cy="46430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H="1">
              <a:off x="6170214" y="1593097"/>
              <a:ext cx="18540" cy="2621872"/>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V="1">
              <a:off x="6170214" y="3586394"/>
              <a:ext cx="561421" cy="62857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H="1">
              <a:off x="6741120" y="3608111"/>
              <a:ext cx="0" cy="1256966"/>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7" name="Oval 6"/>
          <p:cNvSpPr/>
          <p:nvPr/>
        </p:nvSpPr>
        <p:spPr>
          <a:xfrm>
            <a:off x="6283570" y="1219200"/>
            <a:ext cx="1107832"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oAutofit/>
          </a:bodyPr>
          <a:lstStyle/>
          <a:p>
            <a:pPr algn="ctr"/>
            <a:r>
              <a:rPr lang="en-US" dirty="0" smtClean="0"/>
              <a:t>IR source</a:t>
            </a:r>
            <a:endParaRPr lang="en-US" dirty="0"/>
          </a:p>
        </p:txBody>
      </p:sp>
      <p:sp>
        <p:nvSpPr>
          <p:cNvPr id="8" name="Rectangle 7"/>
          <p:cNvSpPr/>
          <p:nvPr/>
        </p:nvSpPr>
        <p:spPr>
          <a:xfrm>
            <a:off x="5135489" y="2449336"/>
            <a:ext cx="1318065"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Reference</a:t>
            </a:r>
          </a:p>
          <a:p>
            <a:pPr algn="ctr"/>
            <a:r>
              <a:rPr lang="en-US" dirty="0" smtClean="0"/>
              <a:t>Sample</a:t>
            </a:r>
            <a:endParaRPr lang="en-US" dirty="0"/>
          </a:p>
        </p:txBody>
      </p:sp>
      <p:sp>
        <p:nvSpPr>
          <p:cNvPr id="9" name="Rectangle 8"/>
          <p:cNvSpPr/>
          <p:nvPr/>
        </p:nvSpPr>
        <p:spPr>
          <a:xfrm>
            <a:off x="7291757" y="2449336"/>
            <a:ext cx="131806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Unknown Sample</a:t>
            </a:r>
            <a:endParaRPr lang="en-US" dirty="0">
              <a:solidFill>
                <a:schemeClr val="tx1"/>
              </a:solidFill>
            </a:endParaRPr>
          </a:p>
        </p:txBody>
      </p:sp>
      <p:sp>
        <p:nvSpPr>
          <p:cNvPr id="54" name="Rectangle 53"/>
          <p:cNvSpPr/>
          <p:nvPr/>
        </p:nvSpPr>
        <p:spPr>
          <a:xfrm rot="19675144" flipV="1">
            <a:off x="6889214" y="3355528"/>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684568" flipV="1">
            <a:off x="6468419" y="3361576"/>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H="1">
            <a:off x="6235356" y="5169300"/>
            <a:ext cx="402244" cy="1524000"/>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793895" y="5292304"/>
            <a:ext cx="73325" cy="858141"/>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096085" y="5105400"/>
            <a:ext cx="114215" cy="61780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429500" y="5136500"/>
            <a:ext cx="304800" cy="137160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613000" y="5253700"/>
            <a:ext cx="164496" cy="106680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954700" y="5029200"/>
            <a:ext cx="0" cy="9660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45" idx="3"/>
          </p:cNvCxnSpPr>
          <p:nvPr/>
        </p:nvCxnSpPr>
        <p:spPr>
          <a:xfrm flipH="1" flipV="1">
            <a:off x="5630864" y="6684312"/>
            <a:ext cx="652707" cy="4197"/>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630864" y="6508100"/>
            <a:ext cx="867701" cy="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5630864" y="6324600"/>
            <a:ext cx="1054943" cy="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630864" y="6150445"/>
            <a:ext cx="1222707" cy="0"/>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20" idx="3"/>
          </p:cNvCxnSpPr>
          <p:nvPr/>
        </p:nvCxnSpPr>
        <p:spPr>
          <a:xfrm flipH="1">
            <a:off x="4670865" y="5995200"/>
            <a:ext cx="2371152" cy="246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5630864" y="5867400"/>
            <a:ext cx="1530775" cy="0"/>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630864" y="5715000"/>
            <a:ext cx="1627339" cy="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042017" y="4950058"/>
            <a:ext cx="21121" cy="917342"/>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8900000" flipV="1">
            <a:off x="6036171" y="6140517"/>
            <a:ext cx="1602979" cy="123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802713">
            <a:off x="6609227" y="4570479"/>
            <a:ext cx="907821" cy="782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72921" y="4770802"/>
            <a:ext cx="157943" cy="11778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5" name="Rectangle 44"/>
          <p:cNvSpPr/>
          <p:nvPr/>
        </p:nvSpPr>
        <p:spPr>
          <a:xfrm>
            <a:off x="5491110" y="6053423"/>
            <a:ext cx="139754" cy="1261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6" name="Rectangle 45"/>
          <p:cNvSpPr/>
          <p:nvPr/>
        </p:nvSpPr>
        <p:spPr>
          <a:xfrm>
            <a:off x="6361080" y="3900272"/>
            <a:ext cx="1012279" cy="132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Chopper</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4969653"/>
            <a:ext cx="3124200" cy="192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87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Infrared Spectroscopy</a:t>
            </a:r>
          </a:p>
        </p:txBody>
      </p:sp>
      <p:sp>
        <p:nvSpPr>
          <p:cNvPr id="3" name="Text Placeholder 2"/>
          <p:cNvSpPr>
            <a:spLocks noGrp="1"/>
          </p:cNvSpPr>
          <p:nvPr>
            <p:ph type="body" sz="quarter" idx="13"/>
          </p:nvPr>
        </p:nvSpPr>
        <p:spPr>
          <a:xfrm>
            <a:off x="609600" y="1295400"/>
            <a:ext cx="4114800" cy="3996904"/>
          </a:xfrm>
        </p:spPr>
        <p:txBody>
          <a:bodyPr>
            <a:normAutofit/>
          </a:bodyPr>
          <a:lstStyle/>
          <a:p>
            <a:pPr marL="0" indent="0">
              <a:buNone/>
            </a:pPr>
            <a:r>
              <a:rPr lang="en-US" dirty="0" smtClean="0"/>
              <a:t>Post-processing can compare the differences in the signal to quantify alcohol content.</a:t>
            </a:r>
            <a:endParaRPr lang="en-US" dirty="0"/>
          </a:p>
        </p:txBody>
      </p:sp>
      <p:sp>
        <p:nvSpPr>
          <p:cNvPr id="5" name="Rectangle 4"/>
          <p:cNvSpPr/>
          <p:nvPr/>
        </p:nvSpPr>
        <p:spPr>
          <a:xfrm rot="2358235">
            <a:off x="7150945" y="1364503"/>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046371" flipH="1">
            <a:off x="5443493" y="1343136"/>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036696" flipV="1">
            <a:off x="7191170" y="4058217"/>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350139" flipH="1" flipV="1">
            <a:off x="5443492" y="4058218"/>
            <a:ext cx="1104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2800" y="5715000"/>
            <a:ext cx="1318065"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Detector</a:t>
            </a:r>
            <a:endParaRPr lang="en-US" dirty="0"/>
          </a:p>
        </p:txBody>
      </p:sp>
      <p:cxnSp>
        <p:nvCxnSpPr>
          <p:cNvPr id="22" name="Straight Arrow Connector 21"/>
          <p:cNvCxnSpPr>
            <a:endCxn id="6" idx="2"/>
          </p:cNvCxnSpPr>
          <p:nvPr/>
        </p:nvCxnSpPr>
        <p:spPr>
          <a:xfrm flipH="1" flipV="1">
            <a:off x="6034597" y="1442381"/>
            <a:ext cx="803063" cy="46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16" idx="2"/>
          </p:cNvCxnSpPr>
          <p:nvPr/>
        </p:nvCxnSpPr>
        <p:spPr>
          <a:xfrm flipH="1">
            <a:off x="6017814" y="1442381"/>
            <a:ext cx="16783" cy="2620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2"/>
          </p:cNvCxnSpPr>
          <p:nvPr/>
        </p:nvCxnSpPr>
        <p:spPr>
          <a:xfrm flipV="1">
            <a:off x="6017814" y="3443988"/>
            <a:ext cx="622793" cy="618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640607" y="3443988"/>
            <a:ext cx="0" cy="456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flipH="1">
            <a:off x="6837660" y="1452420"/>
            <a:ext cx="819846" cy="3271980"/>
            <a:chOff x="6170214" y="1593097"/>
            <a:chExt cx="819846" cy="3271980"/>
          </a:xfrm>
        </p:grpSpPr>
        <p:cxnSp>
          <p:nvCxnSpPr>
            <p:cNvPr id="40" name="Straight Arrow Connector 39"/>
            <p:cNvCxnSpPr/>
            <p:nvPr/>
          </p:nvCxnSpPr>
          <p:spPr>
            <a:xfrm flipH="1" flipV="1">
              <a:off x="6188754" y="1593097"/>
              <a:ext cx="801306" cy="46430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a:xfrm flipH="1">
              <a:off x="6170214" y="1593097"/>
              <a:ext cx="18540" cy="2621872"/>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V="1">
              <a:off x="6170214" y="3586394"/>
              <a:ext cx="561421" cy="62857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H="1">
              <a:off x="6741120" y="3608111"/>
              <a:ext cx="0" cy="1256966"/>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7" name="Oval 6"/>
          <p:cNvSpPr/>
          <p:nvPr/>
        </p:nvSpPr>
        <p:spPr>
          <a:xfrm>
            <a:off x="6283570" y="1219200"/>
            <a:ext cx="1107832" cy="1066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ctr">
            <a:noAutofit/>
          </a:bodyPr>
          <a:lstStyle/>
          <a:p>
            <a:pPr algn="ctr"/>
            <a:r>
              <a:rPr lang="en-US" dirty="0" smtClean="0"/>
              <a:t>IR source</a:t>
            </a:r>
            <a:endParaRPr lang="en-US" dirty="0"/>
          </a:p>
        </p:txBody>
      </p:sp>
      <p:sp>
        <p:nvSpPr>
          <p:cNvPr id="8" name="Rectangle 7"/>
          <p:cNvSpPr/>
          <p:nvPr/>
        </p:nvSpPr>
        <p:spPr>
          <a:xfrm>
            <a:off x="5135489" y="2449336"/>
            <a:ext cx="1318065"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Reference</a:t>
            </a:r>
          </a:p>
          <a:p>
            <a:pPr algn="ctr"/>
            <a:r>
              <a:rPr lang="en-US" dirty="0" smtClean="0"/>
              <a:t>Sample</a:t>
            </a:r>
            <a:endParaRPr lang="en-US" dirty="0"/>
          </a:p>
        </p:txBody>
      </p:sp>
      <p:sp>
        <p:nvSpPr>
          <p:cNvPr id="9" name="Rectangle 8"/>
          <p:cNvSpPr/>
          <p:nvPr/>
        </p:nvSpPr>
        <p:spPr>
          <a:xfrm>
            <a:off x="7291757" y="2449336"/>
            <a:ext cx="1318065"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Unknown Sample</a:t>
            </a:r>
            <a:endParaRPr lang="en-US" dirty="0">
              <a:solidFill>
                <a:schemeClr val="tx1"/>
              </a:solidFill>
            </a:endParaRPr>
          </a:p>
        </p:txBody>
      </p:sp>
      <p:sp>
        <p:nvSpPr>
          <p:cNvPr id="54" name="Rectangle 53"/>
          <p:cNvSpPr/>
          <p:nvPr/>
        </p:nvSpPr>
        <p:spPr>
          <a:xfrm rot="19675144" flipV="1">
            <a:off x="6889214" y="3355528"/>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684568" flipV="1">
            <a:off x="6468419" y="3361576"/>
            <a:ext cx="376095" cy="8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H="1">
            <a:off x="6235356" y="5169300"/>
            <a:ext cx="402244" cy="1524000"/>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793895" y="5292304"/>
            <a:ext cx="73325" cy="858141"/>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096085" y="5105400"/>
            <a:ext cx="114215" cy="61780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429500" y="5136500"/>
            <a:ext cx="304800" cy="137160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613000" y="5253700"/>
            <a:ext cx="164496" cy="106680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954700" y="5029200"/>
            <a:ext cx="0" cy="9660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45" idx="3"/>
          </p:cNvCxnSpPr>
          <p:nvPr/>
        </p:nvCxnSpPr>
        <p:spPr>
          <a:xfrm flipH="1" flipV="1">
            <a:off x="5630864" y="6684312"/>
            <a:ext cx="652707" cy="4197"/>
          </a:xfrm>
          <a:prstGeom prst="straightConnector1">
            <a:avLst/>
          </a:prstGeom>
          <a:ln>
            <a:solidFill>
              <a:srgbClr val="FF1E1E"/>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630864" y="6508100"/>
            <a:ext cx="867701" cy="0"/>
          </a:xfrm>
          <a:prstGeom prst="straightConnector1">
            <a:avLst/>
          </a:prstGeom>
          <a:ln>
            <a:solidFill>
              <a:srgbClr val="EB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5630864" y="6324600"/>
            <a:ext cx="1054943" cy="0"/>
          </a:xfrm>
          <a:prstGeom prst="straightConnector1">
            <a:avLst/>
          </a:prstGeom>
          <a:ln>
            <a:solidFill>
              <a:srgbClr val="D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630864" y="6150445"/>
            <a:ext cx="1222707" cy="0"/>
          </a:xfrm>
          <a:prstGeom prst="straightConnector1">
            <a:avLst/>
          </a:prstGeom>
          <a:ln>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20" idx="3"/>
          </p:cNvCxnSpPr>
          <p:nvPr/>
        </p:nvCxnSpPr>
        <p:spPr>
          <a:xfrm flipH="1">
            <a:off x="4670865" y="5995200"/>
            <a:ext cx="2371152" cy="24600"/>
          </a:xfrm>
          <a:prstGeom prst="straightConnector1">
            <a:avLst/>
          </a:prstGeom>
          <a:ln>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5630864" y="5867400"/>
            <a:ext cx="1530775" cy="0"/>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630864" y="5715000"/>
            <a:ext cx="1627339" cy="0"/>
          </a:xfrm>
          <a:prstGeom prst="straightConnector1">
            <a:avLst/>
          </a:prstGeom>
          <a:ln>
            <a:solidFill>
              <a:srgbClr val="64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042017" y="4950058"/>
            <a:ext cx="21121" cy="917342"/>
          </a:xfrm>
          <a:prstGeom prst="straightConnector1">
            <a:avLst/>
          </a:prstGeom>
          <a:ln>
            <a:solidFill>
              <a:srgbClr val="7A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8900000" flipV="1">
            <a:off x="6036171" y="6140517"/>
            <a:ext cx="1602979" cy="123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802713">
            <a:off x="6609227" y="4570479"/>
            <a:ext cx="907821" cy="782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72921" y="4770802"/>
            <a:ext cx="157943" cy="11778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5" name="Rectangle 44"/>
          <p:cNvSpPr/>
          <p:nvPr/>
        </p:nvSpPr>
        <p:spPr>
          <a:xfrm>
            <a:off x="5491110" y="6053423"/>
            <a:ext cx="139754" cy="1261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6" name="Rectangle 45"/>
          <p:cNvSpPr/>
          <p:nvPr/>
        </p:nvSpPr>
        <p:spPr>
          <a:xfrm>
            <a:off x="6361080" y="3900272"/>
            <a:ext cx="1012279" cy="132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Chopper</a:t>
            </a:r>
            <a:endParaRPr lang="en-US" dirty="0"/>
          </a:p>
        </p:txBody>
      </p:sp>
      <p:pic>
        <p:nvPicPr>
          <p:cNvPr id="47"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4969653"/>
            <a:ext cx="3124200" cy="192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15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Ethanol Spectral Analysis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50" y="1220325"/>
            <a:ext cx="8769650" cy="5407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99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Blood Alcohol Tests</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Drinking on empty stomach (faster metabolism</a:t>
            </a:r>
            <a:r>
              <a:rPr lang="en-US" dirty="0" smtClean="0"/>
              <a:t>)</a:t>
            </a:r>
          </a:p>
          <a:p>
            <a:endParaRPr lang="en-US" dirty="0"/>
          </a:p>
          <a:p>
            <a:r>
              <a:rPr lang="en-US" dirty="0"/>
              <a:t>Drinking with a fever (false positive</a:t>
            </a:r>
            <a:r>
              <a:rPr lang="en-US" dirty="0" smtClean="0"/>
              <a:t>)</a:t>
            </a:r>
          </a:p>
          <a:p>
            <a:endParaRPr lang="en-US" dirty="0"/>
          </a:p>
          <a:p>
            <a:r>
              <a:rPr lang="en-US" dirty="0"/>
              <a:t>Using mouthwash or breath spray (false </a:t>
            </a:r>
            <a:r>
              <a:rPr lang="en-US" dirty="0" smtClean="0"/>
              <a:t>positives)</a:t>
            </a:r>
          </a:p>
          <a:p>
            <a:endParaRPr lang="en-US" dirty="0"/>
          </a:p>
          <a:p>
            <a:r>
              <a:rPr lang="en-US" dirty="0"/>
              <a:t>No good way to spoof the systems</a:t>
            </a:r>
            <a:r>
              <a:rPr lang="en-US" dirty="0" smtClean="0"/>
              <a:t>.</a:t>
            </a:r>
            <a:endParaRPr lang="en-US" dirty="0"/>
          </a:p>
        </p:txBody>
      </p:sp>
    </p:spTree>
    <p:extLst>
      <p:ext uri="{BB962C8B-B14F-4D97-AF65-F5344CB8AC3E}">
        <p14:creationId xmlns:p14="http://schemas.microsoft.com/office/powerpoint/2010/main" val="2782646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39" t="12315" b="14515"/>
          <a:stretch/>
        </p:blipFill>
        <p:spPr>
          <a:xfrm>
            <a:off x="0" y="0"/>
            <a:ext cx="9144000" cy="6858000"/>
          </a:xfrm>
          <a:prstGeom prst="rect">
            <a:avLst/>
          </a:prstGeom>
        </p:spPr>
      </p:pic>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571"/>
          <a:stretch/>
        </p:blipFill>
        <p:spPr bwMode="auto">
          <a:xfrm>
            <a:off x="-22410" y="6096001"/>
            <a:ext cx="7184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33890" y="152400"/>
            <a:ext cx="951950" cy="11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62430" y="152400"/>
            <a:ext cx="951951" cy="11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59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Presumptive Drug Tests</a:t>
            </a:r>
            <a:endParaRPr lang="en-US" dirty="0"/>
          </a:p>
        </p:txBody>
      </p:sp>
      <p:sp>
        <p:nvSpPr>
          <p:cNvPr id="3" name="Text Placeholder 2"/>
          <p:cNvSpPr>
            <a:spLocks noGrp="1"/>
          </p:cNvSpPr>
          <p:nvPr>
            <p:ph type="body" sz="quarter" idx="13"/>
          </p:nvPr>
        </p:nvSpPr>
        <p:spPr/>
        <p:txBody>
          <a:bodyPr>
            <a:normAutofit/>
          </a:bodyPr>
          <a:lstStyle/>
          <a:p>
            <a:pPr>
              <a:lnSpc>
                <a:spcPct val="80000"/>
              </a:lnSpc>
            </a:pPr>
            <a:r>
              <a:rPr lang="en-US" sz="2400" dirty="0"/>
              <a:t>Police officers use rapid </a:t>
            </a:r>
            <a:r>
              <a:rPr lang="en-US" sz="2400" dirty="0">
                <a:solidFill>
                  <a:schemeClr val="bg1">
                    <a:lumMod val="60000"/>
                    <a:lumOff val="40000"/>
                  </a:schemeClr>
                </a:solidFill>
              </a:rPr>
              <a:t>presumptive tests </a:t>
            </a:r>
            <a:r>
              <a:rPr lang="en-US" sz="2400" dirty="0"/>
              <a:t>to determine whether drugs are present</a:t>
            </a:r>
            <a:r>
              <a:rPr lang="en-US" sz="2400" dirty="0" smtClean="0"/>
              <a:t>.</a:t>
            </a:r>
          </a:p>
          <a:p>
            <a:pPr>
              <a:lnSpc>
                <a:spcPct val="80000"/>
              </a:lnSpc>
            </a:pPr>
            <a:endParaRPr lang="en-US" sz="2400" dirty="0"/>
          </a:p>
          <a:p>
            <a:pPr>
              <a:lnSpc>
                <a:spcPct val="80000"/>
              </a:lnSpc>
            </a:pPr>
            <a:r>
              <a:rPr lang="en-US" sz="2400" dirty="0"/>
              <a:t>These are simple color tests adaptable to field use to identify controlled substances</a:t>
            </a:r>
            <a:r>
              <a:rPr lang="en-US" sz="2400" dirty="0" smtClean="0"/>
              <a:t>.</a:t>
            </a:r>
          </a:p>
          <a:p>
            <a:pPr>
              <a:lnSpc>
                <a:spcPct val="80000"/>
              </a:lnSpc>
            </a:pPr>
            <a:endParaRPr lang="en-US" sz="2400" dirty="0"/>
          </a:p>
          <a:p>
            <a:pPr>
              <a:lnSpc>
                <a:spcPct val="80000"/>
              </a:lnSpc>
            </a:pPr>
            <a:r>
              <a:rPr lang="en-US" sz="2400" dirty="0"/>
              <a:t>Along with other circumstantial facts, physical appearance, odor, texture, etc., they help the police officer form the probable cause to support their suspicion that the unknown substance is controlled</a:t>
            </a:r>
            <a:r>
              <a:rPr lang="en-US" sz="2400" dirty="0" smtClean="0"/>
              <a:t>.</a:t>
            </a:r>
          </a:p>
          <a:p>
            <a:pPr>
              <a:lnSpc>
                <a:spcPct val="80000"/>
              </a:lnSpc>
            </a:pPr>
            <a:endParaRPr lang="en-US" sz="2400" dirty="0"/>
          </a:p>
          <a:p>
            <a:pPr>
              <a:lnSpc>
                <a:spcPct val="80000"/>
              </a:lnSpc>
            </a:pPr>
            <a:r>
              <a:rPr lang="en-US" sz="2400" dirty="0" smtClean="0"/>
              <a:t>Presumptive tests may generate false positives.  If a presumptive test generates a positive result a more complex </a:t>
            </a:r>
            <a:r>
              <a:rPr lang="en-US" sz="2400" dirty="0" smtClean="0">
                <a:solidFill>
                  <a:schemeClr val="bg1">
                    <a:lumMod val="60000"/>
                    <a:lumOff val="40000"/>
                  </a:schemeClr>
                </a:solidFill>
              </a:rPr>
              <a:t>confirmatory test </a:t>
            </a:r>
            <a:r>
              <a:rPr lang="en-US" sz="2400" dirty="0" smtClean="0"/>
              <a:t>is administered.</a:t>
            </a:r>
            <a:endParaRPr lang="en-US" sz="2400" dirty="0"/>
          </a:p>
        </p:txBody>
      </p:sp>
    </p:spTree>
    <p:extLst>
      <p:ext uri="{BB962C8B-B14F-4D97-AF65-F5344CB8AC3E}">
        <p14:creationId xmlns:p14="http://schemas.microsoft.com/office/powerpoint/2010/main" val="295068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Presumptive Color Tests</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smtClean="0"/>
              <a:t>Type: Marquis Color</a:t>
            </a:r>
          </a:p>
          <a:p>
            <a:pPr marL="0" indent="0">
              <a:buNone/>
            </a:pPr>
            <a:endParaRPr lang="en-US" dirty="0" smtClean="0"/>
          </a:p>
          <a:p>
            <a:pPr marL="0" indent="0">
              <a:buNone/>
            </a:pPr>
            <a:r>
              <a:rPr lang="en-US" dirty="0" smtClean="0"/>
              <a:t>Chemicals:</a:t>
            </a:r>
          </a:p>
          <a:p>
            <a:pPr marL="800100" lvl="2" indent="0">
              <a:buNone/>
            </a:pPr>
            <a:r>
              <a:rPr lang="en-US" dirty="0" smtClean="0"/>
              <a:t>Formaldehyde and sulfuric acid</a:t>
            </a:r>
          </a:p>
          <a:p>
            <a:pPr marL="0" indent="0">
              <a:buNone/>
            </a:pPr>
            <a:endParaRPr lang="en-US" dirty="0"/>
          </a:p>
          <a:p>
            <a:pPr marL="0" indent="0">
              <a:buNone/>
            </a:pPr>
            <a:r>
              <a:rPr lang="en-US" dirty="0" smtClean="0"/>
              <a:t>Meaning of Results:	</a:t>
            </a:r>
          </a:p>
          <a:p>
            <a:pPr marL="800100" lvl="2" indent="0">
              <a:buNone/>
            </a:pPr>
            <a:r>
              <a:rPr lang="en-US" dirty="0" smtClean="0"/>
              <a:t>Heroine, morphine and most opium-based drugs will turn the solution purple.  Amphetamines will turn it orange-brown.</a:t>
            </a:r>
            <a:endParaRPr lang="en-US" dirty="0"/>
          </a:p>
        </p:txBody>
      </p:sp>
    </p:spTree>
    <p:extLst>
      <p:ext uri="{BB962C8B-B14F-4D97-AF65-F5344CB8AC3E}">
        <p14:creationId xmlns:p14="http://schemas.microsoft.com/office/powerpoint/2010/main" val="2573297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Presumptive Color Tests</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smtClean="0"/>
              <a:t>Type: Cobalt </a:t>
            </a:r>
            <a:r>
              <a:rPr lang="en-US" dirty="0" err="1" smtClean="0"/>
              <a:t>thiocyanate</a:t>
            </a:r>
            <a:endParaRPr lang="en-US" dirty="0" smtClean="0"/>
          </a:p>
          <a:p>
            <a:pPr marL="0" indent="0">
              <a:buNone/>
            </a:pPr>
            <a:endParaRPr lang="en-US" dirty="0" smtClean="0"/>
          </a:p>
          <a:p>
            <a:pPr marL="0" indent="0">
              <a:buNone/>
            </a:pPr>
            <a:r>
              <a:rPr lang="en-US" dirty="0" smtClean="0"/>
              <a:t>Chemicals:</a:t>
            </a:r>
          </a:p>
          <a:p>
            <a:pPr marL="800100" lvl="2" indent="0">
              <a:buNone/>
            </a:pPr>
            <a:r>
              <a:rPr lang="en-US" dirty="0" smtClean="0"/>
              <a:t>cobalt </a:t>
            </a:r>
            <a:r>
              <a:rPr lang="en-US" dirty="0" err="1" smtClean="0"/>
              <a:t>thiocyanate</a:t>
            </a:r>
            <a:r>
              <a:rPr lang="en-US" dirty="0" smtClean="0"/>
              <a:t>, distilled water, glycerin, hydrochloric </a:t>
            </a:r>
            <a:r>
              <a:rPr lang="en-US" dirty="0" err="1" smtClean="0"/>
              <a:t>adic</a:t>
            </a:r>
            <a:r>
              <a:rPr lang="en-US" dirty="0" smtClean="0"/>
              <a:t>, chloroform</a:t>
            </a:r>
          </a:p>
          <a:p>
            <a:pPr marL="0" indent="0">
              <a:buNone/>
            </a:pPr>
            <a:endParaRPr lang="en-US" dirty="0"/>
          </a:p>
          <a:p>
            <a:pPr marL="0" indent="0">
              <a:buNone/>
            </a:pPr>
            <a:r>
              <a:rPr lang="en-US" dirty="0" smtClean="0"/>
              <a:t>Meaning of Results:	</a:t>
            </a:r>
          </a:p>
          <a:p>
            <a:pPr marL="800100" lvl="2" indent="0">
              <a:buNone/>
            </a:pPr>
            <a:r>
              <a:rPr lang="en-US" dirty="0" smtClean="0"/>
              <a:t>Cocaine will turn the solution blue.</a:t>
            </a:r>
            <a:endParaRPr lang="en-US" dirty="0"/>
          </a:p>
        </p:txBody>
      </p:sp>
    </p:spTree>
    <p:extLst>
      <p:ext uri="{BB962C8B-B14F-4D97-AF65-F5344CB8AC3E}">
        <p14:creationId xmlns:p14="http://schemas.microsoft.com/office/powerpoint/2010/main" val="585479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Presumptive Color Tests</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smtClean="0"/>
              <a:t>Type: </a:t>
            </a:r>
            <a:r>
              <a:rPr lang="en-US" dirty="0" err="1" smtClean="0"/>
              <a:t>Dillie-Koppanyi</a:t>
            </a:r>
            <a:endParaRPr lang="en-US" dirty="0" smtClean="0"/>
          </a:p>
          <a:p>
            <a:pPr marL="0" indent="0">
              <a:buNone/>
            </a:pPr>
            <a:endParaRPr lang="en-US" dirty="0" smtClean="0"/>
          </a:p>
          <a:p>
            <a:pPr marL="0" indent="0">
              <a:buNone/>
            </a:pPr>
            <a:r>
              <a:rPr lang="en-US" dirty="0" smtClean="0"/>
              <a:t>Chemicals:</a:t>
            </a:r>
          </a:p>
          <a:p>
            <a:pPr marL="800100" lvl="2" indent="0">
              <a:buNone/>
            </a:pPr>
            <a:r>
              <a:rPr lang="en-US" dirty="0" smtClean="0"/>
              <a:t>Cobalt acetate and </a:t>
            </a:r>
            <a:r>
              <a:rPr lang="en-US" dirty="0" err="1" smtClean="0"/>
              <a:t>isopropylamine</a:t>
            </a:r>
            <a:endParaRPr lang="en-US" dirty="0" smtClean="0"/>
          </a:p>
          <a:p>
            <a:pPr marL="0" indent="0">
              <a:buNone/>
            </a:pPr>
            <a:endParaRPr lang="en-US" dirty="0"/>
          </a:p>
          <a:p>
            <a:pPr marL="0" indent="0">
              <a:buNone/>
            </a:pPr>
            <a:r>
              <a:rPr lang="en-US" dirty="0" smtClean="0"/>
              <a:t>Meaning of Results:	</a:t>
            </a:r>
          </a:p>
          <a:p>
            <a:pPr marL="800100" lvl="2" indent="0">
              <a:buNone/>
            </a:pPr>
            <a:r>
              <a:rPr lang="en-US" dirty="0" smtClean="0"/>
              <a:t>Barbiturates will turn the solution violet-blue.</a:t>
            </a:r>
            <a:endParaRPr lang="en-US" dirty="0"/>
          </a:p>
        </p:txBody>
      </p:sp>
    </p:spTree>
    <p:extLst>
      <p:ext uri="{BB962C8B-B14F-4D97-AF65-F5344CB8AC3E}">
        <p14:creationId xmlns:p14="http://schemas.microsoft.com/office/powerpoint/2010/main" val="356332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Presumptive Color Tests</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smtClean="0"/>
              <a:t>Type: Van </a:t>
            </a:r>
            <a:r>
              <a:rPr lang="en-US" dirty="0" err="1" smtClean="0"/>
              <a:t>Urk</a:t>
            </a:r>
            <a:endParaRPr lang="en-US" dirty="0" smtClean="0"/>
          </a:p>
          <a:p>
            <a:pPr marL="0" indent="0">
              <a:buNone/>
            </a:pPr>
            <a:endParaRPr lang="en-US" dirty="0" smtClean="0"/>
          </a:p>
          <a:p>
            <a:pPr marL="0" indent="0">
              <a:buNone/>
            </a:pPr>
            <a:r>
              <a:rPr lang="en-US" dirty="0" smtClean="0"/>
              <a:t>Chemicals:</a:t>
            </a:r>
          </a:p>
          <a:p>
            <a:pPr marL="800100" lvl="2" indent="0">
              <a:buNone/>
            </a:pPr>
            <a:r>
              <a:rPr lang="en-US" dirty="0" smtClean="0"/>
              <a:t>P-</a:t>
            </a:r>
            <a:r>
              <a:rPr lang="en-US" dirty="0" err="1" smtClean="0"/>
              <a:t>dimethylaminobenzaldehyde</a:t>
            </a:r>
            <a:r>
              <a:rPr lang="en-US" dirty="0" smtClean="0"/>
              <a:t>, hydrochloric acid, ethyl alcohol</a:t>
            </a:r>
          </a:p>
          <a:p>
            <a:pPr marL="0" indent="0">
              <a:buNone/>
            </a:pPr>
            <a:endParaRPr lang="en-US" dirty="0"/>
          </a:p>
          <a:p>
            <a:pPr marL="0" indent="0">
              <a:buNone/>
            </a:pPr>
            <a:r>
              <a:rPr lang="en-US" dirty="0" smtClean="0"/>
              <a:t>Meaning of Results:	</a:t>
            </a:r>
          </a:p>
          <a:p>
            <a:pPr marL="800100" lvl="2" indent="0">
              <a:buNone/>
            </a:pPr>
            <a:r>
              <a:rPr lang="en-US" dirty="0" smtClean="0"/>
              <a:t>LSD will turn the solution blue-purple.</a:t>
            </a:r>
            <a:endParaRPr lang="en-US" dirty="0"/>
          </a:p>
        </p:txBody>
      </p:sp>
    </p:spTree>
    <p:extLst>
      <p:ext uri="{BB962C8B-B14F-4D97-AF65-F5344CB8AC3E}">
        <p14:creationId xmlns:p14="http://schemas.microsoft.com/office/powerpoint/2010/main" val="424070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Presumptive Color Tests</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smtClean="0"/>
              <a:t>Type: </a:t>
            </a:r>
            <a:r>
              <a:rPr lang="en-US" dirty="0" err="1" smtClean="0"/>
              <a:t>Duquenois</a:t>
            </a:r>
            <a:r>
              <a:rPr lang="en-US" dirty="0" smtClean="0"/>
              <a:t>-Levine Test</a:t>
            </a:r>
          </a:p>
          <a:p>
            <a:pPr marL="0" indent="0">
              <a:buNone/>
            </a:pPr>
            <a:endParaRPr lang="en-US" dirty="0" smtClean="0"/>
          </a:p>
          <a:p>
            <a:pPr marL="0" indent="0">
              <a:buNone/>
            </a:pPr>
            <a:r>
              <a:rPr lang="en-US" dirty="0" smtClean="0"/>
              <a:t>Chemicals:</a:t>
            </a:r>
          </a:p>
          <a:p>
            <a:pPr marL="800100" lvl="2" indent="0">
              <a:buNone/>
            </a:pPr>
            <a:r>
              <a:rPr lang="en-US" dirty="0" smtClean="0"/>
              <a:t>Vanillin, acetaldehyde, ethyl alcohol</a:t>
            </a:r>
          </a:p>
          <a:p>
            <a:pPr marL="0" indent="0">
              <a:buNone/>
            </a:pPr>
            <a:endParaRPr lang="en-US" dirty="0"/>
          </a:p>
          <a:p>
            <a:pPr marL="0" indent="0">
              <a:buNone/>
            </a:pPr>
            <a:r>
              <a:rPr lang="en-US" dirty="0" smtClean="0"/>
              <a:t>Meaning of Results:	</a:t>
            </a:r>
          </a:p>
          <a:p>
            <a:pPr marL="800100" lvl="2" indent="0">
              <a:buNone/>
            </a:pPr>
            <a:r>
              <a:rPr lang="en-US" dirty="0" smtClean="0"/>
              <a:t>LSD will turn the solution blue-purple.</a:t>
            </a:r>
            <a:endParaRPr lang="en-US" dirty="0"/>
          </a:p>
        </p:txBody>
      </p:sp>
    </p:spTree>
    <p:extLst>
      <p:ext uri="{BB962C8B-B14F-4D97-AF65-F5344CB8AC3E}">
        <p14:creationId xmlns:p14="http://schemas.microsoft.com/office/powerpoint/2010/main" val="4151452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yle &amp; Louise">
      <a:dk1>
        <a:srgbClr val="000000"/>
      </a:dk1>
      <a:lt1>
        <a:srgbClr val="F1E03A"/>
      </a:lt1>
      <a:dk2>
        <a:srgbClr val="2A2D2B"/>
      </a:dk2>
      <a:lt2>
        <a:srgbClr val="F1E03A"/>
      </a:lt2>
      <a:accent1>
        <a:srgbClr val="E9EAE9"/>
      </a:accent1>
      <a:accent2>
        <a:srgbClr val="F9CE05"/>
      </a:accent2>
      <a:accent3>
        <a:srgbClr val="1863A1"/>
      </a:accent3>
      <a:accent4>
        <a:srgbClr val="595959"/>
      </a:accent4>
      <a:accent5>
        <a:srgbClr val="DEBA04"/>
      </a:accent5>
      <a:accent6>
        <a:srgbClr val="D8D8D8"/>
      </a:accent6>
      <a:hlink>
        <a:srgbClr val="F1E03A"/>
      </a:hlink>
      <a:folHlink>
        <a:srgbClr val="C4A404"/>
      </a:folHlink>
    </a:clrScheme>
    <a:fontScheme name="Lyle &amp; Louis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11299</TotalTime>
  <Words>1802</Words>
  <Application>Microsoft Office PowerPoint</Application>
  <PresentationFormat>On-screen Show (4:3)</PresentationFormat>
  <Paragraphs>243</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Impact</vt:lpstr>
      <vt:lpstr>Office Theme</vt:lpstr>
      <vt:lpstr>PowerPoint Presentation</vt:lpstr>
      <vt:lpstr>Drug use in the USA</vt:lpstr>
      <vt:lpstr>Terminology</vt:lpstr>
      <vt:lpstr>Presumptive Drug Tests</vt:lpstr>
      <vt:lpstr>Presumptive Color Tests</vt:lpstr>
      <vt:lpstr>Presumptive Color Tests</vt:lpstr>
      <vt:lpstr>Presumptive Color Tests</vt:lpstr>
      <vt:lpstr>Presumptive Color Tests</vt:lpstr>
      <vt:lpstr>Presumptive Color Tests</vt:lpstr>
      <vt:lpstr>Advantages and Disadvantages</vt:lpstr>
      <vt:lpstr>Confirmatory Testing</vt:lpstr>
      <vt:lpstr>Confirmatory Analysis</vt:lpstr>
      <vt:lpstr>Qualitative vs Quantitative Tests</vt:lpstr>
      <vt:lpstr>Categories of Drug Analysis</vt:lpstr>
      <vt:lpstr>Drug Test Selection Criteria</vt:lpstr>
      <vt:lpstr>Analysis of Controlled Substances</vt:lpstr>
      <vt:lpstr>Analysis of Controlled Substances</vt:lpstr>
      <vt:lpstr>Analysis of Controlled Substances</vt:lpstr>
      <vt:lpstr>Drunk Driving</vt:lpstr>
      <vt:lpstr>Alcohol Testing</vt:lpstr>
      <vt:lpstr>Alcohol Absorption and Evaporation</vt:lpstr>
      <vt:lpstr>Legal Limit</vt:lpstr>
      <vt:lpstr>Sobriety Testing</vt:lpstr>
      <vt:lpstr>Types of Testing Devices</vt:lpstr>
      <vt:lpstr>Fuel Cell Testing Method</vt:lpstr>
      <vt:lpstr>Infrared Spectroscopy</vt:lpstr>
      <vt:lpstr>Infrared Spectroscopy</vt:lpstr>
      <vt:lpstr>Infrared Spectroscopy</vt:lpstr>
      <vt:lpstr>Infrared Spectroscopy</vt:lpstr>
      <vt:lpstr>Infrared Spectroscopy</vt:lpstr>
      <vt:lpstr>Infrared Spectroscopy</vt:lpstr>
      <vt:lpstr>Infrared Spectroscopy</vt:lpstr>
      <vt:lpstr>Ethanol Spectral Analysis</vt:lpstr>
      <vt:lpstr>Factors Affecting Blood Alcohol Tests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Crosscutting Concepts</dc:creator>
  <cp:lastModifiedBy>Hilton, Codey D.</cp:lastModifiedBy>
  <cp:revision>124</cp:revision>
  <dcterms:created xsi:type="dcterms:W3CDTF">2013-06-04T13:26:48Z</dcterms:created>
  <dcterms:modified xsi:type="dcterms:W3CDTF">2016-06-21T03:49:08Z</dcterms:modified>
</cp:coreProperties>
</file>