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422" r:id="rId3"/>
    <p:sldId id="423" r:id="rId4"/>
    <p:sldId id="425" r:id="rId5"/>
    <p:sldId id="426" r:id="rId6"/>
    <p:sldId id="430" r:id="rId7"/>
    <p:sldId id="427" r:id="rId8"/>
    <p:sldId id="428" r:id="rId9"/>
    <p:sldId id="429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39" r:id="rId18"/>
    <p:sldId id="438" r:id="rId19"/>
    <p:sldId id="440" r:id="rId20"/>
    <p:sldId id="442" r:id="rId21"/>
    <p:sldId id="443" r:id="rId22"/>
    <p:sldId id="444" r:id="rId23"/>
    <p:sldId id="441" r:id="rId24"/>
    <p:sldId id="445" r:id="rId25"/>
    <p:sldId id="446" r:id="rId26"/>
    <p:sldId id="424" r:id="rId27"/>
    <p:sldId id="32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00"/>
    <a:srgbClr val="640000"/>
    <a:srgbClr val="FFFFFF"/>
    <a:srgbClr val="FF1E1E"/>
    <a:srgbClr val="EAEAEA"/>
    <a:srgbClr val="7A0000"/>
    <a:srgbClr val="A20000"/>
    <a:srgbClr val="B80000"/>
    <a:srgbClr val="D00000"/>
    <a:srgbClr val="24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25D45-24E3-4B35-9916-14E02FBF9FB3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63F9B-5BB5-4D48-9C84-839748E30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9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le &amp; Lou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563562"/>
          </a:xfrm>
        </p:spPr>
        <p:txBody>
          <a:bodyPr/>
          <a:lstStyle>
            <a:lvl1pPr algn="r">
              <a:defRPr>
                <a:solidFill>
                  <a:srgbClr val="FFCC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EF8E-9DBE-4E9B-999C-CE024C9E3D9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4217-0CDA-45C1-AA8E-1AA0409A044F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609600" y="1295400"/>
            <a:ext cx="8153400" cy="5029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B2C2D">
                <a:lumMod val="97000"/>
                <a:lumOff val="3000"/>
              </a:srgbClr>
            </a:gs>
            <a:gs pos="100000">
              <a:srgbClr val="24242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7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864"/>
          <a:stretch/>
        </p:blipFill>
        <p:spPr>
          <a:xfrm>
            <a:off x="-1" y="0"/>
            <a:ext cx="923544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FEF8E-9DBE-4E9B-999C-CE024C9E3D9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34217-0CDA-45C1-AA8E-1AA0409A04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042558" y="6400800"/>
            <a:ext cx="607486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accent1"/>
                </a:solidFill>
              </a:rPr>
              <a:t>Copyright © 2013 Crosscutting Concepts, LLC. All Rights Reserved.</a:t>
            </a:r>
          </a:p>
          <a:p>
            <a:pPr algn="r"/>
            <a:r>
              <a:rPr lang="en-US" sz="1050" dirty="0">
                <a:solidFill>
                  <a:schemeClr val="accent1"/>
                </a:solidFill>
              </a:rPr>
              <a:t>www.CrosscuttingConcepts.com</a:t>
            </a:r>
          </a:p>
          <a:p>
            <a:pPr algn="r"/>
            <a:endParaRPr lang="en-US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8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wgstain.org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r="2324"/>
          <a:stretch/>
        </p:blipFill>
        <p:spPr>
          <a:xfrm>
            <a:off x="17318" y="-457199"/>
            <a:ext cx="9126682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4636" y="914400"/>
            <a:ext cx="9178636" cy="121443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4636" y="2209800"/>
            <a:ext cx="9178636" cy="7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318" y="762000"/>
            <a:ext cx="9178636" cy="7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63664" y="1447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cap="none" dirty="0" smtClean="0">
                <a:solidFill>
                  <a:schemeClr val="accent2"/>
                </a:solidFill>
              </a:rPr>
              <a:t>Blood Spatter Analysis</a:t>
            </a:r>
            <a:endParaRPr lang="en-US" sz="3600" cap="none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4" y="416718"/>
            <a:ext cx="2209800" cy="22098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62000" y="457200"/>
            <a:ext cx="8382000" cy="1362075"/>
          </a:xfrm>
        </p:spPr>
        <p:txBody>
          <a:bodyPr>
            <a:noAutofit/>
          </a:bodyPr>
          <a:lstStyle/>
          <a:p>
            <a:r>
              <a:rPr lang="en-US" sz="6500" cap="none" dirty="0" smtClean="0">
                <a:ln>
                  <a:solidFill>
                    <a:schemeClr val="tx2"/>
                  </a:solidFill>
                </a:ln>
                <a:solidFill>
                  <a:srgbClr val="FFFFFF"/>
                </a:solidFill>
                <a:latin typeface="Impact" pitchFamily="34" charset="0"/>
              </a:rPr>
              <a:t>Patterns of Murder</a:t>
            </a:r>
            <a:endParaRPr lang="en-US" sz="6500" cap="none" dirty="0">
              <a:ln>
                <a:solidFill>
                  <a:schemeClr val="tx2"/>
                </a:solidFill>
              </a:ln>
              <a:solidFill>
                <a:srgbClr val="FFFFFF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6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Surface Tension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Surface tension acts to reduce surface area.  It resists penetration and separation.</a:t>
            </a:r>
          </a:p>
          <a:p>
            <a:endParaRPr lang="en-US" dirty="0"/>
          </a:p>
          <a:p>
            <a:r>
              <a:rPr lang="en-US" dirty="0" smtClean="0"/>
              <a:t>The smallest surface area to volume ratio is a sphere, which is why blood droplets fall in a spherical rather than teardrop shape.</a:t>
            </a:r>
          </a:p>
          <a:p>
            <a:endParaRPr lang="en-US" dirty="0"/>
          </a:p>
          <a:p>
            <a:r>
              <a:rPr lang="en-US" dirty="0" smtClean="0"/>
              <a:t>This sphere of blood does not break up until impact with a solid surface.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Drop Sizes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standard drop size is about 0.05 </a:t>
            </a:r>
            <a:r>
              <a:rPr lang="en-US" dirty="0" err="1" smtClean="0"/>
              <a:t>mL.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Rapid bleeding gives a slightly larger drop.</a:t>
            </a:r>
          </a:p>
          <a:p>
            <a:endParaRPr lang="en-US" dirty="0"/>
          </a:p>
          <a:p>
            <a:r>
              <a:rPr lang="en-US" dirty="0" smtClean="0"/>
              <a:t>Shaking movement casts off smaller drops.</a:t>
            </a:r>
          </a:p>
          <a:p>
            <a:endParaRPr lang="en-US" dirty="0"/>
          </a:p>
          <a:p>
            <a:r>
              <a:rPr lang="en-US" dirty="0" smtClean="0"/>
              <a:t>Gunshot wounds produce high velocity spatter that results in a spray of very tiny drops.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 Falling Blood Droplets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Blood droplet size affects both the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terminal velocity </a:t>
            </a:r>
            <a:r>
              <a:rPr lang="en-US" dirty="0" smtClean="0"/>
              <a:t>and the distance that the droplet will fall before reaching terminal velocity.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82523"/>
              </p:ext>
            </p:extLst>
          </p:nvPr>
        </p:nvGraphicFramePr>
        <p:xfrm>
          <a:off x="762000" y="3810000"/>
          <a:ext cx="7543801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7001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Droplet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Volume (µL)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Terminal Velocity (m/s)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0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 Falling Blood Droplets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height from which a droplet falls will affect the diameter of its spatter.</a:t>
            </a:r>
          </a:p>
          <a:p>
            <a:endParaRPr lang="en-US" dirty="0"/>
          </a:p>
          <a:p>
            <a:r>
              <a:rPr lang="en-US" dirty="0" smtClean="0"/>
              <a:t>This can be seen in experimental data: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108195"/>
              </p:ext>
            </p:extLst>
          </p:nvPr>
        </p:nvGraphicFramePr>
        <p:xfrm>
          <a:off x="762000" y="3733800"/>
          <a:ext cx="7543801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5000"/>
                <a:gridCol w="805543"/>
                <a:gridCol w="805543"/>
                <a:gridCol w="805543"/>
                <a:gridCol w="805543"/>
                <a:gridCol w="805543"/>
                <a:gridCol w="805543"/>
                <a:gridCol w="805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Droplet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Height (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8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Free Falling Blood Droplets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5300" y="1252429"/>
            <a:ext cx="34290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smooth surface will cause the spatter to spread out smoothly.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791200" y="4495800"/>
            <a:ext cx="1841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72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5161808" y="1261210"/>
            <a:ext cx="3962400" cy="5368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An irregular surface will create a broken edge and more small spatter.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25082"/>
            <a:ext cx="2488803" cy="248880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25081"/>
            <a:ext cx="2488803" cy="24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Angle of Impact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2251" r="6227"/>
          <a:stretch/>
        </p:blipFill>
        <p:spPr>
          <a:xfrm>
            <a:off x="76200" y="76200"/>
            <a:ext cx="4191990" cy="6703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1219200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The bottom of the spatter stain will be more dense than the top of the stain.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Wave Cast-Off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When a droplet bounces off a surface the tails of the parent and wave cast-off will point toward each other.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95" y="3429000"/>
            <a:ext cx="3390475" cy="30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Directionality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pointed end of a bloodstain always faces its direction of travel.</a:t>
            </a:r>
          </a:p>
          <a:p>
            <a:endParaRPr lang="en-US" dirty="0"/>
          </a:p>
          <a:p>
            <a:r>
              <a:rPr lang="en-US" dirty="0" smtClean="0"/>
              <a:t>The impact angle can be determined by measuring the degree of elliptical distortion.</a:t>
            </a:r>
          </a:p>
          <a:p>
            <a:endParaRPr lang="en-US" dirty="0"/>
          </a:p>
          <a:p>
            <a:r>
              <a:rPr lang="en-US" dirty="0" smtClean="0"/>
              <a:t>At right angles the blood drop is circular.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Trigonometry and Angle of Impact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determine the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angle of impact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Measure the width and length of the blood spatter.  Length must be longer than width.</a:t>
            </a:r>
          </a:p>
          <a:p>
            <a:pPr lvl="1"/>
            <a:r>
              <a:rPr lang="en-US" dirty="0" smtClean="0"/>
              <a:t>Divide width by length.</a:t>
            </a:r>
          </a:p>
          <a:p>
            <a:pPr lvl="1"/>
            <a:r>
              <a:rPr lang="en-US" dirty="0" smtClean="0"/>
              <a:t>Take the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arcsine</a:t>
            </a:r>
            <a:r>
              <a:rPr lang="en-US" dirty="0" smtClean="0"/>
              <a:t> of your result.</a:t>
            </a:r>
          </a:p>
          <a:p>
            <a:pPr lvl="1"/>
            <a:r>
              <a:rPr lang="en-US" dirty="0" smtClean="0"/>
              <a:t>This formula will not produce accurate results at extreme angles ( less than 10˚ or greater than 60</a:t>
            </a:r>
            <a:r>
              <a:rPr lang="en-US" dirty="0"/>
              <a:t> ˚</a:t>
            </a:r>
            <a:r>
              <a:rPr lang="en-US" dirty="0" smtClean="0"/>
              <a:t>).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5371792"/>
                <a:ext cx="1945213" cy="932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𝑤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sz="3200" b="0" dirty="0" smtClean="0">
                  <a:solidFill>
                    <a:schemeClr val="bg1">
                      <a:lumMod val="60000"/>
                      <a:lumOff val="40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371792"/>
                <a:ext cx="1945213" cy="9323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5400" y="5392229"/>
                <a:ext cx="2819939" cy="932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arcsine</m:t>
                      </m:r>
                      <m:r>
                        <a:rPr lang="en-US" sz="3200" b="0" i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𝑤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sz="3200" b="0" dirty="0" smtClean="0">
                  <a:solidFill>
                    <a:schemeClr val="bg1">
                      <a:lumMod val="60000"/>
                      <a:lumOff val="40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392229"/>
                <a:ext cx="2819939" cy="9323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01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Area of Convergence (2d area)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295400"/>
            <a:ext cx="41148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To determine the area of convergence, investigators calculate the direction and angle of many blood stains.</a:t>
            </a:r>
          </a:p>
          <a:p>
            <a:endParaRPr lang="en-US" dirty="0" smtClean="0"/>
          </a:p>
          <a:p>
            <a:r>
              <a:rPr lang="en-US" dirty="0"/>
              <a:t>For each blood stain analyzed, they place a string at the stain which </a:t>
            </a:r>
            <a:r>
              <a:rPr lang="en-US" dirty="0" smtClean="0"/>
              <a:t>is parallel to the angle of the blood droplet.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257800" y="2066710"/>
            <a:ext cx="32766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79" idx="6"/>
          </p:cNvCxnSpPr>
          <p:nvPr/>
        </p:nvCxnSpPr>
        <p:spPr>
          <a:xfrm>
            <a:off x="6401476" y="2752396"/>
            <a:ext cx="1142324" cy="2200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6" idx="2"/>
          </p:cNvCxnSpPr>
          <p:nvPr/>
        </p:nvCxnSpPr>
        <p:spPr>
          <a:xfrm flipH="1">
            <a:off x="6477000" y="2422957"/>
            <a:ext cx="1066884" cy="2834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80" idx="2"/>
          </p:cNvCxnSpPr>
          <p:nvPr/>
        </p:nvCxnSpPr>
        <p:spPr>
          <a:xfrm>
            <a:off x="6616404" y="3025217"/>
            <a:ext cx="851196" cy="2232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77" idx="2"/>
          </p:cNvCxnSpPr>
          <p:nvPr/>
        </p:nvCxnSpPr>
        <p:spPr>
          <a:xfrm flipH="1">
            <a:off x="6896100" y="2721451"/>
            <a:ext cx="518401" cy="2536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6896100" y="2798722"/>
            <a:ext cx="190500" cy="2154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75" idx="2"/>
          </p:cNvCxnSpPr>
          <p:nvPr/>
        </p:nvCxnSpPr>
        <p:spPr>
          <a:xfrm>
            <a:off x="6807486" y="2848849"/>
            <a:ext cx="88614" cy="2523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73" idx="2"/>
          </p:cNvCxnSpPr>
          <p:nvPr/>
        </p:nvCxnSpPr>
        <p:spPr>
          <a:xfrm flipH="1">
            <a:off x="6248400" y="2724875"/>
            <a:ext cx="1547713" cy="2380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78" idx="6"/>
          </p:cNvCxnSpPr>
          <p:nvPr/>
        </p:nvCxnSpPr>
        <p:spPr>
          <a:xfrm>
            <a:off x="6378129" y="3059393"/>
            <a:ext cx="1165671" cy="2046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82" idx="6"/>
          </p:cNvCxnSpPr>
          <p:nvPr/>
        </p:nvCxnSpPr>
        <p:spPr>
          <a:xfrm>
            <a:off x="5853782" y="2847998"/>
            <a:ext cx="2223418" cy="1571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1" idx="6"/>
          </p:cNvCxnSpPr>
          <p:nvPr/>
        </p:nvCxnSpPr>
        <p:spPr>
          <a:xfrm>
            <a:off x="5902222" y="3543094"/>
            <a:ext cx="2479778" cy="571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 rot="18346703">
            <a:off x="7748639" y="2594045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 rot="16730841">
            <a:off x="7000983" y="2639529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 rot="16200000">
            <a:off x="6693186" y="2696449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 rot="17634686">
            <a:off x="7475913" y="2280367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 rot="16854977">
            <a:off x="7321847" y="2571119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 rot="3374742">
            <a:off x="6200320" y="2926261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3424595">
            <a:off x="6225052" y="2618353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rot="14898495">
            <a:off x="6459857" y="2880911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 rot="825300">
            <a:off x="5676900" y="3477817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 rot="2168208">
            <a:off x="5647172" y="2742494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Stain Evidence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Bloodstain patterns can help investigators reconstruct events in a crime scene.</a:t>
            </a:r>
          </a:p>
          <a:p>
            <a:endParaRPr lang="en-US" dirty="0" smtClean="0"/>
          </a:p>
          <a:p>
            <a:r>
              <a:rPr lang="en-US" dirty="0" smtClean="0"/>
              <a:t>Analysis of the blood stain can tell whether it is animal or human.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Projected blood stains are called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blood spatter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Area of Convergence (2d area)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295400"/>
            <a:ext cx="4114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</a:t>
            </a:r>
            <a:r>
              <a:rPr lang="en-US" dirty="0"/>
              <a:t>many strings have been placed, a general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area of convergence </a:t>
            </a:r>
            <a:r>
              <a:rPr lang="en-US" dirty="0"/>
              <a:t>will appear where the strings overlap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This can also be done on a computer with image analysis software.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257800" y="2066710"/>
            <a:ext cx="32766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55" idx="6"/>
          </p:cNvCxnSpPr>
          <p:nvPr/>
        </p:nvCxnSpPr>
        <p:spPr>
          <a:xfrm>
            <a:off x="6401476" y="2752396"/>
            <a:ext cx="1142324" cy="2200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0" idx="2"/>
          </p:cNvCxnSpPr>
          <p:nvPr/>
        </p:nvCxnSpPr>
        <p:spPr>
          <a:xfrm flipH="1">
            <a:off x="6477000" y="2422957"/>
            <a:ext cx="1066884" cy="2834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6" idx="2"/>
          </p:cNvCxnSpPr>
          <p:nvPr/>
        </p:nvCxnSpPr>
        <p:spPr>
          <a:xfrm>
            <a:off x="6616404" y="3025217"/>
            <a:ext cx="851196" cy="2232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2" idx="2"/>
          </p:cNvCxnSpPr>
          <p:nvPr/>
        </p:nvCxnSpPr>
        <p:spPr>
          <a:xfrm flipH="1">
            <a:off x="6896100" y="2721451"/>
            <a:ext cx="518401" cy="2536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896100" y="2798722"/>
            <a:ext cx="190500" cy="2154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9" idx="2"/>
          </p:cNvCxnSpPr>
          <p:nvPr/>
        </p:nvCxnSpPr>
        <p:spPr>
          <a:xfrm>
            <a:off x="6807486" y="2848849"/>
            <a:ext cx="88614" cy="2523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6" idx="2"/>
          </p:cNvCxnSpPr>
          <p:nvPr/>
        </p:nvCxnSpPr>
        <p:spPr>
          <a:xfrm flipH="1">
            <a:off x="6248400" y="2724875"/>
            <a:ext cx="1547713" cy="2380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3" idx="6"/>
          </p:cNvCxnSpPr>
          <p:nvPr/>
        </p:nvCxnSpPr>
        <p:spPr>
          <a:xfrm>
            <a:off x="6378129" y="3059393"/>
            <a:ext cx="1165671" cy="2046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8" idx="6"/>
          </p:cNvCxnSpPr>
          <p:nvPr/>
        </p:nvCxnSpPr>
        <p:spPr>
          <a:xfrm>
            <a:off x="5853782" y="2847998"/>
            <a:ext cx="2223418" cy="1571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7" idx="6"/>
          </p:cNvCxnSpPr>
          <p:nvPr/>
        </p:nvCxnSpPr>
        <p:spPr>
          <a:xfrm>
            <a:off x="5902222" y="3543094"/>
            <a:ext cx="2479778" cy="571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553200" y="3429000"/>
            <a:ext cx="838200" cy="8382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E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18346703">
            <a:off x="7748639" y="2594045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rot="16730841">
            <a:off x="7000983" y="2639529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16200000">
            <a:off x="6693186" y="2696449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rot="17634686">
            <a:off x="7475913" y="2280367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16854977">
            <a:off x="7321847" y="2571119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3374742">
            <a:off x="6200320" y="2926261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3424595">
            <a:off x="6225052" y="2618353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rot="14898495">
            <a:off x="6459857" y="2880911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rot="825300">
            <a:off x="5676900" y="3477817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rot="2168208">
            <a:off x="5647172" y="2742494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 of Origin (3d volume)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295400"/>
            <a:ext cx="41148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procedure for generating the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point of origin</a:t>
            </a:r>
            <a:r>
              <a:rPr lang="en-US" dirty="0" smtClean="0"/>
              <a:t> is just like the area of convergence, except the angle of impact for each stain is calculated.</a:t>
            </a:r>
          </a:p>
          <a:p>
            <a:endParaRPr lang="en-US" dirty="0"/>
          </a:p>
          <a:p>
            <a:r>
              <a:rPr lang="en-US" dirty="0" smtClean="0"/>
              <a:t>This is a method of adding a third dimension to the 2d area of convergence calculation.</a:t>
            </a:r>
          </a:p>
        </p:txBody>
      </p:sp>
      <p:sp>
        <p:nvSpPr>
          <p:cNvPr id="22" name="Right Triangle 21"/>
          <p:cNvSpPr/>
          <p:nvPr/>
        </p:nvSpPr>
        <p:spPr>
          <a:xfrm>
            <a:off x="4734901" y="4038600"/>
            <a:ext cx="4066198" cy="2033100"/>
          </a:xfrm>
          <a:custGeom>
            <a:avLst/>
            <a:gdLst/>
            <a:ahLst/>
            <a:cxnLst/>
            <a:rect l="l" t="t" r="r" b="b"/>
            <a:pathLst>
              <a:path w="4066198" h="2033100">
                <a:moveTo>
                  <a:pt x="2033099" y="0"/>
                </a:moveTo>
                <a:lnTo>
                  <a:pt x="4066198" y="1016550"/>
                </a:lnTo>
                <a:lnTo>
                  <a:pt x="2033099" y="2033100"/>
                </a:lnTo>
                <a:lnTo>
                  <a:pt x="0" y="10165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/>
          <p:cNvSpPr/>
          <p:nvPr/>
        </p:nvSpPr>
        <p:spPr>
          <a:xfrm rot="5400000">
            <a:off x="6285674" y="2539726"/>
            <a:ext cx="2997752" cy="2033099"/>
          </a:xfrm>
          <a:prstGeom prst="parallelogram">
            <a:avLst>
              <a:gd name="adj" fmla="val 50116"/>
            </a:avLst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 rot="16200000" flipV="1">
            <a:off x="4252574" y="2539725"/>
            <a:ext cx="2997752" cy="2033099"/>
          </a:xfrm>
          <a:prstGeom prst="parallelogram">
            <a:avLst>
              <a:gd name="adj" fmla="val 5011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1200000">
            <a:off x="7326504" y="5389227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555950" y="5023262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600000">
            <a:off x="7326932" y="5182068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-1200000">
            <a:off x="7318024" y="4660436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29" idx="2"/>
          </p:cNvCxnSpPr>
          <p:nvPr/>
        </p:nvCxnSpPr>
        <p:spPr>
          <a:xfrm flipH="1" flipV="1">
            <a:off x="5943600" y="4623640"/>
            <a:ext cx="1389797" cy="7645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2"/>
          </p:cNvCxnSpPr>
          <p:nvPr/>
        </p:nvCxnSpPr>
        <p:spPr>
          <a:xfrm flipH="1" flipV="1">
            <a:off x="5751450" y="4773432"/>
            <a:ext cx="1577218" cy="426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" idx="2"/>
          </p:cNvCxnSpPr>
          <p:nvPr/>
        </p:nvCxnSpPr>
        <p:spPr>
          <a:xfrm flipH="1" flipV="1">
            <a:off x="5486400" y="5023262"/>
            <a:ext cx="206955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2"/>
          </p:cNvCxnSpPr>
          <p:nvPr/>
        </p:nvCxnSpPr>
        <p:spPr>
          <a:xfrm flipH="1">
            <a:off x="5943600" y="4737629"/>
            <a:ext cx="1381317" cy="7645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634258" y="4904118"/>
            <a:ext cx="258680" cy="25868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E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5751451" y="5055150"/>
            <a:ext cx="1016550" cy="5082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751450" y="4545697"/>
            <a:ext cx="1016551" cy="50945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34902" y="6071700"/>
            <a:ext cx="406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2d Solution – no angular data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 of Origin (3d volume)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295400"/>
            <a:ext cx="41148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procedure for generating the point of origin is just like the area of convergence, except the angle of impact for each stain is calculated.</a:t>
            </a:r>
          </a:p>
          <a:p>
            <a:endParaRPr lang="en-US" dirty="0"/>
          </a:p>
          <a:p>
            <a:r>
              <a:rPr lang="en-US" dirty="0" smtClean="0"/>
              <a:t>This is a method of adding a third dimension to the 2d area of convergence calculation.</a:t>
            </a:r>
          </a:p>
        </p:txBody>
      </p:sp>
      <p:sp>
        <p:nvSpPr>
          <p:cNvPr id="22" name="Right Triangle 21"/>
          <p:cNvSpPr/>
          <p:nvPr/>
        </p:nvSpPr>
        <p:spPr>
          <a:xfrm>
            <a:off x="4734901" y="4038600"/>
            <a:ext cx="4066198" cy="2033100"/>
          </a:xfrm>
          <a:custGeom>
            <a:avLst/>
            <a:gdLst/>
            <a:ahLst/>
            <a:cxnLst/>
            <a:rect l="l" t="t" r="r" b="b"/>
            <a:pathLst>
              <a:path w="4066198" h="2033100">
                <a:moveTo>
                  <a:pt x="2033099" y="0"/>
                </a:moveTo>
                <a:lnTo>
                  <a:pt x="4066198" y="1016550"/>
                </a:lnTo>
                <a:lnTo>
                  <a:pt x="2033099" y="2033100"/>
                </a:lnTo>
                <a:lnTo>
                  <a:pt x="0" y="10165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/>
          <p:cNvSpPr/>
          <p:nvPr/>
        </p:nvSpPr>
        <p:spPr>
          <a:xfrm rot="5400000">
            <a:off x="6285674" y="2539726"/>
            <a:ext cx="2997752" cy="2033099"/>
          </a:xfrm>
          <a:prstGeom prst="parallelogram">
            <a:avLst>
              <a:gd name="adj" fmla="val 50116"/>
            </a:avLst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 rot="16200000" flipV="1">
            <a:off x="4252574" y="2539725"/>
            <a:ext cx="2997752" cy="2033099"/>
          </a:xfrm>
          <a:prstGeom prst="parallelogram">
            <a:avLst>
              <a:gd name="adj" fmla="val 5011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1200000">
            <a:off x="7326504" y="5389227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555950" y="5023262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600000">
            <a:off x="7326932" y="5182068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-1200000">
            <a:off x="7318024" y="4660436"/>
            <a:ext cx="2286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29" idx="2"/>
          </p:cNvCxnSpPr>
          <p:nvPr/>
        </p:nvCxnSpPr>
        <p:spPr>
          <a:xfrm flipH="1" flipV="1">
            <a:off x="6172200" y="2743200"/>
            <a:ext cx="1161197" cy="2645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2"/>
            <a:endCxn id="28" idx="2"/>
          </p:cNvCxnSpPr>
          <p:nvPr/>
        </p:nvCxnSpPr>
        <p:spPr>
          <a:xfrm flipH="1" flipV="1">
            <a:off x="5751450" y="2566853"/>
            <a:ext cx="1577218" cy="2633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" idx="2"/>
          </p:cNvCxnSpPr>
          <p:nvPr/>
        </p:nvCxnSpPr>
        <p:spPr>
          <a:xfrm flipH="1" flipV="1">
            <a:off x="5751450" y="2971800"/>
            <a:ext cx="1804500" cy="2089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5486400" y="2819400"/>
            <a:ext cx="1770510" cy="1933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604350" y="3983301"/>
            <a:ext cx="327300" cy="3273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E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20" idx="4"/>
          </p:cNvCxnSpPr>
          <p:nvPr/>
        </p:nvCxnSpPr>
        <p:spPr>
          <a:xfrm>
            <a:off x="6768000" y="4310601"/>
            <a:ext cx="1" cy="7445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2" idx="2"/>
          </p:cNvCxnSpPr>
          <p:nvPr/>
        </p:nvCxnSpPr>
        <p:spPr>
          <a:xfrm flipH="1">
            <a:off x="5751451" y="5055150"/>
            <a:ext cx="1016550" cy="5082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8" idx="5"/>
          </p:cNvCxnSpPr>
          <p:nvPr/>
        </p:nvCxnSpPr>
        <p:spPr>
          <a:xfrm>
            <a:off x="5751450" y="4545697"/>
            <a:ext cx="1016551" cy="50945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34900" y="6071700"/>
            <a:ext cx="406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3d Solution – with angular data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943600" y="4623640"/>
            <a:ext cx="1389797" cy="76459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751450" y="4773432"/>
            <a:ext cx="1577218" cy="4268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5486400" y="5023262"/>
            <a:ext cx="2069550" cy="381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943600" y="4737629"/>
            <a:ext cx="1381317" cy="76459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0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 of Origin (3d volume)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term point of origin is really a misnomer, as the 3d intersection of the strings creates a 3d volume rather than a single point.</a:t>
            </a:r>
          </a:p>
          <a:p>
            <a:endParaRPr lang="en-US" dirty="0" smtClean="0"/>
          </a:p>
          <a:p>
            <a:r>
              <a:rPr lang="en-US" dirty="0" smtClean="0"/>
              <a:t>This can also be done with a computer by taking careful measurements at the scene for each blood droplet’s dimensions, location, and direction.</a:t>
            </a:r>
          </a:p>
        </p:txBody>
      </p:sp>
    </p:spTree>
    <p:extLst>
      <p:ext uri="{BB962C8B-B14F-4D97-AF65-F5344CB8AC3E}">
        <p14:creationId xmlns:p14="http://schemas.microsoft.com/office/powerpoint/2010/main" val="5337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Limitations of our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Projectiles launched at an angle do not follow a straight line.</a:t>
            </a:r>
          </a:p>
          <a:p>
            <a:endParaRPr lang="en-US" dirty="0"/>
          </a:p>
          <a:p>
            <a:r>
              <a:rPr lang="en-US" dirty="0" smtClean="0"/>
              <a:t>In our previous example of calculating the point of origin, it would be lower than calculated because the blood would follow an arc rather than a line. This simplified model doesn’t account for gravity.</a:t>
            </a:r>
          </a:p>
        </p:txBody>
      </p:sp>
    </p:spTree>
    <p:extLst>
      <p:ext uri="{BB962C8B-B14F-4D97-AF65-F5344CB8AC3E}">
        <p14:creationId xmlns:p14="http://schemas.microsoft.com/office/powerpoint/2010/main" val="39374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Limitations of our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At </a:t>
            </a:r>
            <a:r>
              <a:rPr lang="en-US" dirty="0"/>
              <a:t>high velocities (gun shots) the linear </a:t>
            </a:r>
            <a:r>
              <a:rPr lang="en-US" dirty="0" smtClean="0"/>
              <a:t>model of projectile motion </a:t>
            </a:r>
            <a:r>
              <a:rPr lang="en-US" dirty="0"/>
              <a:t>is fairly accurate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model is better suited to disproving testimony than to accurately re-constructing the events at a crime scene.</a:t>
            </a:r>
          </a:p>
          <a:p>
            <a:endParaRPr lang="en-US" dirty="0"/>
          </a:p>
          <a:p>
            <a:r>
              <a:rPr lang="en-US" dirty="0" smtClean="0"/>
              <a:t>In a real crime scene, the investigator usually uses lasers instead of string to allow others access to the crime scene.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More Info - SWGSTAIN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FBI Scientific Working Group on Bloodstain Pattern Analysis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mission of SWGSTAIN is to promote </a:t>
            </a:r>
            <a:r>
              <a:rPr lang="en-US" dirty="0" smtClean="0"/>
              <a:t>and enhance </a:t>
            </a:r>
            <a:r>
              <a:rPr lang="en-US" dirty="0"/>
              <a:t>the development of quality </a:t>
            </a:r>
            <a:r>
              <a:rPr lang="en-US" dirty="0" smtClean="0"/>
              <a:t>forensic bloodstain </a:t>
            </a:r>
            <a:r>
              <a:rPr lang="en-US" dirty="0"/>
              <a:t>pattern analysis (BPA) </a:t>
            </a:r>
            <a:r>
              <a:rPr lang="en-US" dirty="0" smtClean="0"/>
              <a:t>practices through </a:t>
            </a:r>
            <a:r>
              <a:rPr lang="en-US" dirty="0"/>
              <a:t>the collaborative efforts </a:t>
            </a:r>
            <a:r>
              <a:rPr lang="en-US" dirty="0" smtClean="0"/>
              <a:t>of government </a:t>
            </a:r>
            <a:r>
              <a:rPr lang="en-US" dirty="0"/>
              <a:t>forensic laboratories, </a:t>
            </a:r>
            <a:r>
              <a:rPr lang="en-US" dirty="0" smtClean="0"/>
              <a:t>law enforcement</a:t>
            </a:r>
            <a:r>
              <a:rPr lang="en-US" dirty="0"/>
              <a:t>, private industry, </a:t>
            </a:r>
            <a:r>
              <a:rPr lang="en-US" dirty="0" smtClean="0"/>
              <a:t>and academia.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http://www.swgstain.org/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1"/>
          <a:stretch/>
        </p:blipFill>
        <p:spPr bwMode="auto">
          <a:xfrm>
            <a:off x="-22410" y="6096001"/>
            <a:ext cx="71848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5849" y="76200"/>
            <a:ext cx="951950" cy="11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7142" y="76200"/>
            <a:ext cx="951950" cy="11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59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Spatter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Blood spatter analysis can approximate:</a:t>
            </a:r>
          </a:p>
          <a:p>
            <a:pPr lvl="1"/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distance</a:t>
            </a:r>
            <a:r>
              <a:rPr lang="en-US" dirty="0" smtClean="0"/>
              <a:t> from the source of the blood to the pattern</a:t>
            </a:r>
          </a:p>
          <a:p>
            <a:pPr lvl="1"/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direction</a:t>
            </a:r>
            <a:r>
              <a:rPr lang="en-US" dirty="0" smtClean="0"/>
              <a:t> from which the blood impacted</a:t>
            </a:r>
          </a:p>
          <a:p>
            <a:pPr lvl="1"/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speed</a:t>
            </a:r>
            <a:r>
              <a:rPr lang="en-US" dirty="0" smtClean="0"/>
              <a:t> the droplet was traveling</a:t>
            </a:r>
          </a:p>
          <a:p>
            <a:pPr lvl="1"/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location</a:t>
            </a:r>
            <a:r>
              <a:rPr lang="en-US" dirty="0" smtClean="0"/>
              <a:t> of the point of origin</a:t>
            </a:r>
          </a:p>
          <a:p>
            <a:pPr lvl="1"/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movement</a:t>
            </a:r>
            <a:r>
              <a:rPr lang="en-US" dirty="0" smtClean="0"/>
              <a:t> of a bleeding individual throughout the scene</a:t>
            </a:r>
          </a:p>
          <a:p>
            <a:endParaRPr lang="en-US" dirty="0" smtClean="0"/>
          </a:p>
          <a:p>
            <a:r>
              <a:rPr lang="en-US" dirty="0" smtClean="0"/>
              <a:t>These approximations may agree or disagree with statements made by witnesses, victims, or suspects.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Properties of Blood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Unlike water, blood is a suspension of solids and gases in a liquid.</a:t>
            </a:r>
          </a:p>
          <a:p>
            <a:endParaRPr lang="en-US" dirty="0"/>
          </a:p>
          <a:p>
            <a:r>
              <a:rPr lang="en-US" dirty="0" smtClean="0"/>
              <a:t>Blood behaves differently than water when it is moving.</a:t>
            </a:r>
          </a:p>
          <a:p>
            <a:endParaRPr lang="en-US" dirty="0"/>
          </a:p>
          <a:p>
            <a:r>
              <a:rPr lang="en-US" dirty="0" smtClean="0"/>
              <a:t>The viscosity of blood lowers as its shear rate increases (pumps easier at high flow rates).</a:t>
            </a:r>
          </a:p>
        </p:txBody>
      </p:sp>
    </p:spTree>
    <p:extLst>
      <p:ext uri="{BB962C8B-B14F-4D97-AF65-F5344CB8AC3E}">
        <p14:creationId xmlns:p14="http://schemas.microsoft.com/office/powerpoint/2010/main" val="16126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Properties of Blood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surface tension of blood is slightly less than water.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Blood forms a spherical projectile, not a teardrop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 large amount of blood from a small wound means that the victim survived for a fair length of time.</a:t>
            </a:r>
          </a:p>
          <a:p>
            <a:endParaRPr lang="en-US" dirty="0"/>
          </a:p>
          <a:p>
            <a:r>
              <a:rPr lang="en-US" dirty="0" smtClean="0"/>
              <a:t>Blood normally clots in 3-15 minutes.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Properties of Blood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Fluid flow is driven by a pressure difference.</a:t>
            </a:r>
          </a:p>
          <a:p>
            <a:endParaRPr lang="en-US" dirty="0"/>
          </a:p>
          <a:p>
            <a:r>
              <a:rPr lang="en-US" dirty="0" smtClean="0"/>
              <a:t>Blood pressure drops with excessive blood loss and the bleeding rate slows due to this lower pressure difference.</a:t>
            </a:r>
          </a:p>
          <a:p>
            <a:endParaRPr lang="en-US" dirty="0"/>
          </a:p>
          <a:p>
            <a:r>
              <a:rPr lang="en-US" dirty="0" smtClean="0"/>
              <a:t>Upon death blood pressure falls to zero and bleeding stops.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Biological Properties of Blood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Blood delivers nutrients and oxygen to the cells and transports waste products away from cells.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Red blood cells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carry oxygen</a:t>
            </a:r>
          </a:p>
          <a:p>
            <a:pPr marL="0" indent="0">
              <a:buNone/>
            </a:pPr>
            <a:r>
              <a:rPr lang="en-US" dirty="0" smtClean="0"/>
              <a:t>   and carbon</a:t>
            </a:r>
          </a:p>
          <a:p>
            <a:pPr marL="0" indent="0">
              <a:buNone/>
            </a:pPr>
            <a:r>
              <a:rPr lang="en-US" dirty="0" smtClean="0"/>
              <a:t>   dioxide.</a:t>
            </a:r>
            <a:endParaRPr lang="en-US" dirty="0"/>
          </a:p>
        </p:txBody>
      </p:sp>
      <p:pic>
        <p:nvPicPr>
          <p:cNvPr id="1026" name="Picture 2" descr="File:Red White Blood 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762500" cy="3105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505200" y="4038600"/>
            <a:ext cx="1143000" cy="547687"/>
          </a:xfrm>
          <a:prstGeom prst="straightConnector1">
            <a:avLst/>
          </a:prstGeom>
          <a:ln w="38100">
            <a:solidFill>
              <a:srgbClr val="FF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9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Biological Properties of Blood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White blood cells </a:t>
            </a:r>
            <a:r>
              <a:rPr lang="en-US" dirty="0" smtClean="0"/>
              <a:t>fight off infection and reject foreign tissue.</a:t>
            </a:r>
            <a:endParaRPr lang="en-US" dirty="0"/>
          </a:p>
        </p:txBody>
      </p:sp>
      <p:pic>
        <p:nvPicPr>
          <p:cNvPr id="1026" name="Picture 2" descr="File:Red White Blood 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762500" cy="3105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181600" y="2133600"/>
            <a:ext cx="1828800" cy="1905000"/>
          </a:xfrm>
          <a:prstGeom prst="straightConnector1">
            <a:avLst/>
          </a:prstGeom>
          <a:ln w="38100">
            <a:solidFill>
              <a:srgbClr val="FF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0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Biological Properties of Blood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Platelets </a:t>
            </a:r>
            <a:r>
              <a:rPr lang="en-US" dirty="0" smtClean="0"/>
              <a:t>assist in clotting.</a:t>
            </a:r>
            <a:endParaRPr lang="en-US" dirty="0"/>
          </a:p>
        </p:txBody>
      </p:sp>
      <p:pic>
        <p:nvPicPr>
          <p:cNvPr id="1026" name="Picture 2" descr="File:Red White Blood 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762500" cy="3105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886200" y="1905000"/>
            <a:ext cx="2971800" cy="3086100"/>
          </a:xfrm>
          <a:prstGeom prst="straightConnector1">
            <a:avLst/>
          </a:prstGeom>
          <a:ln w="38100">
            <a:solidFill>
              <a:srgbClr val="FF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Lyle &amp; Louise">
      <a:dk1>
        <a:srgbClr val="000000"/>
      </a:dk1>
      <a:lt1>
        <a:srgbClr val="F1E03A"/>
      </a:lt1>
      <a:dk2>
        <a:srgbClr val="2A2D2B"/>
      </a:dk2>
      <a:lt2>
        <a:srgbClr val="F1E03A"/>
      </a:lt2>
      <a:accent1>
        <a:srgbClr val="E9EAE9"/>
      </a:accent1>
      <a:accent2>
        <a:srgbClr val="F9CE05"/>
      </a:accent2>
      <a:accent3>
        <a:srgbClr val="1863A1"/>
      </a:accent3>
      <a:accent4>
        <a:srgbClr val="595959"/>
      </a:accent4>
      <a:accent5>
        <a:srgbClr val="DEBA04"/>
      </a:accent5>
      <a:accent6>
        <a:srgbClr val="D8D8D8"/>
      </a:accent6>
      <a:hlink>
        <a:srgbClr val="F1E03A"/>
      </a:hlink>
      <a:folHlink>
        <a:srgbClr val="C4A404"/>
      </a:folHlink>
    </a:clrScheme>
    <a:fontScheme name="Lyle &amp; Louis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15260</TotalTime>
  <Words>1134</Words>
  <Application>Microsoft Office PowerPoint</Application>
  <PresentationFormat>On-screen Show (4:3)</PresentationFormat>
  <Paragraphs>176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Impact</vt:lpstr>
      <vt:lpstr>Times New Roman</vt:lpstr>
      <vt:lpstr>Office Theme</vt:lpstr>
      <vt:lpstr>Patterns of Murder</vt:lpstr>
      <vt:lpstr>Blood Stain Evidence</vt:lpstr>
      <vt:lpstr>Blood Spatter</vt:lpstr>
      <vt:lpstr>Physical Properties of Blood</vt:lpstr>
      <vt:lpstr>Physical Properties of Blood</vt:lpstr>
      <vt:lpstr>Physical Properties of Blood</vt:lpstr>
      <vt:lpstr>Biological Properties of Blood</vt:lpstr>
      <vt:lpstr>Biological Properties of Blood</vt:lpstr>
      <vt:lpstr>Biological Properties of Blood</vt:lpstr>
      <vt:lpstr>Surface Tension</vt:lpstr>
      <vt:lpstr>Drop Sizes</vt:lpstr>
      <vt:lpstr>Free Falling Blood Droplets</vt:lpstr>
      <vt:lpstr>Free Falling Blood Droplets</vt:lpstr>
      <vt:lpstr>Free Falling Blood Droplets</vt:lpstr>
      <vt:lpstr>Angle of Impact</vt:lpstr>
      <vt:lpstr>Wave Cast-Off</vt:lpstr>
      <vt:lpstr>Determining Directionality</vt:lpstr>
      <vt:lpstr>Trigonometry and Angle of Impact</vt:lpstr>
      <vt:lpstr>Area of Convergence (2d area)</vt:lpstr>
      <vt:lpstr>Area of Convergence (2d area)</vt:lpstr>
      <vt:lpstr>Point of Origin (3d volume)</vt:lpstr>
      <vt:lpstr>Point of Origin (3d volume)</vt:lpstr>
      <vt:lpstr>Point of Origin (3d volume)</vt:lpstr>
      <vt:lpstr>Limitations of our Model</vt:lpstr>
      <vt:lpstr>Limitations of our Model</vt:lpstr>
      <vt:lpstr>For More Info - SWGSTAIN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Crosscutting Concepts</dc:creator>
  <cp:lastModifiedBy>Hilton, Codey D.</cp:lastModifiedBy>
  <cp:revision>208</cp:revision>
  <dcterms:created xsi:type="dcterms:W3CDTF">2013-06-04T13:26:48Z</dcterms:created>
  <dcterms:modified xsi:type="dcterms:W3CDTF">2016-06-21T03:44:38Z</dcterms:modified>
</cp:coreProperties>
</file>