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7"/>
  </p:notesMasterIdLst>
  <p:sldIdLst>
    <p:sldId id="256" r:id="rId2"/>
    <p:sldId id="319" r:id="rId3"/>
    <p:sldId id="288" r:id="rId4"/>
    <p:sldId id="289" r:id="rId5"/>
    <p:sldId id="290" r:id="rId6"/>
    <p:sldId id="291" r:id="rId7"/>
    <p:sldId id="292" r:id="rId8"/>
    <p:sldId id="308" r:id="rId9"/>
    <p:sldId id="293" r:id="rId10"/>
    <p:sldId id="294" r:id="rId11"/>
    <p:sldId id="295" r:id="rId12"/>
    <p:sldId id="310" r:id="rId13"/>
    <p:sldId id="311" r:id="rId14"/>
    <p:sldId id="297" r:id="rId15"/>
    <p:sldId id="298" r:id="rId16"/>
    <p:sldId id="299" r:id="rId17"/>
    <p:sldId id="300" r:id="rId18"/>
    <p:sldId id="301" r:id="rId19"/>
    <p:sldId id="302" r:id="rId20"/>
    <p:sldId id="304" r:id="rId21"/>
    <p:sldId id="305" r:id="rId22"/>
    <p:sldId id="309" r:id="rId23"/>
    <p:sldId id="312" r:id="rId24"/>
    <p:sldId id="281" r:id="rId25"/>
    <p:sldId id="313" r:id="rId26"/>
    <p:sldId id="314" r:id="rId27"/>
    <p:sldId id="315" r:id="rId28"/>
    <p:sldId id="296" r:id="rId29"/>
    <p:sldId id="316" r:id="rId30"/>
    <p:sldId id="318" r:id="rId31"/>
    <p:sldId id="282" r:id="rId32"/>
    <p:sldId id="306" r:id="rId33"/>
    <p:sldId id="320" r:id="rId34"/>
    <p:sldId id="321" r:id="rId35"/>
    <p:sldId id="322" r:id="rId36"/>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FF"/>
    <a:srgbClr val="FFCC00"/>
    <a:srgbClr val="CCCC00"/>
    <a:srgbClr val="2B2C2D"/>
    <a:srgbClr val="000000"/>
    <a:srgbClr val="242424"/>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78" d="100"/>
          <a:sy n="78" d="100"/>
        </p:scale>
        <p:origin x="1146"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viewProps" Target="viewProps.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notesMaster" Target="notesMasters/notesMaster1.xml"/><Relationship Id="rId40"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8" Type="http://schemas.openxmlformats.org/officeDocument/2006/relationships/slide" Target="slides/slide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AF85F5B3-9D12-4610-AC39-6379E42169A0}" type="datetimeFigureOut">
              <a:rPr lang="en-US" smtClean="0"/>
              <a:t>6/20/2016</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C49E818C-6FBE-49CD-BF09-940CEF33D04B}" type="slidenum">
              <a:rPr lang="en-US" smtClean="0"/>
              <a:t>‹#›</a:t>
            </a:fld>
            <a:endParaRPr lang="en-US"/>
          </a:p>
        </p:txBody>
      </p:sp>
    </p:spTree>
    <p:extLst>
      <p:ext uri="{BB962C8B-B14F-4D97-AF65-F5344CB8AC3E}">
        <p14:creationId xmlns:p14="http://schemas.microsoft.com/office/powerpoint/2010/main" val="238573816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a:t>
            </a:fld>
            <a:endParaRPr lang="en-US"/>
          </a:p>
        </p:txBody>
      </p:sp>
    </p:spTree>
    <p:extLst>
      <p:ext uri="{BB962C8B-B14F-4D97-AF65-F5344CB8AC3E}">
        <p14:creationId xmlns:p14="http://schemas.microsoft.com/office/powerpoint/2010/main" val="29330819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10</a:t>
            </a:fld>
            <a:endParaRPr lang="en-US"/>
          </a:p>
        </p:txBody>
      </p:sp>
    </p:spTree>
    <p:extLst>
      <p:ext uri="{BB962C8B-B14F-4D97-AF65-F5344CB8AC3E}">
        <p14:creationId xmlns:p14="http://schemas.microsoft.com/office/powerpoint/2010/main" val="426664804"/>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11</a:t>
            </a:fld>
            <a:endParaRPr lang="en-US"/>
          </a:p>
        </p:txBody>
      </p:sp>
    </p:spTree>
    <p:extLst>
      <p:ext uri="{BB962C8B-B14F-4D97-AF65-F5344CB8AC3E}">
        <p14:creationId xmlns:p14="http://schemas.microsoft.com/office/powerpoint/2010/main" val="1217718800"/>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12</a:t>
            </a:fld>
            <a:endParaRPr lang="en-US"/>
          </a:p>
        </p:txBody>
      </p:sp>
    </p:spTree>
    <p:extLst>
      <p:ext uri="{BB962C8B-B14F-4D97-AF65-F5344CB8AC3E}">
        <p14:creationId xmlns:p14="http://schemas.microsoft.com/office/powerpoint/2010/main" val="55598245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13</a:t>
            </a:fld>
            <a:endParaRPr lang="en-US"/>
          </a:p>
        </p:txBody>
      </p:sp>
    </p:spTree>
    <p:extLst>
      <p:ext uri="{BB962C8B-B14F-4D97-AF65-F5344CB8AC3E}">
        <p14:creationId xmlns:p14="http://schemas.microsoft.com/office/powerpoint/2010/main" val="2088545850"/>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14</a:t>
            </a:fld>
            <a:endParaRPr lang="en-US"/>
          </a:p>
        </p:txBody>
      </p:sp>
    </p:spTree>
    <p:extLst>
      <p:ext uri="{BB962C8B-B14F-4D97-AF65-F5344CB8AC3E}">
        <p14:creationId xmlns:p14="http://schemas.microsoft.com/office/powerpoint/2010/main" val="361970296"/>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15</a:t>
            </a:fld>
            <a:endParaRPr lang="en-US"/>
          </a:p>
        </p:txBody>
      </p:sp>
    </p:spTree>
    <p:extLst>
      <p:ext uri="{BB962C8B-B14F-4D97-AF65-F5344CB8AC3E}">
        <p14:creationId xmlns:p14="http://schemas.microsoft.com/office/powerpoint/2010/main" val="62387805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16</a:t>
            </a:fld>
            <a:endParaRPr lang="en-US"/>
          </a:p>
        </p:txBody>
      </p:sp>
    </p:spTree>
    <p:extLst>
      <p:ext uri="{BB962C8B-B14F-4D97-AF65-F5344CB8AC3E}">
        <p14:creationId xmlns:p14="http://schemas.microsoft.com/office/powerpoint/2010/main" val="237815284"/>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17</a:t>
            </a:fld>
            <a:endParaRPr lang="en-US"/>
          </a:p>
        </p:txBody>
      </p:sp>
    </p:spTree>
    <p:extLst>
      <p:ext uri="{BB962C8B-B14F-4D97-AF65-F5344CB8AC3E}">
        <p14:creationId xmlns:p14="http://schemas.microsoft.com/office/powerpoint/2010/main" val="965968669"/>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18</a:t>
            </a:fld>
            <a:endParaRPr lang="en-US"/>
          </a:p>
        </p:txBody>
      </p:sp>
    </p:spTree>
    <p:extLst>
      <p:ext uri="{BB962C8B-B14F-4D97-AF65-F5344CB8AC3E}">
        <p14:creationId xmlns:p14="http://schemas.microsoft.com/office/powerpoint/2010/main" val="743974139"/>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19</a:t>
            </a:fld>
            <a:endParaRPr lang="en-US"/>
          </a:p>
        </p:txBody>
      </p:sp>
    </p:spTree>
    <p:extLst>
      <p:ext uri="{BB962C8B-B14F-4D97-AF65-F5344CB8AC3E}">
        <p14:creationId xmlns:p14="http://schemas.microsoft.com/office/powerpoint/2010/main" val="136731492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a:t>
            </a:fld>
            <a:endParaRPr lang="en-US"/>
          </a:p>
        </p:txBody>
      </p:sp>
    </p:spTree>
    <p:extLst>
      <p:ext uri="{BB962C8B-B14F-4D97-AF65-F5344CB8AC3E}">
        <p14:creationId xmlns:p14="http://schemas.microsoft.com/office/powerpoint/2010/main" val="249426070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20</a:t>
            </a:fld>
            <a:endParaRPr lang="en-US"/>
          </a:p>
        </p:txBody>
      </p:sp>
    </p:spTree>
    <p:extLst>
      <p:ext uri="{BB962C8B-B14F-4D97-AF65-F5344CB8AC3E}">
        <p14:creationId xmlns:p14="http://schemas.microsoft.com/office/powerpoint/2010/main" val="396592657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21</a:t>
            </a:fld>
            <a:endParaRPr lang="en-US"/>
          </a:p>
        </p:txBody>
      </p:sp>
    </p:spTree>
    <p:extLst>
      <p:ext uri="{BB962C8B-B14F-4D97-AF65-F5344CB8AC3E}">
        <p14:creationId xmlns:p14="http://schemas.microsoft.com/office/powerpoint/2010/main" val="1896404507"/>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22</a:t>
            </a:fld>
            <a:endParaRPr lang="en-US"/>
          </a:p>
        </p:txBody>
      </p:sp>
    </p:spTree>
    <p:extLst>
      <p:ext uri="{BB962C8B-B14F-4D97-AF65-F5344CB8AC3E}">
        <p14:creationId xmlns:p14="http://schemas.microsoft.com/office/powerpoint/2010/main" val="110062601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23</a:t>
            </a:fld>
            <a:endParaRPr lang="en-US"/>
          </a:p>
        </p:txBody>
      </p:sp>
    </p:spTree>
    <p:extLst>
      <p:ext uri="{BB962C8B-B14F-4D97-AF65-F5344CB8AC3E}">
        <p14:creationId xmlns:p14="http://schemas.microsoft.com/office/powerpoint/2010/main" val="1046277659"/>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24</a:t>
            </a:fld>
            <a:endParaRPr lang="en-US"/>
          </a:p>
        </p:txBody>
      </p:sp>
    </p:spTree>
    <p:extLst>
      <p:ext uri="{BB962C8B-B14F-4D97-AF65-F5344CB8AC3E}">
        <p14:creationId xmlns:p14="http://schemas.microsoft.com/office/powerpoint/2010/main" val="1549244342"/>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25</a:t>
            </a:fld>
            <a:endParaRPr lang="en-US"/>
          </a:p>
        </p:txBody>
      </p:sp>
    </p:spTree>
    <p:extLst>
      <p:ext uri="{BB962C8B-B14F-4D97-AF65-F5344CB8AC3E}">
        <p14:creationId xmlns:p14="http://schemas.microsoft.com/office/powerpoint/2010/main" val="173977731"/>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26</a:t>
            </a:fld>
            <a:endParaRPr lang="en-US"/>
          </a:p>
        </p:txBody>
      </p:sp>
    </p:spTree>
    <p:extLst>
      <p:ext uri="{BB962C8B-B14F-4D97-AF65-F5344CB8AC3E}">
        <p14:creationId xmlns:p14="http://schemas.microsoft.com/office/powerpoint/2010/main" val="4152991529"/>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27</a:t>
            </a:fld>
            <a:endParaRPr lang="en-US"/>
          </a:p>
        </p:txBody>
      </p:sp>
    </p:spTree>
    <p:extLst>
      <p:ext uri="{BB962C8B-B14F-4D97-AF65-F5344CB8AC3E}">
        <p14:creationId xmlns:p14="http://schemas.microsoft.com/office/powerpoint/2010/main" val="660431984"/>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28</a:t>
            </a:fld>
            <a:endParaRPr lang="en-US"/>
          </a:p>
        </p:txBody>
      </p:sp>
    </p:spTree>
    <p:extLst>
      <p:ext uri="{BB962C8B-B14F-4D97-AF65-F5344CB8AC3E}">
        <p14:creationId xmlns:p14="http://schemas.microsoft.com/office/powerpoint/2010/main" val="358165643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29</a:t>
            </a:fld>
            <a:endParaRPr lang="en-US"/>
          </a:p>
        </p:txBody>
      </p:sp>
    </p:spTree>
    <p:extLst>
      <p:ext uri="{BB962C8B-B14F-4D97-AF65-F5344CB8AC3E}">
        <p14:creationId xmlns:p14="http://schemas.microsoft.com/office/powerpoint/2010/main" val="2197247402"/>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3</a:t>
            </a:fld>
            <a:endParaRPr lang="en-US"/>
          </a:p>
        </p:txBody>
      </p:sp>
    </p:spTree>
    <p:extLst>
      <p:ext uri="{BB962C8B-B14F-4D97-AF65-F5344CB8AC3E}">
        <p14:creationId xmlns:p14="http://schemas.microsoft.com/office/powerpoint/2010/main" val="1748393350"/>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30</a:t>
            </a:fld>
            <a:endParaRPr lang="en-US"/>
          </a:p>
        </p:txBody>
      </p:sp>
    </p:spTree>
    <p:extLst>
      <p:ext uri="{BB962C8B-B14F-4D97-AF65-F5344CB8AC3E}">
        <p14:creationId xmlns:p14="http://schemas.microsoft.com/office/powerpoint/2010/main" val="4202659479"/>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31</a:t>
            </a:fld>
            <a:endParaRPr lang="en-US"/>
          </a:p>
        </p:txBody>
      </p:sp>
    </p:spTree>
    <p:extLst>
      <p:ext uri="{BB962C8B-B14F-4D97-AF65-F5344CB8AC3E}">
        <p14:creationId xmlns:p14="http://schemas.microsoft.com/office/powerpoint/2010/main" val="3655290609"/>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32</a:t>
            </a:fld>
            <a:endParaRPr lang="en-US"/>
          </a:p>
        </p:txBody>
      </p:sp>
    </p:spTree>
    <p:extLst>
      <p:ext uri="{BB962C8B-B14F-4D97-AF65-F5344CB8AC3E}">
        <p14:creationId xmlns:p14="http://schemas.microsoft.com/office/powerpoint/2010/main" val="2296496452"/>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33</a:t>
            </a:fld>
            <a:endParaRPr lang="en-US"/>
          </a:p>
        </p:txBody>
      </p:sp>
    </p:spTree>
    <p:extLst>
      <p:ext uri="{BB962C8B-B14F-4D97-AF65-F5344CB8AC3E}">
        <p14:creationId xmlns:p14="http://schemas.microsoft.com/office/powerpoint/2010/main" val="201216566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34</a:t>
            </a:fld>
            <a:endParaRPr lang="en-US"/>
          </a:p>
        </p:txBody>
      </p:sp>
    </p:spTree>
    <p:extLst>
      <p:ext uri="{BB962C8B-B14F-4D97-AF65-F5344CB8AC3E}">
        <p14:creationId xmlns:p14="http://schemas.microsoft.com/office/powerpoint/2010/main" val="2845005397"/>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35</a:t>
            </a:fld>
            <a:endParaRPr lang="en-US"/>
          </a:p>
        </p:txBody>
      </p:sp>
    </p:spTree>
    <p:extLst>
      <p:ext uri="{BB962C8B-B14F-4D97-AF65-F5344CB8AC3E}">
        <p14:creationId xmlns:p14="http://schemas.microsoft.com/office/powerpoint/2010/main" val="42132707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4</a:t>
            </a:fld>
            <a:endParaRPr lang="en-US"/>
          </a:p>
        </p:txBody>
      </p:sp>
    </p:spTree>
    <p:extLst>
      <p:ext uri="{BB962C8B-B14F-4D97-AF65-F5344CB8AC3E}">
        <p14:creationId xmlns:p14="http://schemas.microsoft.com/office/powerpoint/2010/main" val="115661611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5</a:t>
            </a:fld>
            <a:endParaRPr lang="en-US"/>
          </a:p>
        </p:txBody>
      </p:sp>
    </p:spTree>
    <p:extLst>
      <p:ext uri="{BB962C8B-B14F-4D97-AF65-F5344CB8AC3E}">
        <p14:creationId xmlns:p14="http://schemas.microsoft.com/office/powerpoint/2010/main" val="277703806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6</a:t>
            </a:fld>
            <a:endParaRPr lang="en-US"/>
          </a:p>
        </p:txBody>
      </p:sp>
    </p:spTree>
    <p:extLst>
      <p:ext uri="{BB962C8B-B14F-4D97-AF65-F5344CB8AC3E}">
        <p14:creationId xmlns:p14="http://schemas.microsoft.com/office/powerpoint/2010/main" val="2009605270"/>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7</a:t>
            </a:fld>
            <a:endParaRPr lang="en-US"/>
          </a:p>
        </p:txBody>
      </p:sp>
    </p:spTree>
    <p:extLst>
      <p:ext uri="{BB962C8B-B14F-4D97-AF65-F5344CB8AC3E}">
        <p14:creationId xmlns:p14="http://schemas.microsoft.com/office/powerpoint/2010/main" val="3354441884"/>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8</a:t>
            </a:fld>
            <a:endParaRPr lang="en-US"/>
          </a:p>
        </p:txBody>
      </p:sp>
    </p:spTree>
    <p:extLst>
      <p:ext uri="{BB962C8B-B14F-4D97-AF65-F5344CB8AC3E}">
        <p14:creationId xmlns:p14="http://schemas.microsoft.com/office/powerpoint/2010/main" val="14624583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C49E818C-6FBE-49CD-BF09-940CEF33D04B}" type="slidenum">
              <a:rPr lang="en-US" smtClean="0"/>
              <a:t>9</a:t>
            </a:fld>
            <a:endParaRPr lang="en-US"/>
          </a:p>
        </p:txBody>
      </p:sp>
    </p:spTree>
    <p:extLst>
      <p:ext uri="{BB962C8B-B14F-4D97-AF65-F5344CB8AC3E}">
        <p14:creationId xmlns:p14="http://schemas.microsoft.com/office/powerpoint/2010/main" val="306541169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yle &amp; Louise">
    <p:spTree>
      <p:nvGrpSpPr>
        <p:cNvPr id="1" name=""/>
        <p:cNvGrpSpPr/>
        <p:nvPr/>
      </p:nvGrpSpPr>
      <p:grpSpPr>
        <a:xfrm>
          <a:off x="0" y="0"/>
          <a:ext cx="0" cy="0"/>
          <a:chOff x="0" y="0"/>
          <a:chExt cx="0" cy="0"/>
        </a:xfrm>
      </p:grpSpPr>
      <p:pic>
        <p:nvPicPr>
          <p:cNvPr id="18" name="Picture 17"/>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52400" y="-112347"/>
            <a:ext cx="8991600" cy="7204808"/>
          </a:xfrm>
          <a:prstGeom prst="rect">
            <a:avLst/>
          </a:prstGeom>
        </p:spPr>
      </p:pic>
      <p:sp>
        <p:nvSpPr>
          <p:cNvPr id="24" name="Title 23"/>
          <p:cNvSpPr>
            <a:spLocks noGrp="1"/>
          </p:cNvSpPr>
          <p:nvPr>
            <p:ph type="title"/>
          </p:nvPr>
        </p:nvSpPr>
        <p:spPr>
          <a:xfrm>
            <a:off x="609600" y="304800"/>
            <a:ext cx="8229600" cy="563562"/>
          </a:xfrm>
        </p:spPr>
        <p:txBody>
          <a:bodyPr/>
          <a:lstStyle>
            <a:lvl1pPr algn="r">
              <a:defRPr>
                <a:solidFill>
                  <a:srgbClr val="FFCC00"/>
                </a:solidFill>
              </a:defRPr>
            </a:lvl1pPr>
          </a:lstStyle>
          <a:p>
            <a:r>
              <a:rPr lang="en-US" dirty="0" smtClean="0"/>
              <a:t>Click to edit Master title style</a:t>
            </a:r>
            <a:endParaRPr lang="en-US" dirty="0"/>
          </a:p>
        </p:txBody>
      </p:sp>
      <p:sp>
        <p:nvSpPr>
          <p:cNvPr id="25" name="Date Placeholder 24"/>
          <p:cNvSpPr>
            <a:spLocks noGrp="1"/>
          </p:cNvSpPr>
          <p:nvPr>
            <p:ph type="dt" sz="half" idx="10"/>
          </p:nvPr>
        </p:nvSpPr>
        <p:spPr/>
        <p:txBody>
          <a:bodyPr/>
          <a:lstStyle/>
          <a:p>
            <a:fld id="{9ECFEF8E-9DBE-4E9B-999C-CE024C9E3D9E}" type="datetimeFigureOut">
              <a:rPr lang="en-US" smtClean="0"/>
              <a:t>6/20/2016</a:t>
            </a:fld>
            <a:endParaRPr lang="en-US"/>
          </a:p>
        </p:txBody>
      </p:sp>
      <p:sp>
        <p:nvSpPr>
          <p:cNvPr id="26" name="Footer Placeholder 25"/>
          <p:cNvSpPr>
            <a:spLocks noGrp="1"/>
          </p:cNvSpPr>
          <p:nvPr>
            <p:ph type="ftr" sz="quarter" idx="11"/>
          </p:nvPr>
        </p:nvSpPr>
        <p:spPr/>
        <p:txBody>
          <a:bodyPr/>
          <a:lstStyle/>
          <a:p>
            <a:endParaRPr lang="en-US"/>
          </a:p>
        </p:txBody>
      </p:sp>
      <p:sp>
        <p:nvSpPr>
          <p:cNvPr id="27" name="Slide Number Placeholder 26"/>
          <p:cNvSpPr>
            <a:spLocks noGrp="1"/>
          </p:cNvSpPr>
          <p:nvPr>
            <p:ph type="sldNum" sz="quarter" idx="12"/>
          </p:nvPr>
        </p:nvSpPr>
        <p:spPr/>
        <p:txBody>
          <a:bodyPr/>
          <a:lstStyle/>
          <a:p>
            <a:fld id="{67334217-0CDA-45C1-AA8E-1AA0409A044F}" type="slidenum">
              <a:rPr lang="en-US" smtClean="0"/>
              <a:t>‹#›</a:t>
            </a:fld>
            <a:endParaRPr lang="en-US"/>
          </a:p>
        </p:txBody>
      </p:sp>
      <p:sp>
        <p:nvSpPr>
          <p:cNvPr id="29" name="Text Placeholder 28"/>
          <p:cNvSpPr>
            <a:spLocks noGrp="1"/>
          </p:cNvSpPr>
          <p:nvPr>
            <p:ph type="body" sz="quarter" idx="13"/>
          </p:nvPr>
        </p:nvSpPr>
        <p:spPr>
          <a:xfrm>
            <a:off x="609600" y="1295400"/>
            <a:ext cx="8153400" cy="5029200"/>
          </a:xfrm>
        </p:spPr>
        <p:txBody>
          <a:bodyPr/>
          <a:lstStyle>
            <a:lvl1pPr>
              <a:defRPr>
                <a:solidFill>
                  <a:srgbClr val="FFFFFF"/>
                </a:solidFill>
              </a:defRPr>
            </a:lvl1pPr>
            <a:lvl2pPr>
              <a:defRPr>
                <a:solidFill>
                  <a:srgbClr val="FFFFFF"/>
                </a:solidFill>
              </a:defRPr>
            </a:lvl2pPr>
            <a:lvl3pPr>
              <a:defRPr>
                <a:solidFill>
                  <a:srgbClr val="FFFFFF"/>
                </a:solidFill>
              </a:defRPr>
            </a:lvl3pPr>
            <a:lvl4pPr>
              <a:defRPr>
                <a:solidFill>
                  <a:srgbClr val="FFFFFF"/>
                </a:solidFill>
              </a:defRPr>
            </a:lvl4pPr>
            <a:lvl5pPr>
              <a:defRPr>
                <a:solidFill>
                  <a:srgbClr val="FFFFFF"/>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8" name="TextBox 7"/>
          <p:cNvSpPr txBox="1"/>
          <p:nvPr userDrawn="1"/>
        </p:nvSpPr>
        <p:spPr>
          <a:xfrm>
            <a:off x="3069138" y="6426276"/>
            <a:ext cx="6074861" cy="577081"/>
          </a:xfrm>
          <a:prstGeom prst="rect">
            <a:avLst/>
          </a:prstGeom>
          <a:noFill/>
        </p:spPr>
        <p:txBody>
          <a:bodyPr wrap="square" rtlCol="0">
            <a:spAutoFit/>
          </a:bodyPr>
          <a:lstStyle/>
          <a:p>
            <a:pPr algn="r"/>
            <a:r>
              <a:rPr lang="en-US" sz="1050" dirty="0">
                <a:solidFill>
                  <a:schemeClr val="accent1"/>
                </a:solidFill>
              </a:rPr>
              <a:t>Copyright © 2013 Crosscutting Concepts, LLC. All Rights Reserved.</a:t>
            </a:r>
          </a:p>
          <a:p>
            <a:pPr algn="r"/>
            <a:r>
              <a:rPr lang="en-US" sz="1050" dirty="0">
                <a:solidFill>
                  <a:schemeClr val="accent1"/>
                </a:solidFill>
              </a:rPr>
              <a:t>www.CrosscuttingConcepts.com</a:t>
            </a:r>
          </a:p>
          <a:p>
            <a:pPr algn="r"/>
            <a:endParaRPr lang="en-US" sz="1050" dirty="0">
              <a:solidFill>
                <a:schemeClr val="accent1"/>
              </a:solidFill>
            </a:endParaRPr>
          </a:p>
        </p:txBody>
      </p:sp>
    </p:spTree>
    <p:extLst>
      <p:ext uri="{BB962C8B-B14F-4D97-AF65-F5344CB8AC3E}">
        <p14:creationId xmlns:p14="http://schemas.microsoft.com/office/powerpoint/2010/main" val="220053567"/>
      </p:ext>
    </p:extLst>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2" Type="http://schemas.openxmlformats.org/officeDocument/2006/relationships/theme" Target="../theme/theme1.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gradFill flip="none" rotWithShape="1">
          <a:gsLst>
            <a:gs pos="0">
              <a:srgbClr val="2B2C2D">
                <a:lumMod val="97000"/>
                <a:lumOff val="3000"/>
              </a:srgbClr>
            </a:gs>
            <a:gs pos="100000">
              <a:srgbClr val="242424"/>
            </a:gs>
          </a:gsLst>
          <a:lin ang="5400000" scaled="0"/>
          <a:tileRect/>
        </a:gra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9ECFEF8E-9DBE-4E9B-999C-CE024C9E3D9E}" type="datetimeFigureOut">
              <a:rPr lang="en-US" smtClean="0"/>
              <a:t>6/20/2016</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7334217-0CDA-45C1-AA8E-1AA0409A044F}" type="slidenum">
              <a:rPr lang="en-US" smtClean="0"/>
              <a:t>‹#›</a:t>
            </a:fld>
            <a:endParaRPr lang="en-US"/>
          </a:p>
        </p:txBody>
      </p:sp>
    </p:spTree>
    <p:extLst>
      <p:ext uri="{BB962C8B-B14F-4D97-AF65-F5344CB8AC3E}">
        <p14:creationId xmlns:p14="http://schemas.microsoft.com/office/powerpoint/2010/main" val="530184733"/>
      </p:ext>
    </p:extLst>
  </p:cSld>
  <p:clrMap bg1="lt1" tx1="dk1" bg2="lt2" tx2="dk2" accent1="accent1" accent2="accent2" accent3="accent3" accent4="accent4" accent5="accent5" accent6="accent6" hlink="hlink" folHlink="folHlink"/>
  <p:sldLayoutIdLst>
    <p:sldLayoutId id="2147483651" r:id="rId1"/>
  </p:sldLayoutIdLst>
  <p:timing>
    <p:tnLst>
      <p:par>
        <p:cTn id="1" dur="indefinite" restart="never" nodeType="tmRoot"/>
      </p:par>
    </p:tnLst>
  </p:timing>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4.xml"/><Relationship Id="rId1" Type="http://schemas.openxmlformats.org/officeDocument/2006/relationships/slideLayout" Target="../slideLayouts/slideLayout1.xml"/><Relationship Id="rId4" Type="http://schemas.openxmlformats.org/officeDocument/2006/relationships/image" Target="../media/image5.png"/></Relationships>
</file>

<file path=ppt/slides/_rels/slide1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5.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6.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6.xml"/><Relationship Id="rId1" Type="http://schemas.openxmlformats.org/officeDocument/2006/relationships/slideLayout" Target="../slideLayouts/slideLayout1.xml"/><Relationship Id="rId5" Type="http://schemas.openxmlformats.org/officeDocument/2006/relationships/image" Target="../media/image6.png"/><Relationship Id="rId4" Type="http://schemas.openxmlformats.org/officeDocument/2006/relationships/image" Target="../media/image5.png"/></Relationships>
</file>

<file path=ppt/slides/_rels/slide1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17.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8.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8.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19.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19.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0.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1.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notesSlide" Target="../notesSlides/notesSlide21.xml"/><Relationship Id="rId1" Type="http://schemas.openxmlformats.org/officeDocument/2006/relationships/slideLayout" Target="../slideLayouts/slideLayout1.xml"/><Relationship Id="rId6" Type="http://schemas.openxmlformats.org/officeDocument/2006/relationships/image" Target="../media/image7.png"/><Relationship Id="rId5" Type="http://schemas.openxmlformats.org/officeDocument/2006/relationships/image" Target="../media/image6.png"/><Relationship Id="rId4" Type="http://schemas.openxmlformats.org/officeDocument/2006/relationships/image" Target="../media/image5.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32.xml"/><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10.png"/><Relationship Id="rId7" Type="http://schemas.openxmlformats.org/officeDocument/2006/relationships/image" Target="../media/image14.png"/><Relationship Id="rId2" Type="http://schemas.openxmlformats.org/officeDocument/2006/relationships/notesSlide" Target="../notesSlides/notesSlide35.xml"/><Relationship Id="rId1" Type="http://schemas.openxmlformats.org/officeDocument/2006/relationships/slideLayout" Target="../slideLayouts/slideLayout1.xml"/><Relationship Id="rId6" Type="http://schemas.openxmlformats.org/officeDocument/2006/relationships/image" Target="../media/image13.png"/><Relationship Id="rId5" Type="http://schemas.openxmlformats.org/officeDocument/2006/relationships/image" Target="../media/image12.png"/><Relationship Id="rId4" Type="http://schemas.openxmlformats.org/officeDocument/2006/relationships/image" Target="../media/image11.jpe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hyperlink" Target="http://www.smithsonianchannel.com/site/sn/show.do?episode=141561" TargetMode="External"/><Relationship Id="rId2" Type="http://schemas.openxmlformats.org/officeDocument/2006/relationships/notesSlide" Target="../notesSlides/notesSlide8.xml"/><Relationship Id="rId1" Type="http://schemas.openxmlformats.org/officeDocument/2006/relationships/slideLayout" Target="../slideLayouts/slideLayout1.xml"/><Relationship Id="rId4" Type="http://schemas.openxmlformats.org/officeDocument/2006/relationships/hyperlink" Target="http://www.smithsonianchannel.com/site/sn/show.do?episode=141561#measuring-time-with-maggots" TargetMode="Externa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r="6076"/>
          <a:stretch/>
        </p:blipFill>
        <p:spPr>
          <a:xfrm>
            <a:off x="-34639" y="0"/>
            <a:ext cx="9178639" cy="6858000"/>
          </a:xfrm>
          <a:prstGeom prst="rect">
            <a:avLst/>
          </a:prstGeom>
        </p:spPr>
      </p:pic>
      <p:sp>
        <p:nvSpPr>
          <p:cNvPr id="2" name="Rectangle 1"/>
          <p:cNvSpPr/>
          <p:nvPr/>
        </p:nvSpPr>
        <p:spPr>
          <a:xfrm>
            <a:off x="-34636" y="914400"/>
            <a:ext cx="9178636" cy="1214437"/>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p:cNvSpPr>
            <a:spLocks noGrp="1"/>
          </p:cNvSpPr>
          <p:nvPr>
            <p:ph type="title"/>
          </p:nvPr>
        </p:nvSpPr>
        <p:spPr>
          <a:xfrm>
            <a:off x="762000" y="457200"/>
            <a:ext cx="8382000" cy="1362075"/>
          </a:xfrm>
        </p:spPr>
        <p:txBody>
          <a:bodyPr>
            <a:noAutofit/>
          </a:bodyPr>
          <a:lstStyle/>
          <a:p>
            <a:pPr algn="r"/>
            <a:r>
              <a:rPr lang="en-US" sz="6500" cap="none" dirty="0" smtClean="0">
                <a:ln>
                  <a:solidFill>
                    <a:schemeClr val="tx2"/>
                  </a:solidFill>
                </a:ln>
                <a:solidFill>
                  <a:srgbClr val="FFFFFF"/>
                </a:solidFill>
                <a:latin typeface="Impact" pitchFamily="34" charset="0"/>
              </a:rPr>
              <a:t>Nature’s Witness</a:t>
            </a:r>
            <a:endParaRPr lang="en-US" sz="6500" cap="none" dirty="0">
              <a:ln>
                <a:solidFill>
                  <a:schemeClr val="tx2"/>
                </a:solidFill>
              </a:ln>
              <a:solidFill>
                <a:srgbClr val="FFFFFF"/>
              </a:solidFill>
              <a:latin typeface="Impact" pitchFamily="34" charset="0"/>
            </a:endParaRPr>
          </a:p>
        </p:txBody>
      </p:sp>
      <p:sp>
        <p:nvSpPr>
          <p:cNvPr id="3" name="Rectangle 2"/>
          <p:cNvSpPr/>
          <p:nvPr/>
        </p:nvSpPr>
        <p:spPr>
          <a:xfrm>
            <a:off x="-34636" y="2209800"/>
            <a:ext cx="9178636" cy="7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17318" y="762000"/>
            <a:ext cx="9178636" cy="76200"/>
          </a:xfrm>
          <a:prstGeom prst="rect">
            <a:avLst/>
          </a:prstGeom>
          <a:solidFill>
            <a:srgbClr val="0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Title 1"/>
          <p:cNvSpPr txBox="1">
            <a:spLocks/>
          </p:cNvSpPr>
          <p:nvPr/>
        </p:nvSpPr>
        <p:spPr>
          <a:xfrm>
            <a:off x="1342292" y="1528762"/>
            <a:ext cx="7772400" cy="1362075"/>
          </a:xfrm>
          <a:prstGeom prst="rect">
            <a:avLst/>
          </a:prstGeom>
        </p:spPr>
        <p:txBody>
          <a:bodyPr vert="horz" lIns="91440" tIns="45720" rIns="91440" bIns="45720" rtlCol="0" anchor="t">
            <a:normAutofit/>
          </a:bodyPr>
          <a:lstStyle>
            <a:lvl1pPr algn="l" defTabSz="914400" rtl="0" eaLnBrk="1" latinLnBrk="0" hangingPunct="1">
              <a:spcBef>
                <a:spcPct val="0"/>
              </a:spcBef>
              <a:buNone/>
              <a:defRPr sz="4000" b="0" kern="1200" cap="all">
                <a:solidFill>
                  <a:schemeClr val="accent1"/>
                </a:solidFill>
                <a:latin typeface="+mj-lt"/>
                <a:ea typeface="+mj-ea"/>
                <a:cs typeface="+mj-cs"/>
              </a:defRPr>
            </a:lvl1pPr>
          </a:lstStyle>
          <a:p>
            <a:pPr algn="r"/>
            <a:r>
              <a:rPr lang="en-US" sz="3600" cap="none" dirty="0" smtClean="0">
                <a:solidFill>
                  <a:schemeClr val="accent2"/>
                </a:solidFill>
              </a:rPr>
              <a:t>Forensic Entomology</a:t>
            </a:r>
            <a:endParaRPr lang="en-US" sz="3600" cap="none" dirty="0">
              <a:solidFill>
                <a:schemeClr val="accent2"/>
              </a:solidFill>
            </a:endParaRPr>
          </a:p>
        </p:txBody>
      </p:sp>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9244" y="416718"/>
            <a:ext cx="2209800" cy="2209800"/>
          </a:xfrm>
          <a:prstGeom prst="rect">
            <a:avLst/>
          </a:prstGeom>
        </p:spPr>
      </p:pic>
    </p:spTree>
    <p:extLst>
      <p:ext uri="{BB962C8B-B14F-4D97-AF65-F5344CB8AC3E}">
        <p14:creationId xmlns:p14="http://schemas.microsoft.com/office/powerpoint/2010/main" val="98968850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Breeding grounds</a:t>
            </a:r>
            <a:endParaRPr lang="en-US" dirty="0"/>
          </a:p>
        </p:txBody>
      </p:sp>
      <p:sp>
        <p:nvSpPr>
          <p:cNvPr id="3" name="Text Placeholder 2"/>
          <p:cNvSpPr>
            <a:spLocks noGrp="1"/>
          </p:cNvSpPr>
          <p:nvPr>
            <p:ph type="body" sz="quarter" idx="13"/>
          </p:nvPr>
        </p:nvSpPr>
        <p:spPr/>
        <p:txBody>
          <a:bodyPr>
            <a:normAutofit lnSpcReduction="10000"/>
          </a:bodyPr>
          <a:lstStyle/>
          <a:p>
            <a:pPr marL="0" indent="0">
              <a:buNone/>
            </a:pPr>
            <a:r>
              <a:rPr lang="en-US" dirty="0"/>
              <a:t>Estimates of </a:t>
            </a:r>
            <a:r>
              <a:rPr lang="en-US" dirty="0" smtClean="0"/>
              <a:t>postmortem intervals can be made from insects inhabiting remains.  The estimates are based on:</a:t>
            </a:r>
          </a:p>
          <a:p>
            <a:r>
              <a:rPr lang="en-US" dirty="0" smtClean="0"/>
              <a:t>The </a:t>
            </a:r>
            <a:r>
              <a:rPr lang="en-US" dirty="0"/>
              <a:t>time required for a given species to reach a particular stage of </a:t>
            </a:r>
            <a:r>
              <a:rPr lang="en-US" dirty="0" smtClean="0"/>
              <a:t>development.</a:t>
            </a:r>
          </a:p>
          <a:p>
            <a:r>
              <a:rPr lang="en-US" dirty="0" smtClean="0"/>
              <a:t>Comparisons </a:t>
            </a:r>
            <a:r>
              <a:rPr lang="en-US" dirty="0"/>
              <a:t>of all insect species present on the remains at the time of </a:t>
            </a:r>
            <a:r>
              <a:rPr lang="en-US" dirty="0" smtClean="0"/>
              <a:t>examination.</a:t>
            </a:r>
          </a:p>
          <a:p>
            <a:r>
              <a:rPr lang="en-US" dirty="0" smtClean="0"/>
              <a:t>Ecological </a:t>
            </a:r>
            <a:r>
              <a:rPr lang="en-US" dirty="0"/>
              <a:t>succession occurs as an unexploited habitat (like a corpse) is invaded by a series of different organisms.  </a:t>
            </a:r>
          </a:p>
          <a:p>
            <a:endParaRPr lang="en-US" dirty="0"/>
          </a:p>
        </p:txBody>
      </p:sp>
    </p:spTree>
    <p:extLst>
      <p:ext uri="{BB962C8B-B14F-4D97-AF65-F5344CB8AC3E}">
        <p14:creationId xmlns:p14="http://schemas.microsoft.com/office/powerpoint/2010/main" val="749621933"/>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err="1" smtClean="0"/>
              <a:t>Invertabrate</a:t>
            </a:r>
            <a:r>
              <a:rPr lang="en-US" dirty="0" smtClean="0"/>
              <a:t> habitat</a:t>
            </a:r>
            <a:endParaRPr lang="en-US" dirty="0"/>
          </a:p>
        </p:txBody>
      </p:sp>
      <p:sp>
        <p:nvSpPr>
          <p:cNvPr id="3" name="Text Placeholder 2"/>
          <p:cNvSpPr>
            <a:spLocks noGrp="1"/>
          </p:cNvSpPr>
          <p:nvPr>
            <p:ph type="body" sz="quarter" idx="13"/>
          </p:nvPr>
        </p:nvSpPr>
        <p:spPr/>
        <p:txBody>
          <a:bodyPr>
            <a:normAutofit fontScale="85000" lnSpcReduction="20000"/>
          </a:bodyPr>
          <a:lstStyle/>
          <a:p>
            <a:r>
              <a:rPr lang="en-US" b="1" dirty="0" err="1"/>
              <a:t>Necrophages</a:t>
            </a:r>
            <a:r>
              <a:rPr lang="en-US" dirty="0"/>
              <a:t> - the first species feeding on corpse tissue.  Includes rue flies (</a:t>
            </a:r>
            <a:r>
              <a:rPr lang="en-US" dirty="0" err="1"/>
              <a:t>Diptera</a:t>
            </a:r>
            <a:r>
              <a:rPr lang="en-US" dirty="0"/>
              <a:t>) and beetles (</a:t>
            </a:r>
            <a:r>
              <a:rPr lang="en-US" dirty="0" err="1"/>
              <a:t>Coleoptera</a:t>
            </a:r>
            <a:r>
              <a:rPr lang="en-US" dirty="0"/>
              <a:t>).  </a:t>
            </a:r>
          </a:p>
          <a:p>
            <a:r>
              <a:rPr lang="en-US" b="1" dirty="0"/>
              <a:t>Omnivores</a:t>
            </a:r>
            <a:r>
              <a:rPr lang="en-US" dirty="0"/>
              <a:t> - species such as ants, wasps, and some beetles that feed on both the corpse and associated maggots.  Large populations of </a:t>
            </a:r>
            <a:r>
              <a:rPr lang="en-US" dirty="0" smtClean="0"/>
              <a:t>omnivores </a:t>
            </a:r>
            <a:r>
              <a:rPr lang="en-US" dirty="0"/>
              <a:t>may slow the rate of </a:t>
            </a:r>
            <a:r>
              <a:rPr lang="en-US" dirty="0" smtClean="0"/>
              <a:t>a corpse’s </a:t>
            </a:r>
            <a:r>
              <a:rPr lang="en-US" dirty="0"/>
              <a:t>decomposition by reducing populations of </a:t>
            </a:r>
            <a:r>
              <a:rPr lang="en-US" dirty="0" err="1"/>
              <a:t>necrophagous</a:t>
            </a:r>
            <a:r>
              <a:rPr lang="en-US" dirty="0"/>
              <a:t> species</a:t>
            </a:r>
            <a:r>
              <a:rPr lang="en-US" dirty="0" smtClean="0"/>
              <a:t>.</a:t>
            </a:r>
            <a:endParaRPr lang="en-US" dirty="0"/>
          </a:p>
          <a:p>
            <a:r>
              <a:rPr lang="en-US" b="1" dirty="0"/>
              <a:t>Parasites and Predators </a:t>
            </a:r>
            <a:r>
              <a:rPr lang="en-US" dirty="0"/>
              <a:t>- beetles, true flies and wasps that parasitize immature flies</a:t>
            </a:r>
            <a:r>
              <a:rPr lang="en-US" dirty="0" smtClean="0"/>
              <a:t>.</a:t>
            </a:r>
            <a:endParaRPr lang="en-US" dirty="0"/>
          </a:p>
          <a:p>
            <a:r>
              <a:rPr lang="en-US" b="1" dirty="0"/>
              <a:t>Incidentals</a:t>
            </a:r>
            <a:r>
              <a:rPr lang="en-US" dirty="0"/>
              <a:t> – pill bugs, spiders, mites, centipedes that use the corpse as an extension of their normal habitat</a:t>
            </a:r>
          </a:p>
          <a:p>
            <a:endParaRPr lang="en-US" dirty="0"/>
          </a:p>
        </p:txBody>
      </p:sp>
    </p:spTree>
    <p:extLst>
      <p:ext uri="{BB962C8B-B14F-4D97-AF65-F5344CB8AC3E}">
        <p14:creationId xmlns:p14="http://schemas.microsoft.com/office/powerpoint/2010/main" val="226909250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Carrion Flies</a:t>
            </a:r>
            <a:endParaRPr lang="en-US" dirty="0"/>
          </a:p>
        </p:txBody>
      </p:sp>
      <p:sp>
        <p:nvSpPr>
          <p:cNvPr id="3" name="Text Placeholder 2"/>
          <p:cNvSpPr>
            <a:spLocks noGrp="1"/>
          </p:cNvSpPr>
          <p:nvPr>
            <p:ph type="body" sz="quarter" idx="13"/>
          </p:nvPr>
        </p:nvSpPr>
        <p:spPr/>
        <p:txBody>
          <a:bodyPr/>
          <a:lstStyle/>
          <a:p>
            <a:pPr marL="0" indent="0">
              <a:buNone/>
            </a:pPr>
            <a:r>
              <a:rPr lang="en-US" dirty="0"/>
              <a:t>Many organisms use “</a:t>
            </a:r>
            <a:r>
              <a:rPr lang="en-US" dirty="0" smtClean="0"/>
              <a:t>carrion”, </a:t>
            </a:r>
            <a:r>
              <a:rPr lang="en-US" dirty="0"/>
              <a:t>or carcasses, as a food source. Some fly species specialize in living on </a:t>
            </a:r>
            <a:r>
              <a:rPr lang="en-US" dirty="0" smtClean="0"/>
              <a:t>carrion. </a:t>
            </a:r>
            <a:r>
              <a:rPr lang="en-US" dirty="0"/>
              <a:t>These carrion flies are the most important insects to the forensic entomologist. </a:t>
            </a:r>
          </a:p>
        </p:txBody>
      </p:sp>
    </p:spTree>
    <p:extLst>
      <p:ext uri="{BB962C8B-B14F-4D97-AF65-F5344CB8AC3E}">
        <p14:creationId xmlns:p14="http://schemas.microsoft.com/office/powerpoint/2010/main" val="15151567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Carrion Fly Families</a:t>
            </a:r>
            <a:endParaRPr lang="en-US" dirty="0"/>
          </a:p>
        </p:txBody>
      </p:sp>
      <p:sp>
        <p:nvSpPr>
          <p:cNvPr id="3" name="Text Placeholder 2"/>
          <p:cNvSpPr>
            <a:spLocks noGrp="1"/>
          </p:cNvSpPr>
          <p:nvPr>
            <p:ph type="body" sz="quarter" idx="13"/>
          </p:nvPr>
        </p:nvSpPr>
        <p:spPr/>
        <p:txBody>
          <a:bodyPr>
            <a:normAutofit lnSpcReduction="10000"/>
          </a:bodyPr>
          <a:lstStyle/>
          <a:p>
            <a:pPr marL="0" indent="0">
              <a:buNone/>
            </a:pPr>
            <a:r>
              <a:rPr lang="en-US" dirty="0"/>
              <a:t>There are two families of carrion flies: the blowflies, in the family </a:t>
            </a:r>
            <a:r>
              <a:rPr lang="en-US" dirty="0" err="1"/>
              <a:t>Calliphoridae</a:t>
            </a:r>
            <a:r>
              <a:rPr lang="en-US" dirty="0"/>
              <a:t>, and the flesh flies, in the family </a:t>
            </a:r>
            <a:r>
              <a:rPr lang="en-US" dirty="0" err="1"/>
              <a:t>Sarcophagidae</a:t>
            </a:r>
            <a:r>
              <a:rPr lang="en-US" dirty="0"/>
              <a:t>. </a:t>
            </a:r>
            <a:endParaRPr lang="en-US" dirty="0" smtClean="0"/>
          </a:p>
          <a:p>
            <a:pPr marL="0" indent="0">
              <a:buNone/>
            </a:pPr>
            <a:endParaRPr lang="en-US" dirty="0"/>
          </a:p>
          <a:p>
            <a:pPr marL="0" indent="0">
              <a:buNone/>
            </a:pPr>
            <a:r>
              <a:rPr lang="en-US" dirty="0"/>
              <a:t>Adult </a:t>
            </a:r>
            <a:r>
              <a:rPr lang="en-US" dirty="0" err="1"/>
              <a:t>calliphorid</a:t>
            </a:r>
            <a:r>
              <a:rPr lang="en-US" dirty="0"/>
              <a:t> flies are easily identified by their iridescent blue, green, copper, or black bodies. </a:t>
            </a:r>
            <a:r>
              <a:rPr lang="en-US" dirty="0" err="1"/>
              <a:t>Sarcophagid</a:t>
            </a:r>
            <a:r>
              <a:rPr lang="en-US" dirty="0"/>
              <a:t> flies, on the other hand, are grayish, usually with three distinct longitudinal dark stripes on the dorsal thorax. </a:t>
            </a:r>
          </a:p>
        </p:txBody>
      </p:sp>
    </p:spTree>
    <p:extLst>
      <p:ext uri="{BB962C8B-B14F-4D97-AF65-F5344CB8AC3E}">
        <p14:creationId xmlns:p14="http://schemas.microsoft.com/office/powerpoint/2010/main" val="246769744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Fly life cycle</a:t>
            </a:r>
            <a:endParaRPr lang="en-US" dirty="0"/>
          </a:p>
        </p:txBody>
      </p:sp>
      <p:sp>
        <p:nvSpPr>
          <p:cNvPr id="3" name="Text Placeholder 2"/>
          <p:cNvSpPr>
            <a:spLocks noGrp="1"/>
          </p:cNvSpPr>
          <p:nvPr>
            <p:ph type="body" sz="quarter" idx="13"/>
          </p:nvPr>
        </p:nvSpPr>
        <p:spPr>
          <a:xfrm>
            <a:off x="6096000" y="1295400"/>
            <a:ext cx="2667000" cy="5029200"/>
          </a:xfrm>
        </p:spPr>
        <p:txBody>
          <a:bodyPr>
            <a:normAutofit fontScale="77500" lnSpcReduction="20000"/>
          </a:bodyPr>
          <a:lstStyle/>
          <a:p>
            <a:pPr marL="0" indent="0">
              <a:buNone/>
            </a:pPr>
            <a:r>
              <a:rPr lang="en-US" dirty="0" smtClean="0"/>
              <a:t>The </a:t>
            </a:r>
            <a:r>
              <a:rPr lang="en-US" dirty="0"/>
              <a:t>adult female fly lays her </a:t>
            </a:r>
            <a:r>
              <a:rPr lang="en-US" b="1" dirty="0">
                <a:solidFill>
                  <a:schemeClr val="accent2">
                    <a:lumMod val="60000"/>
                    <a:lumOff val="40000"/>
                  </a:schemeClr>
                </a:solidFill>
              </a:rPr>
              <a:t>eggs</a:t>
            </a:r>
            <a:r>
              <a:rPr lang="en-US" dirty="0">
                <a:solidFill>
                  <a:schemeClr val="accent2">
                    <a:lumMod val="60000"/>
                    <a:lumOff val="40000"/>
                  </a:schemeClr>
                </a:solidFill>
              </a:rPr>
              <a:t> </a:t>
            </a:r>
            <a:r>
              <a:rPr lang="en-US" dirty="0"/>
              <a:t>on the exposed </a:t>
            </a:r>
            <a:r>
              <a:rPr lang="en-US" dirty="0" smtClean="0"/>
              <a:t>tissue within minutes of death.</a:t>
            </a:r>
            <a:endParaRPr lang="en-US" dirty="0"/>
          </a:p>
          <a:p>
            <a:pPr marL="0" indent="0">
              <a:buNone/>
            </a:pPr>
            <a:endParaRPr lang="en-US" dirty="0"/>
          </a:p>
          <a:p>
            <a:pPr marL="0" indent="0">
              <a:buNone/>
            </a:pPr>
            <a:r>
              <a:rPr lang="en-US" dirty="0"/>
              <a:t>She lays all eggs in one sitting, but may return to the same site to lay again several times over the course of her 2-3 week lifespan.</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55737"/>
            <a:ext cx="1722528" cy="16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056777"/>
            <a:ext cx="1745234" cy="17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6" name="TextBox 5"/>
          <p:cNvSpPr txBox="1"/>
          <p:nvPr/>
        </p:nvSpPr>
        <p:spPr>
          <a:xfrm>
            <a:off x="334109" y="2377636"/>
            <a:ext cx="1745234" cy="369332"/>
          </a:xfrm>
          <a:prstGeom prst="rect">
            <a:avLst/>
          </a:prstGeom>
          <a:noFill/>
        </p:spPr>
        <p:txBody>
          <a:bodyPr wrap="square" rtlCol="0">
            <a:spAutoFit/>
          </a:bodyPr>
          <a:lstStyle/>
          <a:p>
            <a:pPr algn="ctr"/>
            <a:r>
              <a:rPr lang="en-US" dirty="0" smtClean="0"/>
              <a:t>egg</a:t>
            </a:r>
            <a:endParaRPr lang="en-US" dirty="0"/>
          </a:p>
        </p:txBody>
      </p:sp>
      <p:sp>
        <p:nvSpPr>
          <p:cNvPr id="7" name="TextBox 6"/>
          <p:cNvSpPr txBox="1"/>
          <p:nvPr/>
        </p:nvSpPr>
        <p:spPr>
          <a:xfrm>
            <a:off x="2187094" y="1666176"/>
            <a:ext cx="1745234" cy="369332"/>
          </a:xfrm>
          <a:prstGeom prst="rect">
            <a:avLst/>
          </a:prstGeom>
          <a:noFill/>
        </p:spPr>
        <p:txBody>
          <a:bodyPr wrap="square" rtlCol="0">
            <a:spAutoFit/>
          </a:bodyPr>
          <a:lstStyle/>
          <a:p>
            <a:pPr algn="ctr"/>
            <a:r>
              <a:rPr lang="en-US" dirty="0" smtClean="0"/>
              <a:t>adult</a:t>
            </a:r>
            <a:endParaRPr lang="en-US" dirty="0"/>
          </a:p>
        </p:txBody>
      </p:sp>
    </p:spTree>
    <p:extLst>
      <p:ext uri="{BB962C8B-B14F-4D97-AF65-F5344CB8AC3E}">
        <p14:creationId xmlns:p14="http://schemas.microsoft.com/office/powerpoint/2010/main" val="37843368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par>
                                <p:cTn id="8" presetID="1" presetClass="entr" presetSubtype="0" fill="hold" grpId="0" nodeType="withEffect">
                                  <p:stCondLst>
                                    <p:cond delay="0"/>
                                  </p:stCondLst>
                                  <p:childTnLst>
                                    <p:set>
                                      <p:cBhvr>
                                        <p:cTn id="9" dur="1" fill="hold">
                                          <p:stCondLst>
                                            <p:cond delay="0"/>
                                          </p:stCondLst>
                                        </p:cTn>
                                        <p:tgtEl>
                                          <p:spTgt spid="7"/>
                                        </p:tgtEl>
                                        <p:attrNameLst>
                                          <p:attrName>style.visibility</p:attrName>
                                        </p:attrNameLst>
                                      </p:cBhvr>
                                      <p:to>
                                        <p:strVal val="visible"/>
                                      </p:to>
                                    </p:set>
                                  </p:childTnLst>
                                </p:cTn>
                              </p:par>
                            </p:childTnLst>
                          </p:cTn>
                        </p:par>
                        <p:par>
                          <p:cTn id="10" fill="hold">
                            <p:stCondLst>
                              <p:cond delay="500"/>
                            </p:stCondLst>
                            <p:childTnLst>
                              <p:par>
                                <p:cTn id="11" presetID="10" presetClass="entr" presetSubtype="0" fill="hold" nodeType="afterEffect">
                                  <p:stCondLst>
                                    <p:cond delay="250"/>
                                  </p:stCondLst>
                                  <p:childTnLst>
                                    <p:set>
                                      <p:cBhvr>
                                        <p:cTn id="12" dur="1" fill="hold">
                                          <p:stCondLst>
                                            <p:cond delay="0"/>
                                          </p:stCondLst>
                                        </p:cTn>
                                        <p:tgtEl>
                                          <p:spTgt spid="5"/>
                                        </p:tgtEl>
                                        <p:attrNameLst>
                                          <p:attrName>style.visibility</p:attrName>
                                        </p:attrNameLst>
                                      </p:cBhvr>
                                      <p:to>
                                        <p:strVal val="visible"/>
                                      </p:to>
                                    </p:set>
                                    <p:animEffect transition="in" filter="fade">
                                      <p:cBhvr>
                                        <p:cTn id="13" dur="500"/>
                                        <p:tgtEl>
                                          <p:spTgt spid="5"/>
                                        </p:tgtEl>
                                      </p:cBhvr>
                                    </p:animEffect>
                                  </p:childTnLst>
                                </p:cTn>
                              </p:par>
                              <p:par>
                                <p:cTn id="14" presetID="1" presetClass="entr" presetSubtype="0" fill="hold" grpId="0" nodeType="withEffect">
                                  <p:stCondLst>
                                    <p:cond delay="250"/>
                                  </p:stCondLst>
                                  <p:childTnLst>
                                    <p:set>
                                      <p:cBhvr>
                                        <p:cTn id="15"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Fly life cycle</a:t>
            </a:r>
            <a:endParaRPr lang="en-US" dirty="0"/>
          </a:p>
        </p:txBody>
      </p:sp>
      <p:sp>
        <p:nvSpPr>
          <p:cNvPr id="3" name="Text Placeholder 2"/>
          <p:cNvSpPr>
            <a:spLocks noGrp="1"/>
          </p:cNvSpPr>
          <p:nvPr>
            <p:ph type="body" sz="quarter" idx="13"/>
          </p:nvPr>
        </p:nvSpPr>
        <p:spPr>
          <a:xfrm>
            <a:off x="6096000" y="1295400"/>
            <a:ext cx="2667000" cy="5029200"/>
          </a:xfrm>
        </p:spPr>
        <p:txBody>
          <a:bodyPr>
            <a:normAutofit fontScale="77500" lnSpcReduction="20000"/>
          </a:bodyPr>
          <a:lstStyle/>
          <a:p>
            <a:pPr marL="0" indent="0">
              <a:buNone/>
            </a:pPr>
            <a:r>
              <a:rPr lang="en-US" dirty="0">
                <a:solidFill>
                  <a:schemeClr val="accent1"/>
                </a:solidFill>
              </a:rPr>
              <a:t>The eggs hatch within approximately 24 hours of being laid.</a:t>
            </a:r>
          </a:p>
          <a:p>
            <a:endParaRPr lang="en-US" dirty="0">
              <a:solidFill>
                <a:schemeClr val="accent1"/>
              </a:solidFill>
            </a:endParaRPr>
          </a:p>
          <a:p>
            <a:pPr marL="0" indent="0">
              <a:buNone/>
            </a:pPr>
            <a:r>
              <a:rPr lang="en-US" dirty="0">
                <a:solidFill>
                  <a:schemeClr val="accent1"/>
                </a:solidFill>
              </a:rPr>
              <a:t>Fly larvae, known as maggots, are now in the </a:t>
            </a:r>
            <a:r>
              <a:rPr lang="en-US" b="1" dirty="0">
                <a:solidFill>
                  <a:schemeClr val="accent2">
                    <a:lumMod val="60000"/>
                    <a:lumOff val="40000"/>
                  </a:schemeClr>
                </a:solidFill>
              </a:rPr>
              <a:t>first</a:t>
            </a:r>
            <a:r>
              <a:rPr lang="en-US" b="1" dirty="0">
                <a:solidFill>
                  <a:schemeClr val="accent1"/>
                </a:solidFill>
              </a:rPr>
              <a:t> </a:t>
            </a:r>
            <a:r>
              <a:rPr lang="en-US" b="1" dirty="0">
                <a:solidFill>
                  <a:schemeClr val="accent2">
                    <a:lumMod val="60000"/>
                    <a:lumOff val="40000"/>
                  </a:schemeClr>
                </a:solidFill>
              </a:rPr>
              <a:t>instar</a:t>
            </a:r>
            <a:r>
              <a:rPr lang="en-US" dirty="0">
                <a:solidFill>
                  <a:schemeClr val="accent2">
                    <a:lumMod val="60000"/>
                    <a:lumOff val="40000"/>
                  </a:schemeClr>
                </a:solidFill>
              </a:rPr>
              <a:t> </a:t>
            </a:r>
            <a:r>
              <a:rPr lang="en-US" dirty="0">
                <a:solidFill>
                  <a:schemeClr val="accent1"/>
                </a:solidFill>
              </a:rPr>
              <a:t>stage.  They crawl to the closest food source and begin to eat.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55737"/>
            <a:ext cx="1722528" cy="16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056777"/>
            <a:ext cx="1745234" cy="17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964"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TextBox 6"/>
          <p:cNvSpPr txBox="1"/>
          <p:nvPr/>
        </p:nvSpPr>
        <p:spPr>
          <a:xfrm>
            <a:off x="334109" y="2377636"/>
            <a:ext cx="1745234" cy="369332"/>
          </a:xfrm>
          <a:prstGeom prst="rect">
            <a:avLst/>
          </a:prstGeom>
          <a:noFill/>
        </p:spPr>
        <p:txBody>
          <a:bodyPr wrap="square" rtlCol="0">
            <a:spAutoFit/>
          </a:bodyPr>
          <a:lstStyle/>
          <a:p>
            <a:pPr algn="ctr"/>
            <a:r>
              <a:rPr lang="en-US" dirty="0" smtClean="0"/>
              <a:t>egg</a:t>
            </a:r>
            <a:endParaRPr lang="en-US" dirty="0"/>
          </a:p>
        </p:txBody>
      </p:sp>
      <p:sp>
        <p:nvSpPr>
          <p:cNvPr id="8" name="TextBox 7"/>
          <p:cNvSpPr txBox="1"/>
          <p:nvPr/>
        </p:nvSpPr>
        <p:spPr>
          <a:xfrm>
            <a:off x="2187094" y="1666176"/>
            <a:ext cx="1745234" cy="369332"/>
          </a:xfrm>
          <a:prstGeom prst="rect">
            <a:avLst/>
          </a:prstGeom>
          <a:noFill/>
        </p:spPr>
        <p:txBody>
          <a:bodyPr wrap="square" rtlCol="0">
            <a:spAutoFit/>
          </a:bodyPr>
          <a:lstStyle/>
          <a:p>
            <a:pPr algn="ctr"/>
            <a:r>
              <a:rPr lang="en-US" dirty="0" smtClean="0"/>
              <a:t>adult</a:t>
            </a:r>
            <a:endParaRPr lang="en-US" dirty="0"/>
          </a:p>
        </p:txBody>
      </p:sp>
      <p:sp>
        <p:nvSpPr>
          <p:cNvPr id="9" name="TextBox 8"/>
          <p:cNvSpPr txBox="1"/>
          <p:nvPr/>
        </p:nvSpPr>
        <p:spPr>
          <a:xfrm>
            <a:off x="304801" y="4221521"/>
            <a:ext cx="1745234"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instar</a:t>
            </a:r>
            <a:endParaRPr lang="en-US" dirty="0"/>
          </a:p>
        </p:txBody>
      </p:sp>
    </p:spTree>
    <p:extLst>
      <p:ext uri="{BB962C8B-B14F-4D97-AF65-F5344CB8AC3E}">
        <p14:creationId xmlns:p14="http://schemas.microsoft.com/office/powerpoint/2010/main" val="27547776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 presetClass="entr" presetSubtype="0" fill="hold" grpId="0" nodeType="withEffect">
                                  <p:stCondLst>
                                    <p:cond delay="0"/>
                                  </p:stCondLst>
                                  <p:childTnLst>
                                    <p:set>
                                      <p:cBhvr>
                                        <p:cTn id="9"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Fly life cycle</a:t>
            </a:r>
            <a:endParaRPr lang="en-US" dirty="0"/>
          </a:p>
        </p:txBody>
      </p:sp>
      <p:sp>
        <p:nvSpPr>
          <p:cNvPr id="3" name="Text Placeholder 2"/>
          <p:cNvSpPr>
            <a:spLocks noGrp="1"/>
          </p:cNvSpPr>
          <p:nvPr>
            <p:ph type="body" sz="quarter" idx="13"/>
          </p:nvPr>
        </p:nvSpPr>
        <p:spPr>
          <a:xfrm>
            <a:off x="6096000" y="1295400"/>
            <a:ext cx="2667000" cy="5029200"/>
          </a:xfrm>
        </p:spPr>
        <p:txBody>
          <a:bodyPr>
            <a:normAutofit fontScale="77500" lnSpcReduction="20000"/>
          </a:bodyPr>
          <a:lstStyle/>
          <a:p>
            <a:pPr marL="0" indent="0">
              <a:buNone/>
            </a:pPr>
            <a:r>
              <a:rPr lang="en-US" dirty="0">
                <a:solidFill>
                  <a:schemeClr val="accent1"/>
                </a:solidFill>
              </a:rPr>
              <a:t>The first instar maggots are small and do little more than eat to support their rapid growth.</a:t>
            </a:r>
          </a:p>
          <a:p>
            <a:pPr marL="0" indent="0">
              <a:buNone/>
            </a:pPr>
            <a:endParaRPr lang="en-US" dirty="0">
              <a:solidFill>
                <a:schemeClr val="accent1"/>
              </a:solidFill>
            </a:endParaRPr>
          </a:p>
          <a:p>
            <a:pPr marL="0" indent="0">
              <a:buNone/>
            </a:pPr>
            <a:r>
              <a:rPr lang="en-US" dirty="0">
                <a:solidFill>
                  <a:schemeClr val="accent1"/>
                </a:solidFill>
              </a:rPr>
              <a:t>Over the next 27 hours, they will double in size until their skin literally can’t hold them anymore.</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55737"/>
            <a:ext cx="1722528" cy="16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056777"/>
            <a:ext cx="1745234" cy="17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964"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4109" y="2377636"/>
            <a:ext cx="1745234" cy="369332"/>
          </a:xfrm>
          <a:prstGeom prst="rect">
            <a:avLst/>
          </a:prstGeom>
          <a:noFill/>
        </p:spPr>
        <p:txBody>
          <a:bodyPr wrap="square" rtlCol="0">
            <a:spAutoFit/>
          </a:bodyPr>
          <a:lstStyle/>
          <a:p>
            <a:pPr algn="ctr"/>
            <a:r>
              <a:rPr lang="en-US" dirty="0" smtClean="0"/>
              <a:t>egg</a:t>
            </a:r>
            <a:endParaRPr lang="en-US" dirty="0"/>
          </a:p>
        </p:txBody>
      </p:sp>
      <p:sp>
        <p:nvSpPr>
          <p:cNvPr id="9" name="TextBox 8"/>
          <p:cNvSpPr txBox="1"/>
          <p:nvPr/>
        </p:nvSpPr>
        <p:spPr>
          <a:xfrm>
            <a:off x="2187094" y="1666176"/>
            <a:ext cx="1745234" cy="369332"/>
          </a:xfrm>
          <a:prstGeom prst="rect">
            <a:avLst/>
          </a:prstGeom>
          <a:noFill/>
        </p:spPr>
        <p:txBody>
          <a:bodyPr wrap="square" rtlCol="0">
            <a:spAutoFit/>
          </a:bodyPr>
          <a:lstStyle/>
          <a:p>
            <a:pPr algn="ctr"/>
            <a:r>
              <a:rPr lang="en-US" dirty="0" smtClean="0"/>
              <a:t>adult</a:t>
            </a:r>
            <a:endParaRPr lang="en-US" dirty="0"/>
          </a:p>
        </p:txBody>
      </p:sp>
      <p:sp>
        <p:nvSpPr>
          <p:cNvPr id="10" name="TextBox 9"/>
          <p:cNvSpPr txBox="1"/>
          <p:nvPr/>
        </p:nvSpPr>
        <p:spPr>
          <a:xfrm>
            <a:off x="304801" y="4221521"/>
            <a:ext cx="1745234"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instar</a:t>
            </a:r>
            <a:endParaRPr lang="en-US" dirty="0"/>
          </a:p>
        </p:txBody>
      </p:sp>
    </p:spTree>
    <p:extLst>
      <p:ext uri="{BB962C8B-B14F-4D97-AF65-F5344CB8AC3E}">
        <p14:creationId xmlns:p14="http://schemas.microsoft.com/office/powerpoint/2010/main" val="993576100"/>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Fly life cycle</a:t>
            </a:r>
            <a:endParaRPr lang="en-US" dirty="0"/>
          </a:p>
        </p:txBody>
      </p:sp>
      <p:sp>
        <p:nvSpPr>
          <p:cNvPr id="3" name="Text Placeholder 2"/>
          <p:cNvSpPr>
            <a:spLocks noGrp="1"/>
          </p:cNvSpPr>
          <p:nvPr>
            <p:ph type="body" sz="quarter" idx="13"/>
          </p:nvPr>
        </p:nvSpPr>
        <p:spPr>
          <a:xfrm>
            <a:off x="6096000" y="1295400"/>
            <a:ext cx="2667000" cy="5029200"/>
          </a:xfrm>
        </p:spPr>
        <p:txBody>
          <a:bodyPr>
            <a:normAutofit fontScale="77500" lnSpcReduction="20000"/>
          </a:bodyPr>
          <a:lstStyle/>
          <a:p>
            <a:pPr marL="0" indent="0">
              <a:buNone/>
            </a:pPr>
            <a:r>
              <a:rPr lang="en-US" dirty="0">
                <a:solidFill>
                  <a:schemeClr val="accent1"/>
                </a:solidFill>
              </a:rPr>
              <a:t>The maggots shed their old skin and are now considered </a:t>
            </a:r>
            <a:r>
              <a:rPr lang="en-US" b="1" dirty="0">
                <a:solidFill>
                  <a:schemeClr val="accent2">
                    <a:lumMod val="60000"/>
                    <a:lumOff val="40000"/>
                  </a:schemeClr>
                </a:solidFill>
              </a:rPr>
              <a:t>second instar </a:t>
            </a:r>
            <a:r>
              <a:rPr lang="en-US" dirty="0">
                <a:solidFill>
                  <a:schemeClr val="accent1"/>
                </a:solidFill>
              </a:rPr>
              <a:t>maggots.</a:t>
            </a:r>
          </a:p>
          <a:p>
            <a:pPr marL="0" indent="0">
              <a:buNone/>
            </a:pPr>
            <a:endParaRPr lang="en-US" dirty="0">
              <a:solidFill>
                <a:schemeClr val="accent1"/>
              </a:solidFill>
            </a:endParaRPr>
          </a:p>
          <a:p>
            <a:pPr marL="0" indent="0">
              <a:buNone/>
            </a:pPr>
            <a:r>
              <a:rPr lang="en-US" dirty="0">
                <a:solidFill>
                  <a:schemeClr val="accent1"/>
                </a:solidFill>
              </a:rPr>
              <a:t>This stage is very similar to the first instar in that the maggots continue to devour their food source and grow rapidly.</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55737"/>
            <a:ext cx="1722528" cy="16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056777"/>
            <a:ext cx="1745234" cy="17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964"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09800" y="3632337"/>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TextBox 7"/>
          <p:cNvSpPr txBox="1"/>
          <p:nvPr/>
        </p:nvSpPr>
        <p:spPr>
          <a:xfrm>
            <a:off x="334109" y="2377636"/>
            <a:ext cx="1745234" cy="369332"/>
          </a:xfrm>
          <a:prstGeom prst="rect">
            <a:avLst/>
          </a:prstGeom>
          <a:noFill/>
        </p:spPr>
        <p:txBody>
          <a:bodyPr wrap="square" rtlCol="0">
            <a:spAutoFit/>
          </a:bodyPr>
          <a:lstStyle/>
          <a:p>
            <a:pPr algn="ctr"/>
            <a:r>
              <a:rPr lang="en-US" dirty="0" smtClean="0"/>
              <a:t>egg</a:t>
            </a:r>
            <a:endParaRPr lang="en-US" dirty="0"/>
          </a:p>
        </p:txBody>
      </p:sp>
      <p:sp>
        <p:nvSpPr>
          <p:cNvPr id="9" name="TextBox 8"/>
          <p:cNvSpPr txBox="1"/>
          <p:nvPr/>
        </p:nvSpPr>
        <p:spPr>
          <a:xfrm>
            <a:off x="2187094" y="1666176"/>
            <a:ext cx="1745234" cy="369332"/>
          </a:xfrm>
          <a:prstGeom prst="rect">
            <a:avLst/>
          </a:prstGeom>
          <a:noFill/>
        </p:spPr>
        <p:txBody>
          <a:bodyPr wrap="square" rtlCol="0">
            <a:spAutoFit/>
          </a:bodyPr>
          <a:lstStyle/>
          <a:p>
            <a:pPr algn="ctr"/>
            <a:r>
              <a:rPr lang="en-US" dirty="0" smtClean="0"/>
              <a:t>adult</a:t>
            </a:r>
            <a:endParaRPr lang="en-US" dirty="0"/>
          </a:p>
        </p:txBody>
      </p:sp>
      <p:sp>
        <p:nvSpPr>
          <p:cNvPr id="10" name="TextBox 9"/>
          <p:cNvSpPr txBox="1"/>
          <p:nvPr/>
        </p:nvSpPr>
        <p:spPr>
          <a:xfrm>
            <a:off x="304801" y="4221521"/>
            <a:ext cx="1745234"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instar</a:t>
            </a:r>
            <a:endParaRPr lang="en-US" dirty="0"/>
          </a:p>
        </p:txBody>
      </p:sp>
      <p:sp>
        <p:nvSpPr>
          <p:cNvPr id="11" name="TextBox 10"/>
          <p:cNvSpPr txBox="1"/>
          <p:nvPr/>
        </p:nvSpPr>
        <p:spPr>
          <a:xfrm>
            <a:off x="2209800" y="4952341"/>
            <a:ext cx="1745234"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instar</a:t>
            </a:r>
            <a:endParaRPr lang="en-US" dirty="0"/>
          </a:p>
        </p:txBody>
      </p:sp>
    </p:spTree>
    <p:extLst>
      <p:ext uri="{BB962C8B-B14F-4D97-AF65-F5344CB8AC3E}">
        <p14:creationId xmlns:p14="http://schemas.microsoft.com/office/powerpoint/2010/main" val="28060515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1"/>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Fly life cycle</a:t>
            </a:r>
            <a:endParaRPr lang="en-US" dirty="0"/>
          </a:p>
        </p:txBody>
      </p:sp>
      <p:sp>
        <p:nvSpPr>
          <p:cNvPr id="3" name="Text Placeholder 2"/>
          <p:cNvSpPr>
            <a:spLocks noGrp="1"/>
          </p:cNvSpPr>
          <p:nvPr>
            <p:ph type="body" sz="quarter" idx="13"/>
          </p:nvPr>
        </p:nvSpPr>
        <p:spPr>
          <a:xfrm>
            <a:off x="6096000" y="1295400"/>
            <a:ext cx="2667000" cy="5029200"/>
          </a:xfrm>
        </p:spPr>
        <p:txBody>
          <a:bodyPr>
            <a:normAutofit fontScale="85000" lnSpcReduction="20000"/>
          </a:bodyPr>
          <a:lstStyle/>
          <a:p>
            <a:pPr marL="0" indent="0">
              <a:buNone/>
            </a:pPr>
            <a:r>
              <a:rPr lang="en-US" dirty="0">
                <a:solidFill>
                  <a:schemeClr val="accent1"/>
                </a:solidFill>
              </a:rPr>
              <a:t>After another 22 hours, these maggots will have reached the maximum size their current skin will allow and they will shed once more.</a:t>
            </a:r>
          </a:p>
          <a:p>
            <a:pPr marL="0" indent="0">
              <a:buNone/>
            </a:pPr>
            <a:endParaRPr lang="en-US" dirty="0">
              <a:solidFill>
                <a:schemeClr val="accent1"/>
              </a:solidFill>
            </a:endParaRPr>
          </a:p>
          <a:p>
            <a:pPr marL="0" indent="0">
              <a:buNone/>
            </a:pPr>
            <a:r>
              <a:rPr lang="en-US" dirty="0">
                <a:solidFill>
                  <a:schemeClr val="accent1"/>
                </a:solidFill>
              </a:rPr>
              <a:t>They are now in their </a:t>
            </a:r>
            <a:r>
              <a:rPr lang="en-US" b="1" dirty="0">
                <a:solidFill>
                  <a:schemeClr val="accent2">
                    <a:lumMod val="60000"/>
                    <a:lumOff val="40000"/>
                  </a:schemeClr>
                </a:solidFill>
              </a:rPr>
              <a:t>third </a:t>
            </a:r>
            <a:r>
              <a:rPr lang="en-US" b="1" dirty="0" smtClean="0">
                <a:solidFill>
                  <a:schemeClr val="accent2">
                    <a:lumMod val="60000"/>
                    <a:lumOff val="40000"/>
                  </a:schemeClr>
                </a:solidFill>
              </a:rPr>
              <a:t>instar</a:t>
            </a:r>
            <a:endParaRPr lang="en-US" b="1" dirty="0">
              <a:solidFill>
                <a:schemeClr val="accent2">
                  <a:lumMod val="60000"/>
                  <a:lumOff val="40000"/>
                </a:schemeClr>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55737"/>
            <a:ext cx="1722528" cy="16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056777"/>
            <a:ext cx="1745234" cy="17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964"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09800" y="3632337"/>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89401"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4109" y="2377636"/>
            <a:ext cx="1745234" cy="369332"/>
          </a:xfrm>
          <a:prstGeom prst="rect">
            <a:avLst/>
          </a:prstGeom>
          <a:noFill/>
        </p:spPr>
        <p:txBody>
          <a:bodyPr wrap="square" rtlCol="0">
            <a:spAutoFit/>
          </a:bodyPr>
          <a:lstStyle/>
          <a:p>
            <a:pPr algn="ctr"/>
            <a:r>
              <a:rPr lang="en-US" dirty="0" smtClean="0"/>
              <a:t>egg</a:t>
            </a:r>
            <a:endParaRPr lang="en-US" dirty="0"/>
          </a:p>
        </p:txBody>
      </p:sp>
      <p:sp>
        <p:nvSpPr>
          <p:cNvPr id="10" name="TextBox 9"/>
          <p:cNvSpPr txBox="1"/>
          <p:nvPr/>
        </p:nvSpPr>
        <p:spPr>
          <a:xfrm>
            <a:off x="2187094" y="1666176"/>
            <a:ext cx="1745234" cy="369332"/>
          </a:xfrm>
          <a:prstGeom prst="rect">
            <a:avLst/>
          </a:prstGeom>
          <a:noFill/>
        </p:spPr>
        <p:txBody>
          <a:bodyPr wrap="square" rtlCol="0">
            <a:spAutoFit/>
          </a:bodyPr>
          <a:lstStyle/>
          <a:p>
            <a:pPr algn="ctr"/>
            <a:r>
              <a:rPr lang="en-US" dirty="0" smtClean="0"/>
              <a:t>adult</a:t>
            </a:r>
            <a:endParaRPr lang="en-US" dirty="0"/>
          </a:p>
        </p:txBody>
      </p:sp>
      <p:sp>
        <p:nvSpPr>
          <p:cNvPr id="11" name="TextBox 10"/>
          <p:cNvSpPr txBox="1"/>
          <p:nvPr/>
        </p:nvSpPr>
        <p:spPr>
          <a:xfrm>
            <a:off x="304801" y="4221521"/>
            <a:ext cx="1745234"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instar</a:t>
            </a:r>
            <a:endParaRPr lang="en-US" dirty="0"/>
          </a:p>
        </p:txBody>
      </p:sp>
      <p:sp>
        <p:nvSpPr>
          <p:cNvPr id="12" name="TextBox 11"/>
          <p:cNvSpPr txBox="1"/>
          <p:nvPr/>
        </p:nvSpPr>
        <p:spPr>
          <a:xfrm>
            <a:off x="2209800" y="4952341"/>
            <a:ext cx="1745234"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instar</a:t>
            </a:r>
            <a:endParaRPr lang="en-US" dirty="0"/>
          </a:p>
        </p:txBody>
      </p:sp>
      <p:sp>
        <p:nvSpPr>
          <p:cNvPr id="13" name="TextBox 12"/>
          <p:cNvSpPr txBox="1"/>
          <p:nvPr/>
        </p:nvSpPr>
        <p:spPr>
          <a:xfrm>
            <a:off x="4107434" y="4221521"/>
            <a:ext cx="1745234" cy="369332"/>
          </a:xfrm>
          <a:prstGeom prst="rect">
            <a:avLst/>
          </a:prstGeom>
          <a:noFill/>
        </p:spPr>
        <p:txBody>
          <a:bodyPr wrap="square" rtlCol="0">
            <a:spAutoFit/>
          </a:bodyPr>
          <a:lstStyle/>
          <a:p>
            <a:pPr algn="ctr"/>
            <a:r>
              <a:rPr lang="en-US" dirty="0" smtClean="0"/>
              <a:t>3</a:t>
            </a:r>
            <a:r>
              <a:rPr lang="en-US" baseline="30000" dirty="0" smtClean="0"/>
              <a:t>rd</a:t>
            </a:r>
            <a:r>
              <a:rPr lang="en-US" dirty="0" smtClean="0"/>
              <a:t> instar (feed)</a:t>
            </a:r>
            <a:endParaRPr lang="en-US" dirty="0"/>
          </a:p>
        </p:txBody>
      </p:sp>
    </p:spTree>
    <p:extLst>
      <p:ext uri="{BB962C8B-B14F-4D97-AF65-F5344CB8AC3E}">
        <p14:creationId xmlns:p14="http://schemas.microsoft.com/office/powerpoint/2010/main" val="145271090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3"/>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Fly life cycle</a:t>
            </a:r>
            <a:endParaRPr lang="en-US" dirty="0"/>
          </a:p>
        </p:txBody>
      </p:sp>
      <p:sp>
        <p:nvSpPr>
          <p:cNvPr id="3" name="Text Placeholder 2"/>
          <p:cNvSpPr>
            <a:spLocks noGrp="1"/>
          </p:cNvSpPr>
          <p:nvPr>
            <p:ph type="body" sz="quarter" idx="13"/>
          </p:nvPr>
        </p:nvSpPr>
        <p:spPr>
          <a:xfrm>
            <a:off x="6096000" y="1295400"/>
            <a:ext cx="2667000" cy="5029200"/>
          </a:xfrm>
        </p:spPr>
        <p:txBody>
          <a:bodyPr>
            <a:normAutofit fontScale="77500" lnSpcReduction="20000"/>
          </a:bodyPr>
          <a:lstStyle/>
          <a:p>
            <a:pPr marL="0" indent="0">
              <a:buNone/>
            </a:pPr>
            <a:r>
              <a:rPr lang="en-US" dirty="0" smtClean="0">
                <a:solidFill>
                  <a:schemeClr val="accent1"/>
                </a:solidFill>
              </a:rPr>
              <a:t>The third instar stage is divided into two halves, the </a:t>
            </a:r>
            <a:r>
              <a:rPr lang="en-US" b="1" dirty="0" smtClean="0">
                <a:solidFill>
                  <a:schemeClr val="accent2">
                    <a:lumMod val="60000"/>
                    <a:lumOff val="40000"/>
                  </a:schemeClr>
                </a:solidFill>
              </a:rPr>
              <a:t>feeding third instar</a:t>
            </a:r>
            <a:r>
              <a:rPr lang="en-US" dirty="0" smtClean="0">
                <a:solidFill>
                  <a:schemeClr val="accent2">
                    <a:lumMod val="60000"/>
                    <a:lumOff val="40000"/>
                  </a:schemeClr>
                </a:solidFill>
              </a:rPr>
              <a:t> </a:t>
            </a:r>
            <a:r>
              <a:rPr lang="en-US" dirty="0" smtClean="0">
                <a:solidFill>
                  <a:schemeClr val="accent1"/>
                </a:solidFill>
              </a:rPr>
              <a:t>and the </a:t>
            </a:r>
            <a:r>
              <a:rPr lang="en-US" b="1" dirty="0" smtClean="0">
                <a:solidFill>
                  <a:schemeClr val="accent2">
                    <a:lumMod val="60000"/>
                    <a:lumOff val="40000"/>
                  </a:schemeClr>
                </a:solidFill>
              </a:rPr>
              <a:t>migrating third instar</a:t>
            </a:r>
            <a:endParaRPr lang="en-US" b="1" dirty="0">
              <a:solidFill>
                <a:schemeClr val="accent2">
                  <a:lumMod val="60000"/>
                  <a:lumOff val="40000"/>
                </a:schemeClr>
              </a:solidFill>
            </a:endParaRPr>
          </a:p>
          <a:p>
            <a:pPr marL="0" indent="0">
              <a:buNone/>
            </a:pPr>
            <a:endParaRPr lang="en-US" dirty="0">
              <a:solidFill>
                <a:schemeClr val="accent1"/>
              </a:solidFill>
            </a:endParaRPr>
          </a:p>
          <a:p>
            <a:pPr marL="0" indent="0">
              <a:buNone/>
            </a:pPr>
            <a:r>
              <a:rPr lang="en-US" dirty="0">
                <a:solidFill>
                  <a:schemeClr val="accent1"/>
                </a:solidFill>
              </a:rPr>
              <a:t>During the first half, the maggots continue to eat, storing up as much energy as </a:t>
            </a:r>
            <a:r>
              <a:rPr lang="en-US" dirty="0" smtClean="0">
                <a:solidFill>
                  <a:schemeClr val="accent1"/>
                </a:solidFill>
              </a:rPr>
              <a:t>possible.</a:t>
            </a:r>
            <a:endParaRPr lang="en-US" dirty="0">
              <a:solidFill>
                <a:schemeClr val="accent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55737"/>
            <a:ext cx="1722528" cy="16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056777"/>
            <a:ext cx="1745234" cy="17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964"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09800" y="3632337"/>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89401"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4109" y="2377636"/>
            <a:ext cx="1745234" cy="369332"/>
          </a:xfrm>
          <a:prstGeom prst="rect">
            <a:avLst/>
          </a:prstGeom>
          <a:noFill/>
        </p:spPr>
        <p:txBody>
          <a:bodyPr wrap="square" rtlCol="0">
            <a:spAutoFit/>
          </a:bodyPr>
          <a:lstStyle/>
          <a:p>
            <a:pPr algn="ctr"/>
            <a:r>
              <a:rPr lang="en-US" dirty="0" smtClean="0"/>
              <a:t>egg</a:t>
            </a:r>
            <a:endParaRPr lang="en-US" dirty="0"/>
          </a:p>
        </p:txBody>
      </p:sp>
      <p:sp>
        <p:nvSpPr>
          <p:cNvPr id="10" name="TextBox 9"/>
          <p:cNvSpPr txBox="1"/>
          <p:nvPr/>
        </p:nvSpPr>
        <p:spPr>
          <a:xfrm>
            <a:off x="2187094" y="1666176"/>
            <a:ext cx="1745234" cy="369332"/>
          </a:xfrm>
          <a:prstGeom prst="rect">
            <a:avLst/>
          </a:prstGeom>
          <a:noFill/>
        </p:spPr>
        <p:txBody>
          <a:bodyPr wrap="square" rtlCol="0">
            <a:spAutoFit/>
          </a:bodyPr>
          <a:lstStyle/>
          <a:p>
            <a:pPr algn="ctr"/>
            <a:r>
              <a:rPr lang="en-US" dirty="0" smtClean="0"/>
              <a:t>adult</a:t>
            </a:r>
            <a:endParaRPr lang="en-US" dirty="0"/>
          </a:p>
        </p:txBody>
      </p:sp>
      <p:sp>
        <p:nvSpPr>
          <p:cNvPr id="11" name="TextBox 10"/>
          <p:cNvSpPr txBox="1"/>
          <p:nvPr/>
        </p:nvSpPr>
        <p:spPr>
          <a:xfrm>
            <a:off x="304801" y="4221521"/>
            <a:ext cx="1745234"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instar</a:t>
            </a:r>
            <a:endParaRPr lang="en-US" dirty="0"/>
          </a:p>
        </p:txBody>
      </p:sp>
      <p:sp>
        <p:nvSpPr>
          <p:cNvPr id="12" name="TextBox 11"/>
          <p:cNvSpPr txBox="1"/>
          <p:nvPr/>
        </p:nvSpPr>
        <p:spPr>
          <a:xfrm>
            <a:off x="2209800" y="4952341"/>
            <a:ext cx="1745234"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instar</a:t>
            </a:r>
            <a:endParaRPr lang="en-US" dirty="0"/>
          </a:p>
        </p:txBody>
      </p:sp>
      <p:sp>
        <p:nvSpPr>
          <p:cNvPr id="13" name="TextBox 12"/>
          <p:cNvSpPr txBox="1"/>
          <p:nvPr/>
        </p:nvSpPr>
        <p:spPr>
          <a:xfrm>
            <a:off x="4107434" y="4221521"/>
            <a:ext cx="1745234" cy="369332"/>
          </a:xfrm>
          <a:prstGeom prst="rect">
            <a:avLst/>
          </a:prstGeom>
          <a:noFill/>
        </p:spPr>
        <p:txBody>
          <a:bodyPr wrap="square" rtlCol="0">
            <a:spAutoFit/>
          </a:bodyPr>
          <a:lstStyle/>
          <a:p>
            <a:pPr algn="ctr"/>
            <a:r>
              <a:rPr lang="en-US" dirty="0" smtClean="0"/>
              <a:t>3</a:t>
            </a:r>
            <a:r>
              <a:rPr lang="en-US" baseline="30000" dirty="0" smtClean="0"/>
              <a:t>rd</a:t>
            </a:r>
            <a:r>
              <a:rPr lang="en-US" dirty="0" smtClean="0"/>
              <a:t> instar (feed)</a:t>
            </a:r>
            <a:endParaRPr lang="en-US" dirty="0"/>
          </a:p>
        </p:txBody>
      </p:sp>
    </p:spTree>
    <p:extLst>
      <p:ext uri="{BB962C8B-B14F-4D97-AF65-F5344CB8AC3E}">
        <p14:creationId xmlns:p14="http://schemas.microsoft.com/office/powerpoint/2010/main" val="837474247"/>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762000" y="1219200"/>
            <a:ext cx="7772400" cy="5105400"/>
          </a:xfrm>
        </p:spPr>
        <p:txBody>
          <a:bodyPr>
            <a:normAutofit lnSpcReduction="10000"/>
          </a:bodyPr>
          <a:lstStyle/>
          <a:p>
            <a:pPr marL="342900" indent="-342900">
              <a:buFont typeface="Arial" pitchFamily="34" charset="0"/>
              <a:buChar char="•"/>
            </a:pPr>
            <a:r>
              <a:rPr lang="en-US" dirty="0">
                <a:solidFill>
                  <a:srgbClr val="FFFFFF"/>
                </a:solidFill>
              </a:rPr>
              <a:t>Insects are the most diverse and abundant forms of life on earth.</a:t>
            </a:r>
          </a:p>
          <a:p>
            <a:r>
              <a:rPr lang="en-US" dirty="0">
                <a:solidFill>
                  <a:srgbClr val="FFFFFF"/>
                </a:solidFill>
              </a:rPr>
              <a:t>There are over a million described species </a:t>
            </a:r>
            <a:r>
              <a:rPr lang="en-US" dirty="0">
                <a:solidFill>
                  <a:schemeClr val="accent2">
                    <a:lumMod val="60000"/>
                    <a:lumOff val="40000"/>
                  </a:schemeClr>
                </a:solidFill>
              </a:rPr>
              <a:t>(that’s more than a third of all known organisms)</a:t>
            </a:r>
            <a:r>
              <a:rPr lang="en-US" dirty="0" smtClean="0">
                <a:solidFill>
                  <a:schemeClr val="bg1">
                    <a:lumMod val="20000"/>
                    <a:lumOff val="80000"/>
                  </a:schemeClr>
                </a:solidFill>
              </a:rPr>
              <a:t>.</a:t>
            </a:r>
            <a:endParaRPr lang="en-US" dirty="0">
              <a:solidFill>
                <a:schemeClr val="bg1">
                  <a:lumMod val="20000"/>
                  <a:lumOff val="80000"/>
                </a:schemeClr>
              </a:solidFill>
            </a:endParaRPr>
          </a:p>
          <a:p>
            <a:pPr marL="342900" indent="-342900">
              <a:buFont typeface="Arial" pitchFamily="34" charset="0"/>
              <a:buChar char="•"/>
            </a:pPr>
            <a:r>
              <a:rPr lang="en-US" dirty="0" smtClean="0">
                <a:solidFill>
                  <a:srgbClr val="FFFFFF"/>
                </a:solidFill>
              </a:rPr>
              <a:t>Estimates predict that if </a:t>
            </a:r>
            <a:r>
              <a:rPr lang="en-US" dirty="0">
                <a:solidFill>
                  <a:srgbClr val="FFFFFF"/>
                </a:solidFill>
              </a:rPr>
              <a:t>the </a:t>
            </a:r>
            <a:r>
              <a:rPr lang="en-US" b="1" dirty="0">
                <a:solidFill>
                  <a:srgbClr val="FFFFFF"/>
                </a:solidFill>
              </a:rPr>
              <a:t>biomass</a:t>
            </a:r>
            <a:r>
              <a:rPr lang="en-US" dirty="0">
                <a:solidFill>
                  <a:srgbClr val="FFFFFF"/>
                </a:solidFill>
              </a:rPr>
              <a:t> (mass of biological tissue) of all humans and all insects were measured, insects would </a:t>
            </a:r>
            <a:r>
              <a:rPr lang="en-US" dirty="0" smtClean="0">
                <a:solidFill>
                  <a:srgbClr val="FFFFFF"/>
                </a:solidFill>
              </a:rPr>
              <a:t>outweigh humans more than     </a:t>
            </a:r>
            <a:r>
              <a:rPr lang="en-US" dirty="0" smtClean="0">
                <a:solidFill>
                  <a:schemeClr val="bg1">
                    <a:lumMod val="20000"/>
                    <a:lumOff val="80000"/>
                  </a:schemeClr>
                </a:solidFill>
              </a:rPr>
              <a:t>30 to 1</a:t>
            </a:r>
            <a:r>
              <a:rPr lang="en-US" dirty="0" smtClean="0">
                <a:solidFill>
                  <a:srgbClr val="FFFFFF"/>
                </a:solidFill>
              </a:rPr>
              <a:t>.</a:t>
            </a:r>
            <a:endParaRPr lang="en-US" dirty="0">
              <a:solidFill>
                <a:srgbClr val="FFFFFF"/>
              </a:solidFill>
            </a:endParaRPr>
          </a:p>
        </p:txBody>
      </p:sp>
      <p:sp>
        <p:nvSpPr>
          <p:cNvPr id="3" name="Title 2"/>
          <p:cNvSpPr>
            <a:spLocks noGrp="1"/>
          </p:cNvSpPr>
          <p:nvPr>
            <p:ph type="title"/>
          </p:nvPr>
        </p:nvSpPr>
        <p:spPr/>
        <p:txBody>
          <a:bodyPr>
            <a:normAutofit fontScale="90000"/>
          </a:bodyPr>
          <a:lstStyle/>
          <a:p>
            <a:r>
              <a:rPr lang="en-US" dirty="0" smtClean="0"/>
              <a:t>Entomology – the study of insects</a:t>
            </a:r>
            <a:endParaRPr lang="en-US" dirty="0"/>
          </a:p>
        </p:txBody>
      </p:sp>
    </p:spTree>
    <p:extLst>
      <p:ext uri="{BB962C8B-B14F-4D97-AF65-F5344CB8AC3E}">
        <p14:creationId xmlns:p14="http://schemas.microsoft.com/office/powerpoint/2010/main" val="4368606"/>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Fly life cycle</a:t>
            </a:r>
            <a:endParaRPr lang="en-US" dirty="0"/>
          </a:p>
        </p:txBody>
      </p:sp>
      <p:sp>
        <p:nvSpPr>
          <p:cNvPr id="3" name="Text Placeholder 2"/>
          <p:cNvSpPr>
            <a:spLocks noGrp="1"/>
          </p:cNvSpPr>
          <p:nvPr>
            <p:ph type="body" sz="quarter" idx="13"/>
          </p:nvPr>
        </p:nvSpPr>
        <p:spPr>
          <a:xfrm>
            <a:off x="6096000" y="1295400"/>
            <a:ext cx="2819400" cy="5029200"/>
          </a:xfrm>
        </p:spPr>
        <p:txBody>
          <a:bodyPr>
            <a:noAutofit/>
          </a:bodyPr>
          <a:lstStyle/>
          <a:p>
            <a:pPr marL="0" indent="0">
              <a:buNone/>
            </a:pPr>
            <a:r>
              <a:rPr lang="en-US" sz="2025" dirty="0">
                <a:solidFill>
                  <a:schemeClr val="accent1"/>
                </a:solidFill>
              </a:rPr>
              <a:t>The second half of the third instar begins when the maggots stop eating and begin to move away from their food source.</a:t>
            </a:r>
          </a:p>
          <a:p>
            <a:pPr marL="0" indent="0">
              <a:buNone/>
            </a:pPr>
            <a:endParaRPr lang="en-US" sz="2025" dirty="0">
              <a:solidFill>
                <a:schemeClr val="accent1"/>
              </a:solidFill>
            </a:endParaRPr>
          </a:p>
          <a:p>
            <a:pPr marL="0" indent="0">
              <a:buNone/>
            </a:pPr>
            <a:r>
              <a:rPr lang="en-US" sz="2025" dirty="0">
                <a:solidFill>
                  <a:schemeClr val="accent1"/>
                </a:solidFill>
              </a:rPr>
              <a:t>The maggots will move to a patch of soil where they can burrow </a:t>
            </a:r>
            <a:r>
              <a:rPr lang="en-US" sz="2025" dirty="0" smtClean="0">
                <a:solidFill>
                  <a:schemeClr val="accent1"/>
                </a:solidFill>
              </a:rPr>
              <a:t>and </a:t>
            </a:r>
            <a:r>
              <a:rPr lang="en-US" sz="2025" dirty="0">
                <a:solidFill>
                  <a:schemeClr val="accent1"/>
                </a:solidFill>
              </a:rPr>
              <a:t>begin the next </a:t>
            </a:r>
            <a:r>
              <a:rPr lang="en-US" sz="2025" dirty="0" smtClean="0">
                <a:solidFill>
                  <a:schemeClr val="accent1"/>
                </a:solidFill>
              </a:rPr>
              <a:t>life stage.</a:t>
            </a:r>
          </a:p>
          <a:p>
            <a:pPr marL="0" indent="0">
              <a:buNone/>
            </a:pPr>
            <a:endParaRPr lang="en-US" sz="2025" dirty="0">
              <a:solidFill>
                <a:schemeClr val="accent1"/>
              </a:solidFill>
            </a:endParaRPr>
          </a:p>
          <a:p>
            <a:pPr marL="0" indent="0">
              <a:buNone/>
            </a:pPr>
            <a:r>
              <a:rPr lang="en-US" sz="2025" dirty="0">
                <a:solidFill>
                  <a:schemeClr val="accent1"/>
                </a:solidFill>
              </a:rPr>
              <a:t>Overall, the maggots spend about 100 hours in their third </a:t>
            </a:r>
            <a:r>
              <a:rPr lang="en-US" sz="2025" dirty="0" smtClean="0">
                <a:solidFill>
                  <a:schemeClr val="accent1"/>
                </a:solidFill>
              </a:rPr>
              <a:t>instar</a:t>
            </a:r>
            <a:r>
              <a:rPr lang="en-US" sz="2025" dirty="0">
                <a:solidFill>
                  <a:schemeClr val="accent1"/>
                </a:solidFill>
              </a:rPr>
              <a:t>.</a:t>
            </a:r>
            <a:endParaRPr lang="en-US" sz="2025" b="1" dirty="0">
              <a:solidFill>
                <a:schemeClr val="accent1"/>
              </a:solidFill>
            </a:endParaRP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55737"/>
            <a:ext cx="1722528" cy="16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056777"/>
            <a:ext cx="1745234" cy="17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964"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09800" y="3632337"/>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89401"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9" name="TextBox 8"/>
          <p:cNvSpPr txBox="1"/>
          <p:nvPr/>
        </p:nvSpPr>
        <p:spPr>
          <a:xfrm>
            <a:off x="334109" y="2377636"/>
            <a:ext cx="1745234" cy="369332"/>
          </a:xfrm>
          <a:prstGeom prst="rect">
            <a:avLst/>
          </a:prstGeom>
          <a:noFill/>
        </p:spPr>
        <p:txBody>
          <a:bodyPr wrap="square" rtlCol="0">
            <a:spAutoFit/>
          </a:bodyPr>
          <a:lstStyle/>
          <a:p>
            <a:pPr algn="ctr"/>
            <a:r>
              <a:rPr lang="en-US" dirty="0" smtClean="0"/>
              <a:t>egg</a:t>
            </a:r>
            <a:endParaRPr lang="en-US" dirty="0"/>
          </a:p>
        </p:txBody>
      </p:sp>
      <p:sp>
        <p:nvSpPr>
          <p:cNvPr id="10" name="TextBox 9"/>
          <p:cNvSpPr txBox="1"/>
          <p:nvPr/>
        </p:nvSpPr>
        <p:spPr>
          <a:xfrm>
            <a:off x="2187094" y="1666176"/>
            <a:ext cx="1745234" cy="369332"/>
          </a:xfrm>
          <a:prstGeom prst="rect">
            <a:avLst/>
          </a:prstGeom>
          <a:noFill/>
        </p:spPr>
        <p:txBody>
          <a:bodyPr wrap="square" rtlCol="0">
            <a:spAutoFit/>
          </a:bodyPr>
          <a:lstStyle/>
          <a:p>
            <a:pPr algn="ctr"/>
            <a:r>
              <a:rPr lang="en-US" dirty="0" smtClean="0"/>
              <a:t>adult</a:t>
            </a:r>
            <a:endParaRPr lang="en-US" dirty="0"/>
          </a:p>
        </p:txBody>
      </p:sp>
      <p:sp>
        <p:nvSpPr>
          <p:cNvPr id="11" name="TextBox 10"/>
          <p:cNvSpPr txBox="1"/>
          <p:nvPr/>
        </p:nvSpPr>
        <p:spPr>
          <a:xfrm>
            <a:off x="304801" y="4221521"/>
            <a:ext cx="1745234"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instar</a:t>
            </a:r>
            <a:endParaRPr lang="en-US" dirty="0"/>
          </a:p>
        </p:txBody>
      </p:sp>
      <p:sp>
        <p:nvSpPr>
          <p:cNvPr id="12" name="TextBox 11"/>
          <p:cNvSpPr txBox="1"/>
          <p:nvPr/>
        </p:nvSpPr>
        <p:spPr>
          <a:xfrm>
            <a:off x="2209800" y="4952341"/>
            <a:ext cx="1745234"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instar</a:t>
            </a:r>
            <a:endParaRPr lang="en-US" dirty="0"/>
          </a:p>
        </p:txBody>
      </p:sp>
      <p:sp>
        <p:nvSpPr>
          <p:cNvPr id="13" name="TextBox 12"/>
          <p:cNvSpPr txBox="1"/>
          <p:nvPr/>
        </p:nvSpPr>
        <p:spPr>
          <a:xfrm>
            <a:off x="4107434" y="4221521"/>
            <a:ext cx="1745234" cy="369332"/>
          </a:xfrm>
          <a:prstGeom prst="rect">
            <a:avLst/>
          </a:prstGeom>
          <a:noFill/>
        </p:spPr>
        <p:txBody>
          <a:bodyPr wrap="square" rtlCol="0">
            <a:spAutoFit/>
          </a:bodyPr>
          <a:lstStyle/>
          <a:p>
            <a:pPr algn="ctr"/>
            <a:r>
              <a:rPr lang="en-US" dirty="0" smtClean="0"/>
              <a:t>3</a:t>
            </a:r>
            <a:r>
              <a:rPr lang="en-US" baseline="30000" dirty="0" smtClean="0"/>
              <a:t>rd</a:t>
            </a:r>
            <a:r>
              <a:rPr lang="en-US" dirty="0" smtClean="0"/>
              <a:t> instar</a:t>
            </a:r>
            <a:endParaRPr lang="en-US" dirty="0"/>
          </a:p>
        </p:txBody>
      </p:sp>
    </p:spTree>
    <p:extLst>
      <p:ext uri="{BB962C8B-B14F-4D97-AF65-F5344CB8AC3E}">
        <p14:creationId xmlns:p14="http://schemas.microsoft.com/office/powerpoint/2010/main" val="4133163361"/>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Fly life cycle</a:t>
            </a:r>
            <a:endParaRPr lang="en-US" dirty="0"/>
          </a:p>
        </p:txBody>
      </p:sp>
      <p:sp>
        <p:nvSpPr>
          <p:cNvPr id="3" name="Text Placeholder 2"/>
          <p:cNvSpPr>
            <a:spLocks noGrp="1"/>
          </p:cNvSpPr>
          <p:nvPr>
            <p:ph type="body" sz="quarter" idx="13"/>
          </p:nvPr>
        </p:nvSpPr>
        <p:spPr>
          <a:xfrm>
            <a:off x="6096000" y="1295400"/>
            <a:ext cx="2819400" cy="5029200"/>
          </a:xfrm>
        </p:spPr>
        <p:txBody>
          <a:bodyPr>
            <a:noAutofit/>
          </a:bodyPr>
          <a:lstStyle/>
          <a:p>
            <a:pPr marL="0" indent="0">
              <a:buNone/>
            </a:pPr>
            <a:r>
              <a:rPr lang="en-US" sz="2025" dirty="0">
                <a:solidFill>
                  <a:schemeClr val="accent1"/>
                </a:solidFill>
              </a:rPr>
              <a:t>Once burrowed, the maggots enclose themselves in a hard shell and begin the metamorphosis (change) that will result in an adult fly.</a:t>
            </a:r>
          </a:p>
          <a:p>
            <a:pPr marL="0" indent="0">
              <a:buNone/>
            </a:pPr>
            <a:endParaRPr lang="en-US" sz="2025" dirty="0">
              <a:solidFill>
                <a:schemeClr val="accent1"/>
              </a:solidFill>
            </a:endParaRPr>
          </a:p>
          <a:p>
            <a:pPr marL="0" indent="0">
              <a:buNone/>
            </a:pPr>
            <a:r>
              <a:rPr lang="en-US" sz="2025" dirty="0">
                <a:solidFill>
                  <a:schemeClr val="accent1"/>
                </a:solidFill>
              </a:rPr>
              <a:t>At this stage, the maggots are now known as </a:t>
            </a:r>
            <a:r>
              <a:rPr lang="en-US" sz="2025" b="1" dirty="0">
                <a:solidFill>
                  <a:schemeClr val="accent2">
                    <a:lumMod val="60000"/>
                    <a:lumOff val="40000"/>
                  </a:schemeClr>
                </a:solidFill>
              </a:rPr>
              <a:t>pupae</a:t>
            </a:r>
            <a:r>
              <a:rPr lang="en-US" sz="2025" dirty="0">
                <a:solidFill>
                  <a:schemeClr val="accent1"/>
                </a:solidFill>
              </a:rPr>
              <a:t>.</a:t>
            </a:r>
          </a:p>
        </p:txBody>
      </p:sp>
      <p:pic>
        <p:nvPicPr>
          <p:cNvPr id="4" name="Picture 2"/>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2209800" y="355737"/>
            <a:ext cx="1722528" cy="167977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Picture 3"/>
          <p:cNvPicPr>
            <a:picLocks noChangeAspect="1" noChangeArrowheads="1"/>
          </p:cNvPicPr>
          <p:nvPr/>
        </p:nvPicPr>
        <p:blipFill>
          <a:blip r:embed="rId4">
            <a:extLst>
              <a:ext uri="{28A0092B-C50C-407E-A947-70E740481C1C}">
                <a14:useLocalDpi xmlns:a14="http://schemas.microsoft.com/office/drawing/2010/main" val="0"/>
              </a:ext>
            </a:extLst>
          </a:blip>
          <a:stretch>
            <a:fillRect/>
          </a:stretch>
        </p:blipFill>
        <p:spPr bwMode="auto">
          <a:xfrm>
            <a:off x="304801" y="1056777"/>
            <a:ext cx="1745234" cy="170191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7"/>
          <p:cNvPicPr>
            <a:picLocks noChangeAspect="1" noChangeArrowheads="1"/>
          </p:cNvPicPr>
          <p:nvPr/>
        </p:nvPicPr>
        <p:blipFill>
          <a:blip r:embed="rId5">
            <a:extLst>
              <a:ext uri="{28A0092B-C50C-407E-A947-70E740481C1C}">
                <a14:useLocalDpi xmlns:a14="http://schemas.microsoft.com/office/drawing/2010/main" val="0"/>
              </a:ext>
            </a:extLst>
          </a:blip>
          <a:stretch>
            <a:fillRect/>
          </a:stretch>
        </p:blipFill>
        <p:spPr bwMode="auto">
          <a:xfrm>
            <a:off x="330964"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6"/>
          <p:cNvPicPr>
            <a:picLocks noChangeAspect="1" noChangeArrowheads="1"/>
          </p:cNvPicPr>
          <p:nvPr/>
        </p:nvPicPr>
        <p:blipFill>
          <a:blip r:embed="rId6">
            <a:extLst>
              <a:ext uri="{28A0092B-C50C-407E-A947-70E740481C1C}">
                <a14:useLocalDpi xmlns:a14="http://schemas.microsoft.com/office/drawing/2010/main" val="0"/>
              </a:ext>
            </a:extLst>
          </a:blip>
          <a:stretch>
            <a:fillRect/>
          </a:stretch>
        </p:blipFill>
        <p:spPr bwMode="auto">
          <a:xfrm>
            <a:off x="2209800" y="3632337"/>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 name="Picture 7"/>
          <p:cNvPicPr>
            <a:picLocks noChangeAspect="1" noChangeArrowheads="1"/>
          </p:cNvPicPr>
          <p:nvPr/>
        </p:nvPicPr>
        <p:blipFill>
          <a:blip r:embed="rId7">
            <a:extLst>
              <a:ext uri="{28A0092B-C50C-407E-A947-70E740481C1C}">
                <a14:useLocalDpi xmlns:a14="http://schemas.microsoft.com/office/drawing/2010/main" val="0"/>
              </a:ext>
            </a:extLst>
          </a:blip>
          <a:stretch>
            <a:fillRect/>
          </a:stretch>
        </p:blipFill>
        <p:spPr bwMode="auto">
          <a:xfrm>
            <a:off x="4089401" y="2914453"/>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noChangeArrowheads="1"/>
          </p:cNvPicPr>
          <p:nvPr/>
        </p:nvPicPr>
        <p:blipFill>
          <a:blip r:embed="rId8">
            <a:extLst>
              <a:ext uri="{28A0092B-C50C-407E-A947-70E740481C1C}">
                <a14:useLocalDpi xmlns:a14="http://schemas.microsoft.com/office/drawing/2010/main" val="0"/>
              </a:ext>
            </a:extLst>
          </a:blip>
          <a:stretch>
            <a:fillRect/>
          </a:stretch>
        </p:blipFill>
        <p:spPr bwMode="auto">
          <a:xfrm>
            <a:off x="4089401" y="1082291"/>
            <a:ext cx="1719071" cy="1676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0" name="TextBox 9"/>
          <p:cNvSpPr txBox="1"/>
          <p:nvPr/>
        </p:nvSpPr>
        <p:spPr>
          <a:xfrm>
            <a:off x="334109" y="2377636"/>
            <a:ext cx="1745234" cy="369332"/>
          </a:xfrm>
          <a:prstGeom prst="rect">
            <a:avLst/>
          </a:prstGeom>
          <a:noFill/>
        </p:spPr>
        <p:txBody>
          <a:bodyPr wrap="square" rtlCol="0">
            <a:spAutoFit/>
          </a:bodyPr>
          <a:lstStyle/>
          <a:p>
            <a:pPr algn="ctr"/>
            <a:r>
              <a:rPr lang="en-US" dirty="0" smtClean="0"/>
              <a:t>egg</a:t>
            </a:r>
            <a:endParaRPr lang="en-US" dirty="0"/>
          </a:p>
        </p:txBody>
      </p:sp>
      <p:sp>
        <p:nvSpPr>
          <p:cNvPr id="11" name="TextBox 10"/>
          <p:cNvSpPr txBox="1"/>
          <p:nvPr/>
        </p:nvSpPr>
        <p:spPr>
          <a:xfrm>
            <a:off x="2187094" y="1666176"/>
            <a:ext cx="1745234" cy="369332"/>
          </a:xfrm>
          <a:prstGeom prst="rect">
            <a:avLst/>
          </a:prstGeom>
          <a:noFill/>
        </p:spPr>
        <p:txBody>
          <a:bodyPr wrap="square" rtlCol="0">
            <a:spAutoFit/>
          </a:bodyPr>
          <a:lstStyle/>
          <a:p>
            <a:pPr algn="ctr"/>
            <a:r>
              <a:rPr lang="en-US" dirty="0" smtClean="0"/>
              <a:t>adult</a:t>
            </a:r>
            <a:endParaRPr lang="en-US" dirty="0"/>
          </a:p>
        </p:txBody>
      </p:sp>
      <p:sp>
        <p:nvSpPr>
          <p:cNvPr id="12" name="TextBox 11"/>
          <p:cNvSpPr txBox="1"/>
          <p:nvPr/>
        </p:nvSpPr>
        <p:spPr>
          <a:xfrm>
            <a:off x="304801" y="4221521"/>
            <a:ext cx="1745234" cy="369332"/>
          </a:xfrm>
          <a:prstGeom prst="rect">
            <a:avLst/>
          </a:prstGeom>
          <a:noFill/>
        </p:spPr>
        <p:txBody>
          <a:bodyPr wrap="square" rtlCol="0">
            <a:spAutoFit/>
          </a:bodyPr>
          <a:lstStyle/>
          <a:p>
            <a:pPr algn="ctr"/>
            <a:r>
              <a:rPr lang="en-US" dirty="0" smtClean="0"/>
              <a:t>1</a:t>
            </a:r>
            <a:r>
              <a:rPr lang="en-US" baseline="30000" dirty="0" smtClean="0"/>
              <a:t>st</a:t>
            </a:r>
            <a:r>
              <a:rPr lang="en-US" dirty="0" smtClean="0"/>
              <a:t> instar</a:t>
            </a:r>
            <a:endParaRPr lang="en-US" dirty="0"/>
          </a:p>
        </p:txBody>
      </p:sp>
      <p:sp>
        <p:nvSpPr>
          <p:cNvPr id="13" name="TextBox 12"/>
          <p:cNvSpPr txBox="1"/>
          <p:nvPr/>
        </p:nvSpPr>
        <p:spPr>
          <a:xfrm>
            <a:off x="2209800" y="4952341"/>
            <a:ext cx="1745234" cy="369332"/>
          </a:xfrm>
          <a:prstGeom prst="rect">
            <a:avLst/>
          </a:prstGeom>
          <a:noFill/>
        </p:spPr>
        <p:txBody>
          <a:bodyPr wrap="square" rtlCol="0">
            <a:spAutoFit/>
          </a:bodyPr>
          <a:lstStyle/>
          <a:p>
            <a:pPr algn="ctr"/>
            <a:r>
              <a:rPr lang="en-US" dirty="0" smtClean="0"/>
              <a:t>2</a:t>
            </a:r>
            <a:r>
              <a:rPr lang="en-US" baseline="30000" dirty="0" smtClean="0"/>
              <a:t>nd</a:t>
            </a:r>
            <a:r>
              <a:rPr lang="en-US" dirty="0" smtClean="0"/>
              <a:t> instar</a:t>
            </a:r>
            <a:endParaRPr lang="en-US" dirty="0"/>
          </a:p>
        </p:txBody>
      </p:sp>
      <p:sp>
        <p:nvSpPr>
          <p:cNvPr id="14" name="TextBox 13"/>
          <p:cNvSpPr txBox="1"/>
          <p:nvPr/>
        </p:nvSpPr>
        <p:spPr>
          <a:xfrm>
            <a:off x="4107434" y="4221521"/>
            <a:ext cx="1745234" cy="369332"/>
          </a:xfrm>
          <a:prstGeom prst="rect">
            <a:avLst/>
          </a:prstGeom>
          <a:noFill/>
        </p:spPr>
        <p:txBody>
          <a:bodyPr wrap="square" rtlCol="0">
            <a:spAutoFit/>
          </a:bodyPr>
          <a:lstStyle/>
          <a:p>
            <a:pPr algn="ctr"/>
            <a:r>
              <a:rPr lang="en-US" dirty="0" smtClean="0"/>
              <a:t>3</a:t>
            </a:r>
            <a:r>
              <a:rPr lang="en-US" baseline="30000" dirty="0" smtClean="0"/>
              <a:t>rd</a:t>
            </a:r>
            <a:r>
              <a:rPr lang="en-US" dirty="0" smtClean="0"/>
              <a:t> instar</a:t>
            </a:r>
            <a:endParaRPr lang="en-US" dirty="0"/>
          </a:p>
        </p:txBody>
      </p:sp>
      <p:sp>
        <p:nvSpPr>
          <p:cNvPr id="15" name="TextBox 14"/>
          <p:cNvSpPr txBox="1"/>
          <p:nvPr/>
        </p:nvSpPr>
        <p:spPr>
          <a:xfrm>
            <a:off x="4107434" y="2377636"/>
            <a:ext cx="1745234" cy="369332"/>
          </a:xfrm>
          <a:prstGeom prst="rect">
            <a:avLst/>
          </a:prstGeom>
          <a:noFill/>
        </p:spPr>
        <p:txBody>
          <a:bodyPr wrap="square" rtlCol="0">
            <a:spAutoFit/>
          </a:bodyPr>
          <a:lstStyle/>
          <a:p>
            <a:pPr algn="ctr"/>
            <a:r>
              <a:rPr lang="en-US" dirty="0" smtClean="0"/>
              <a:t>Pupae</a:t>
            </a:r>
            <a:endParaRPr lang="en-US" dirty="0"/>
          </a:p>
        </p:txBody>
      </p:sp>
    </p:spTree>
    <p:extLst>
      <p:ext uri="{BB962C8B-B14F-4D97-AF65-F5344CB8AC3E}">
        <p14:creationId xmlns:p14="http://schemas.microsoft.com/office/powerpoint/2010/main" val="18405081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500"/>
                                        <p:tgtEl>
                                          <p:spTgt spid="9"/>
                                        </p:tgtEl>
                                      </p:cBhvr>
                                    </p:animEffect>
                                  </p:childTnLst>
                                </p:cTn>
                              </p:par>
                              <p:par>
                                <p:cTn id="8" presetID="1" presetClass="entr" presetSubtype="0" fill="hold" grpId="0" nodeType="withEffect">
                                  <p:stCondLst>
                                    <p:cond delay="0"/>
                                  </p:stCondLst>
                                  <p:childTnLst>
                                    <p:set>
                                      <p:cBhvr>
                                        <p:cTn id="9" dur="1" fill="hold">
                                          <p:stCondLst>
                                            <p:cond delay="0"/>
                                          </p:stCondLst>
                                        </p:cTn>
                                        <p:tgtEl>
                                          <p:spTgt spid="1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Post Mortem Interval</a:t>
            </a:r>
            <a:endParaRPr lang="en-US" dirty="0"/>
          </a:p>
        </p:txBody>
      </p:sp>
      <p:sp>
        <p:nvSpPr>
          <p:cNvPr id="3" name="Text Placeholder 2"/>
          <p:cNvSpPr>
            <a:spLocks noGrp="1"/>
          </p:cNvSpPr>
          <p:nvPr>
            <p:ph type="body" sz="quarter" idx="13"/>
          </p:nvPr>
        </p:nvSpPr>
        <p:spPr/>
        <p:txBody>
          <a:bodyPr/>
          <a:lstStyle/>
          <a:p>
            <a:pPr marL="0" indent="0">
              <a:buNone/>
            </a:pPr>
            <a:r>
              <a:rPr lang="en-US" dirty="0"/>
              <a:t>Forensic entomology </a:t>
            </a:r>
            <a:r>
              <a:rPr lang="en-US" dirty="0" smtClean="0"/>
              <a:t>provides </a:t>
            </a:r>
            <a:r>
              <a:rPr lang="en-US" dirty="0"/>
              <a:t>data used to estimate the time that elapsed between the actual death and when the body was first discovered. </a:t>
            </a:r>
            <a:endParaRPr lang="en-US" dirty="0" smtClean="0"/>
          </a:p>
          <a:p>
            <a:pPr marL="0" indent="0">
              <a:buNone/>
            </a:pPr>
            <a:endParaRPr lang="en-US" dirty="0"/>
          </a:p>
          <a:p>
            <a:pPr marL="0" indent="0">
              <a:buNone/>
            </a:pPr>
            <a:r>
              <a:rPr lang="en-US" dirty="0" smtClean="0"/>
              <a:t>This </a:t>
            </a:r>
            <a:r>
              <a:rPr lang="en-US" dirty="0"/>
              <a:t>period is referred to as the post mortem interval, or </a:t>
            </a:r>
            <a:r>
              <a:rPr lang="en-US" dirty="0">
                <a:solidFill>
                  <a:schemeClr val="bg1">
                    <a:lumMod val="60000"/>
                    <a:lumOff val="40000"/>
                  </a:schemeClr>
                </a:solidFill>
              </a:rPr>
              <a:t>PMI</a:t>
            </a:r>
            <a:r>
              <a:rPr lang="en-US" dirty="0"/>
              <a:t>. </a:t>
            </a:r>
          </a:p>
        </p:txBody>
      </p:sp>
    </p:spTree>
    <p:extLst>
      <p:ext uri="{BB962C8B-B14F-4D97-AF65-F5344CB8AC3E}">
        <p14:creationId xmlns:p14="http://schemas.microsoft.com/office/powerpoint/2010/main" val="3924620690"/>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The Post Mortem Interval</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dirty="0"/>
              <a:t>Recent PMI (0-50 hours) is estimated by a medical examiner or forensic </a:t>
            </a:r>
            <a:r>
              <a:rPr lang="en-US" dirty="0" smtClean="0"/>
              <a:t>pathologist based on physical changes to the cadaver. </a:t>
            </a:r>
          </a:p>
          <a:p>
            <a:pPr marL="0" indent="0">
              <a:buNone/>
            </a:pPr>
            <a:endParaRPr lang="en-US" dirty="0"/>
          </a:p>
          <a:p>
            <a:pPr marL="0" indent="0">
              <a:buNone/>
            </a:pPr>
            <a:r>
              <a:rPr lang="en-US" dirty="0"/>
              <a:t>If a body remains exposed to the environment for a longer period of </a:t>
            </a:r>
            <a:r>
              <a:rPr lang="en-US" dirty="0" smtClean="0"/>
              <a:t>time, the </a:t>
            </a:r>
            <a:r>
              <a:rPr lang="en-US" dirty="0"/>
              <a:t>normal physical changes observed after death may not provide an accurate PMI </a:t>
            </a:r>
            <a:r>
              <a:rPr lang="en-US" dirty="0" smtClean="0"/>
              <a:t>estimate</a:t>
            </a:r>
            <a:r>
              <a:rPr lang="en-US" dirty="0"/>
              <a:t>.</a:t>
            </a:r>
          </a:p>
        </p:txBody>
      </p:sp>
    </p:spTree>
    <p:extLst>
      <p:ext uri="{BB962C8B-B14F-4D97-AF65-F5344CB8AC3E}">
        <p14:creationId xmlns:p14="http://schemas.microsoft.com/office/powerpoint/2010/main" val="541336472"/>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Table 2"/>
          <p:cNvGraphicFramePr>
            <a:graphicFrameLocks noGrp="1"/>
          </p:cNvGraphicFramePr>
          <p:nvPr>
            <p:extLst>
              <p:ext uri="{D42A27DB-BD31-4B8C-83A1-F6EECF244321}">
                <p14:modId xmlns:p14="http://schemas.microsoft.com/office/powerpoint/2010/main" val="2387793451"/>
              </p:ext>
            </p:extLst>
          </p:nvPr>
        </p:nvGraphicFramePr>
        <p:xfrm>
          <a:off x="0" y="0"/>
          <a:ext cx="9144000" cy="6400801"/>
        </p:xfrm>
        <a:graphic>
          <a:graphicData uri="http://schemas.openxmlformats.org/drawingml/2006/table">
            <a:tbl>
              <a:tblPr firstRow="1" bandRow="1">
                <a:tableStyleId>{21E4AEA4-8DFA-4A89-87EB-49C32662AFE0}</a:tableStyleId>
              </a:tblPr>
              <a:tblGrid>
                <a:gridCol w="3048000"/>
                <a:gridCol w="3048000"/>
                <a:gridCol w="3048000"/>
              </a:tblGrid>
              <a:tr h="1370269">
                <a:tc>
                  <a:txBody>
                    <a:bodyPr/>
                    <a:lstStyle/>
                    <a:p>
                      <a:pPr algn="ctr"/>
                      <a:r>
                        <a:rPr lang="en-US" sz="3200" dirty="0" smtClean="0">
                          <a:solidFill>
                            <a:schemeClr val="tx1"/>
                          </a:solidFill>
                        </a:rPr>
                        <a:t>Body</a:t>
                      </a:r>
                      <a:r>
                        <a:rPr lang="en-US" sz="3200" baseline="0" dirty="0" smtClean="0">
                          <a:solidFill>
                            <a:schemeClr val="tx1"/>
                          </a:solidFill>
                        </a:rPr>
                        <a:t> Temperature</a:t>
                      </a:r>
                      <a:endParaRPr lang="en-US" sz="3200" dirty="0" smtClean="0">
                        <a:solidFill>
                          <a:schemeClr val="tx1"/>
                        </a:solidFill>
                      </a:endParaRPr>
                    </a:p>
                  </a:txBody>
                  <a:tcPr anchor="ctr"/>
                </a:tc>
                <a:tc>
                  <a:txBody>
                    <a:bodyPr/>
                    <a:lstStyle/>
                    <a:p>
                      <a:pPr algn="ctr"/>
                      <a:r>
                        <a:rPr lang="en-US" sz="3200" dirty="0" smtClean="0">
                          <a:solidFill>
                            <a:schemeClr val="tx1"/>
                          </a:solidFill>
                        </a:rPr>
                        <a:t>Rigor Mortis</a:t>
                      </a:r>
                      <a:endParaRPr lang="en-US" sz="3200" dirty="0">
                        <a:solidFill>
                          <a:schemeClr val="tx1"/>
                        </a:solidFill>
                      </a:endParaRPr>
                    </a:p>
                  </a:txBody>
                  <a:tcPr anchor="ctr"/>
                </a:tc>
                <a:tc>
                  <a:txBody>
                    <a:bodyPr/>
                    <a:lstStyle/>
                    <a:p>
                      <a:pPr algn="ctr"/>
                      <a:r>
                        <a:rPr lang="en-US" sz="3200" dirty="0" smtClean="0">
                          <a:solidFill>
                            <a:schemeClr val="tx1"/>
                          </a:solidFill>
                        </a:rPr>
                        <a:t>Post-Mortem</a:t>
                      </a:r>
                      <a:r>
                        <a:rPr lang="en-US" sz="3200" baseline="0" dirty="0" smtClean="0">
                          <a:solidFill>
                            <a:schemeClr val="tx1"/>
                          </a:solidFill>
                        </a:rPr>
                        <a:t> Interval</a:t>
                      </a:r>
                      <a:endParaRPr lang="en-US" sz="3200" dirty="0">
                        <a:solidFill>
                          <a:schemeClr val="tx1"/>
                        </a:solidFill>
                      </a:endParaRPr>
                    </a:p>
                  </a:txBody>
                  <a:tcPr anchor="ctr"/>
                </a:tc>
              </a:tr>
              <a:tr h="1257633">
                <a:tc>
                  <a:txBody>
                    <a:bodyPr/>
                    <a:lstStyle/>
                    <a:p>
                      <a:pPr algn="ctr"/>
                      <a:r>
                        <a:rPr lang="en-US" sz="2400" b="0" dirty="0" smtClean="0"/>
                        <a:t>Warm</a:t>
                      </a:r>
                      <a:endParaRPr lang="en-US" sz="2400" b="0" dirty="0"/>
                    </a:p>
                  </a:txBody>
                  <a:tcPr anchor="ctr"/>
                </a:tc>
                <a:tc>
                  <a:txBody>
                    <a:bodyPr/>
                    <a:lstStyle/>
                    <a:p>
                      <a:pPr algn="ctr"/>
                      <a:r>
                        <a:rPr lang="en-US" sz="2400" b="0" dirty="0" smtClean="0"/>
                        <a:t>Far extremities</a:t>
                      </a:r>
                      <a:r>
                        <a:rPr lang="en-US" sz="2400" b="0" baseline="0" dirty="0" smtClean="0"/>
                        <a:t> and small muscles only</a:t>
                      </a:r>
                      <a:endParaRPr lang="en-US" sz="2400" b="0" dirty="0"/>
                    </a:p>
                  </a:txBody>
                  <a:tcPr anchor="ctr"/>
                </a:tc>
                <a:tc>
                  <a:txBody>
                    <a:bodyPr/>
                    <a:lstStyle/>
                    <a:p>
                      <a:pPr algn="ctr"/>
                      <a:r>
                        <a:rPr lang="en-US" sz="2400" b="0" dirty="0" smtClean="0"/>
                        <a:t>&lt; 3 hours</a:t>
                      </a:r>
                      <a:endParaRPr lang="en-US" sz="2400" b="0" dirty="0"/>
                    </a:p>
                  </a:txBody>
                  <a:tcPr anchor="ctr"/>
                </a:tc>
              </a:tr>
              <a:tr h="1257633">
                <a:tc>
                  <a:txBody>
                    <a:bodyPr/>
                    <a:lstStyle/>
                    <a:p>
                      <a:pPr algn="ctr"/>
                      <a:r>
                        <a:rPr lang="en-US" sz="2400" dirty="0" smtClean="0"/>
                        <a:t>Warm</a:t>
                      </a:r>
                      <a:endParaRPr lang="en-US" sz="2400" dirty="0"/>
                    </a:p>
                  </a:txBody>
                  <a:tcPr anchor="ctr"/>
                </a:tc>
                <a:tc>
                  <a:txBody>
                    <a:bodyPr/>
                    <a:lstStyle/>
                    <a:p>
                      <a:pPr algn="ctr"/>
                      <a:r>
                        <a:rPr lang="en-US" sz="2400" dirty="0" smtClean="0"/>
                        <a:t>Middle extremities</a:t>
                      </a:r>
                      <a:r>
                        <a:rPr lang="en-US" sz="2400" baseline="0" dirty="0" smtClean="0"/>
                        <a:t> and medium muscles</a:t>
                      </a:r>
                      <a:endParaRPr lang="en-US" sz="2400" dirty="0"/>
                    </a:p>
                  </a:txBody>
                  <a:tcPr anchor="ctr"/>
                </a:tc>
                <a:tc>
                  <a:txBody>
                    <a:bodyPr/>
                    <a:lstStyle/>
                    <a:p>
                      <a:pPr algn="ctr"/>
                      <a:r>
                        <a:rPr lang="en-US" sz="2400" dirty="0" smtClean="0"/>
                        <a:t>3 – 8 hours</a:t>
                      </a:r>
                      <a:endParaRPr lang="en-US" sz="2400" dirty="0"/>
                    </a:p>
                  </a:txBody>
                  <a:tcPr anchor="ctr"/>
                </a:tc>
              </a:tr>
              <a:tr h="1257633">
                <a:tc>
                  <a:txBody>
                    <a:bodyPr/>
                    <a:lstStyle/>
                    <a:p>
                      <a:pPr algn="ctr"/>
                      <a:r>
                        <a:rPr lang="en-US" sz="2400" dirty="0" smtClean="0"/>
                        <a:t>Cold</a:t>
                      </a:r>
                      <a:endParaRPr lang="en-US" sz="2400" dirty="0"/>
                    </a:p>
                  </a:txBody>
                  <a:tcPr anchor="ctr"/>
                </a:tc>
                <a:tc>
                  <a:txBody>
                    <a:bodyPr/>
                    <a:lstStyle/>
                    <a:p>
                      <a:pPr algn="ctr"/>
                      <a:r>
                        <a:rPr lang="en-US" sz="2400" dirty="0" smtClean="0"/>
                        <a:t>Throughout body</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8 – 36 hours</a:t>
                      </a:r>
                    </a:p>
                    <a:p>
                      <a:pPr algn="ctr"/>
                      <a:endParaRPr lang="en-US" sz="2400" dirty="0"/>
                    </a:p>
                  </a:txBody>
                  <a:tcPr anchor="ctr"/>
                </a:tc>
              </a:tr>
              <a:tr h="1257633">
                <a:tc>
                  <a:txBody>
                    <a:bodyPr/>
                    <a:lstStyle/>
                    <a:p>
                      <a:pPr algn="ctr"/>
                      <a:r>
                        <a:rPr lang="en-US" sz="2400" dirty="0" smtClean="0"/>
                        <a:t>Cold</a:t>
                      </a:r>
                      <a:endParaRPr lang="en-US" sz="2400" dirty="0"/>
                    </a:p>
                  </a:txBody>
                  <a:tcPr anchor="ctr"/>
                </a:tc>
                <a:tc>
                  <a:txBody>
                    <a:bodyPr/>
                    <a:lstStyle/>
                    <a:p>
                      <a:pPr algn="ctr"/>
                      <a:r>
                        <a:rPr lang="en-US" sz="2400" dirty="0" smtClean="0"/>
                        <a:t>None</a:t>
                      </a:r>
                      <a:endParaRPr lang="en-US" sz="2400" dirty="0"/>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&gt; 36 hours</a:t>
                      </a:r>
                    </a:p>
                    <a:p>
                      <a:pPr algn="ctr"/>
                      <a:endParaRPr lang="en-US" sz="2400" dirty="0"/>
                    </a:p>
                  </a:txBody>
                  <a:tcPr anchor="ctr"/>
                </a:tc>
              </a:tr>
            </a:tbl>
          </a:graphicData>
        </a:graphic>
      </p:graphicFrame>
    </p:spTree>
    <p:extLst>
      <p:ext uri="{BB962C8B-B14F-4D97-AF65-F5344CB8AC3E}">
        <p14:creationId xmlns:p14="http://schemas.microsoft.com/office/powerpoint/2010/main" val="3602159217"/>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Post Mortem Interval</a:t>
            </a:r>
          </a:p>
        </p:txBody>
      </p:sp>
      <p:sp>
        <p:nvSpPr>
          <p:cNvPr id="3" name="Text Placeholder 2"/>
          <p:cNvSpPr>
            <a:spLocks noGrp="1"/>
          </p:cNvSpPr>
          <p:nvPr>
            <p:ph type="body" sz="quarter" idx="13"/>
          </p:nvPr>
        </p:nvSpPr>
        <p:spPr/>
        <p:txBody>
          <a:bodyPr/>
          <a:lstStyle/>
          <a:p>
            <a:pPr marL="0" indent="0">
              <a:buNone/>
            </a:pPr>
            <a:r>
              <a:rPr lang="en-US" dirty="0"/>
              <a:t>Cadavers decompose in four stages: fresh, bloated, decay, and dry. The time the body spends in any individual stage will vary depending on environmental conditions; warm, wet weather speeds decay, while cold, dry weather slows it. </a:t>
            </a:r>
          </a:p>
        </p:txBody>
      </p:sp>
    </p:spTree>
    <p:extLst>
      <p:ext uri="{BB962C8B-B14F-4D97-AF65-F5344CB8AC3E}">
        <p14:creationId xmlns:p14="http://schemas.microsoft.com/office/powerpoint/2010/main" val="157232262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Post Mortem Interval</a:t>
            </a:r>
          </a:p>
        </p:txBody>
      </p:sp>
      <p:sp>
        <p:nvSpPr>
          <p:cNvPr id="3" name="Text Placeholder 2"/>
          <p:cNvSpPr>
            <a:spLocks noGrp="1"/>
          </p:cNvSpPr>
          <p:nvPr>
            <p:ph type="body" sz="quarter" idx="13"/>
          </p:nvPr>
        </p:nvSpPr>
        <p:spPr/>
        <p:txBody>
          <a:bodyPr/>
          <a:lstStyle/>
          <a:p>
            <a:pPr marL="0" indent="0">
              <a:buNone/>
            </a:pPr>
            <a:r>
              <a:rPr lang="en-US" dirty="0"/>
              <a:t>Different insects are attracted to each of the four different stages of decomposition. The ordered series of insects attracted to the decomposing body is called a succession. </a:t>
            </a:r>
          </a:p>
          <a:p>
            <a:pPr marL="0" indent="0">
              <a:buNone/>
            </a:pPr>
            <a:endParaRPr lang="en-US" dirty="0" smtClean="0"/>
          </a:p>
          <a:p>
            <a:pPr marL="0" indent="0">
              <a:buNone/>
            </a:pPr>
            <a:r>
              <a:rPr lang="en-US" dirty="0" smtClean="0"/>
              <a:t>The </a:t>
            </a:r>
            <a:r>
              <a:rPr lang="en-US" dirty="0"/>
              <a:t>succession pattern is useful in estimating how long a cadaver has been exposed to the insects. </a:t>
            </a:r>
          </a:p>
        </p:txBody>
      </p:sp>
    </p:spTree>
    <p:extLst>
      <p:ext uri="{BB962C8B-B14F-4D97-AF65-F5344CB8AC3E}">
        <p14:creationId xmlns:p14="http://schemas.microsoft.com/office/powerpoint/2010/main" val="2045921717"/>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The Post Mortem Interval</a:t>
            </a:r>
          </a:p>
        </p:txBody>
      </p:sp>
      <p:sp>
        <p:nvSpPr>
          <p:cNvPr id="3" name="Text Placeholder 2"/>
          <p:cNvSpPr>
            <a:spLocks noGrp="1"/>
          </p:cNvSpPr>
          <p:nvPr>
            <p:ph type="body" sz="quarter" idx="13"/>
          </p:nvPr>
        </p:nvSpPr>
        <p:spPr/>
        <p:txBody>
          <a:bodyPr/>
          <a:lstStyle/>
          <a:p>
            <a:pPr marL="0" indent="0">
              <a:buNone/>
            </a:pPr>
            <a:r>
              <a:rPr lang="en-US" dirty="0"/>
              <a:t>For example, carrion flies are attracted to a bloated corpse, therefore they will only be present on a corpse once that stage is reached. </a:t>
            </a:r>
            <a:endParaRPr lang="en-US" dirty="0" smtClean="0"/>
          </a:p>
          <a:p>
            <a:pPr marL="0" indent="0">
              <a:buNone/>
            </a:pPr>
            <a:endParaRPr lang="en-US" dirty="0"/>
          </a:p>
          <a:p>
            <a:pPr marL="0" indent="0">
              <a:buNone/>
            </a:pPr>
            <a:r>
              <a:rPr lang="en-US" dirty="0" smtClean="0"/>
              <a:t>Adult </a:t>
            </a:r>
            <a:r>
              <a:rPr lang="en-US" dirty="0"/>
              <a:t>blowflies, however, are attracted to the fresh corpse and lay their eggs rapidly after death. </a:t>
            </a:r>
          </a:p>
        </p:txBody>
      </p:sp>
    </p:spTree>
    <p:extLst>
      <p:ext uri="{BB962C8B-B14F-4D97-AF65-F5344CB8AC3E}">
        <p14:creationId xmlns:p14="http://schemas.microsoft.com/office/powerpoint/2010/main" val="443193000"/>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influencing decay</a:t>
            </a:r>
            <a:endParaRPr lang="en-US" dirty="0"/>
          </a:p>
        </p:txBody>
      </p:sp>
      <p:sp>
        <p:nvSpPr>
          <p:cNvPr id="3" name="Text Placeholder 2"/>
          <p:cNvSpPr>
            <a:spLocks noGrp="1"/>
          </p:cNvSpPr>
          <p:nvPr>
            <p:ph type="body" sz="quarter" idx="13"/>
          </p:nvPr>
        </p:nvSpPr>
        <p:spPr/>
        <p:txBody>
          <a:bodyPr>
            <a:normAutofit fontScale="92500" lnSpcReduction="10000"/>
          </a:bodyPr>
          <a:lstStyle/>
          <a:p>
            <a:pPr marL="0" indent="0">
              <a:buNone/>
            </a:pPr>
            <a:r>
              <a:rPr lang="en-US" dirty="0" smtClean="0"/>
              <a:t>Most </a:t>
            </a:r>
            <a:r>
              <a:rPr lang="en-US" dirty="0"/>
              <a:t>important environment factors in corpse decay:  </a:t>
            </a:r>
          </a:p>
          <a:p>
            <a:r>
              <a:rPr lang="en-US" dirty="0"/>
              <a:t>Temperature</a:t>
            </a:r>
          </a:p>
          <a:p>
            <a:r>
              <a:rPr lang="en-US" dirty="0"/>
              <a:t>Access by insects</a:t>
            </a:r>
          </a:p>
          <a:p>
            <a:r>
              <a:rPr lang="en-US" dirty="0"/>
              <a:t>Depth of </a:t>
            </a:r>
            <a:r>
              <a:rPr lang="en-US" dirty="0" smtClean="0"/>
              <a:t>burial</a:t>
            </a:r>
          </a:p>
          <a:p>
            <a:pPr marL="0" indent="0">
              <a:buNone/>
            </a:pPr>
            <a:endParaRPr lang="en-US" dirty="0"/>
          </a:p>
          <a:p>
            <a:pPr marL="0" indent="0">
              <a:buNone/>
            </a:pPr>
            <a:r>
              <a:rPr lang="en-US" dirty="0" smtClean="0"/>
              <a:t>Other </a:t>
            </a:r>
            <a:r>
              <a:rPr lang="en-US" dirty="0"/>
              <a:t>Factors</a:t>
            </a:r>
          </a:p>
          <a:p>
            <a:r>
              <a:rPr lang="en-US" dirty="0"/>
              <a:t>Chemical-- embalming agent, insecticides, lime, etc.</a:t>
            </a:r>
          </a:p>
          <a:p>
            <a:r>
              <a:rPr lang="en-US" dirty="0"/>
              <a:t>Animals disrupting the corpse</a:t>
            </a:r>
          </a:p>
        </p:txBody>
      </p:sp>
    </p:spTree>
    <p:extLst>
      <p:ext uri="{BB962C8B-B14F-4D97-AF65-F5344CB8AC3E}">
        <p14:creationId xmlns:p14="http://schemas.microsoft.com/office/powerpoint/2010/main" val="3962936864"/>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Factors influencing decay</a:t>
            </a:r>
            <a:endParaRPr lang="en-US" dirty="0"/>
          </a:p>
        </p:txBody>
      </p:sp>
      <p:sp>
        <p:nvSpPr>
          <p:cNvPr id="3" name="Text Placeholder 2"/>
          <p:cNvSpPr>
            <a:spLocks noGrp="1"/>
          </p:cNvSpPr>
          <p:nvPr>
            <p:ph type="body" sz="quarter" idx="13"/>
          </p:nvPr>
        </p:nvSpPr>
        <p:spPr/>
        <p:txBody>
          <a:bodyPr>
            <a:normAutofit/>
          </a:bodyPr>
          <a:lstStyle/>
          <a:p>
            <a:pPr marL="0" indent="0">
              <a:buNone/>
            </a:pPr>
            <a:r>
              <a:rPr lang="en-US" dirty="0" smtClean="0"/>
              <a:t>Entomologists develop and maintain succession databases.  </a:t>
            </a:r>
          </a:p>
          <a:p>
            <a:pPr marL="0" indent="0">
              <a:buNone/>
            </a:pPr>
            <a:endParaRPr lang="en-US" dirty="0"/>
          </a:p>
          <a:p>
            <a:pPr marL="0" indent="0">
              <a:buNone/>
            </a:pPr>
            <a:r>
              <a:rPr lang="en-US" dirty="0" smtClean="0"/>
              <a:t>When </a:t>
            </a:r>
            <a:r>
              <a:rPr lang="en-US" dirty="0"/>
              <a:t>a crime scene is investigated, the forensic entomologist compares the insect species and their distribution of larval stages to the database to estimate the time of death. </a:t>
            </a:r>
            <a:endParaRPr lang="en-US" dirty="0" smtClean="0"/>
          </a:p>
        </p:txBody>
      </p:sp>
    </p:spTree>
    <p:extLst>
      <p:ext uri="{BB962C8B-B14F-4D97-AF65-F5344CB8AC3E}">
        <p14:creationId xmlns:p14="http://schemas.microsoft.com/office/powerpoint/2010/main" val="30578368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762000" y="1219200"/>
            <a:ext cx="7772400" cy="5105400"/>
          </a:xfrm>
        </p:spPr>
        <p:txBody>
          <a:bodyPr>
            <a:normAutofit/>
          </a:bodyPr>
          <a:lstStyle/>
          <a:p>
            <a:pPr marL="342900" indent="-342900">
              <a:buFont typeface="Arial" pitchFamily="34" charset="0"/>
              <a:buChar char="•"/>
            </a:pPr>
            <a:r>
              <a:rPr lang="en-US" dirty="0" smtClean="0">
                <a:solidFill>
                  <a:srgbClr val="FFFFFF"/>
                </a:solidFill>
              </a:rPr>
              <a:t>Insects </a:t>
            </a:r>
            <a:r>
              <a:rPr lang="en-US" dirty="0">
                <a:solidFill>
                  <a:srgbClr val="FFFFFF"/>
                </a:solidFill>
              </a:rPr>
              <a:t>undergo either incomplete or complete </a:t>
            </a:r>
            <a:r>
              <a:rPr lang="en-US" b="1" dirty="0">
                <a:solidFill>
                  <a:srgbClr val="FFFFFF"/>
                </a:solidFill>
              </a:rPr>
              <a:t>metamorphosis</a:t>
            </a:r>
            <a:r>
              <a:rPr lang="en-US" dirty="0">
                <a:solidFill>
                  <a:srgbClr val="FFFFFF"/>
                </a:solidFill>
              </a:rPr>
              <a:t> (Egg to larva to pupa to insect)</a:t>
            </a:r>
          </a:p>
          <a:p>
            <a:pPr marL="342900" indent="-342900">
              <a:buFont typeface="Arial" pitchFamily="34" charset="0"/>
              <a:buChar char="•"/>
            </a:pPr>
            <a:r>
              <a:rPr lang="en-US" dirty="0">
                <a:solidFill>
                  <a:srgbClr val="FFFFFF"/>
                </a:solidFill>
              </a:rPr>
              <a:t>Larva have a soft tubular body and look like worms.  Fly species larvae are called “maggots</a:t>
            </a:r>
            <a:r>
              <a:rPr lang="en-US" dirty="0" smtClean="0">
                <a:solidFill>
                  <a:srgbClr val="FFFFFF"/>
                </a:solidFill>
              </a:rPr>
              <a:t>”</a:t>
            </a:r>
            <a:endParaRPr lang="en-US" dirty="0">
              <a:solidFill>
                <a:srgbClr val="FFFFFF"/>
              </a:solidFill>
            </a:endParaRPr>
          </a:p>
        </p:txBody>
      </p:sp>
      <p:sp>
        <p:nvSpPr>
          <p:cNvPr id="3" name="Title 2"/>
          <p:cNvSpPr>
            <a:spLocks noGrp="1"/>
          </p:cNvSpPr>
          <p:nvPr>
            <p:ph type="title"/>
          </p:nvPr>
        </p:nvSpPr>
        <p:spPr/>
        <p:txBody>
          <a:bodyPr>
            <a:normAutofit fontScale="90000"/>
          </a:bodyPr>
          <a:lstStyle/>
          <a:p>
            <a:r>
              <a:rPr lang="en-US" dirty="0" smtClean="0"/>
              <a:t>Entomology – the study of insects</a:t>
            </a:r>
            <a:endParaRPr lang="en-US" dirty="0"/>
          </a:p>
        </p:txBody>
      </p:sp>
    </p:spTree>
    <p:extLst>
      <p:ext uri="{BB962C8B-B14F-4D97-AF65-F5344CB8AC3E}">
        <p14:creationId xmlns:p14="http://schemas.microsoft.com/office/powerpoint/2010/main" val="19406173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Degree-hours</a:t>
            </a:r>
            <a:endParaRPr lang="en-US" dirty="0"/>
          </a:p>
        </p:txBody>
      </p:sp>
      <p:sp>
        <p:nvSpPr>
          <p:cNvPr id="3" name="Text Placeholder 2"/>
          <p:cNvSpPr>
            <a:spLocks noGrp="1"/>
          </p:cNvSpPr>
          <p:nvPr>
            <p:ph type="body" sz="quarter" idx="13"/>
          </p:nvPr>
        </p:nvSpPr>
        <p:spPr/>
        <p:txBody>
          <a:bodyPr/>
          <a:lstStyle/>
          <a:p>
            <a:pPr marL="0" indent="0">
              <a:buNone/>
            </a:pPr>
            <a:r>
              <a:rPr lang="en-US" dirty="0" smtClean="0"/>
              <a:t>The time it takes each life cycle to develop is measured in </a:t>
            </a:r>
            <a:r>
              <a:rPr lang="en-US" dirty="0" smtClean="0">
                <a:solidFill>
                  <a:schemeClr val="accent2">
                    <a:lumMod val="60000"/>
                    <a:lumOff val="40000"/>
                  </a:schemeClr>
                </a:solidFill>
              </a:rPr>
              <a:t>degree-hours</a:t>
            </a:r>
            <a:r>
              <a:rPr lang="en-US" dirty="0" smtClean="0"/>
              <a:t> because the development rate is VERY temperature dependent. </a:t>
            </a:r>
          </a:p>
          <a:p>
            <a:pPr marL="0" indent="0">
              <a:buNone/>
            </a:pPr>
            <a:endParaRPr lang="en-US" dirty="0"/>
          </a:p>
          <a:p>
            <a:pPr marL="0" indent="0">
              <a:buNone/>
            </a:pPr>
            <a:r>
              <a:rPr lang="en-US" dirty="0" smtClean="0"/>
              <a:t>If an egg takes </a:t>
            </a:r>
            <a:r>
              <a:rPr lang="en-US" dirty="0" smtClean="0">
                <a:solidFill>
                  <a:schemeClr val="bg2">
                    <a:lumMod val="60000"/>
                    <a:lumOff val="40000"/>
                  </a:schemeClr>
                </a:solidFill>
              </a:rPr>
              <a:t>23</a:t>
            </a:r>
            <a:r>
              <a:rPr lang="en-US" dirty="0" smtClean="0"/>
              <a:t> </a:t>
            </a:r>
            <a:r>
              <a:rPr lang="en-US" dirty="0" smtClean="0">
                <a:solidFill>
                  <a:schemeClr val="bg2">
                    <a:lumMod val="60000"/>
                    <a:lumOff val="40000"/>
                  </a:schemeClr>
                </a:solidFill>
              </a:rPr>
              <a:t>hours</a:t>
            </a:r>
            <a:r>
              <a:rPr lang="en-US" dirty="0" smtClean="0"/>
              <a:t> to develop into the 1</a:t>
            </a:r>
            <a:r>
              <a:rPr lang="en-US" baseline="30000" dirty="0" smtClean="0"/>
              <a:t>st</a:t>
            </a:r>
            <a:r>
              <a:rPr lang="en-US" dirty="0" smtClean="0"/>
              <a:t> instar at </a:t>
            </a:r>
            <a:r>
              <a:rPr lang="en-US" dirty="0" smtClean="0">
                <a:solidFill>
                  <a:schemeClr val="bg2">
                    <a:lumMod val="60000"/>
                    <a:lumOff val="40000"/>
                  </a:schemeClr>
                </a:solidFill>
              </a:rPr>
              <a:t>70˚F</a:t>
            </a:r>
            <a:r>
              <a:rPr lang="en-US" dirty="0" smtClean="0"/>
              <a:t>, then </a:t>
            </a:r>
            <a:r>
              <a:rPr lang="en-US" dirty="0" smtClean="0">
                <a:solidFill>
                  <a:schemeClr val="bg2">
                    <a:lumMod val="60000"/>
                    <a:lumOff val="40000"/>
                  </a:schemeClr>
                </a:solidFill>
              </a:rPr>
              <a:t>1610 degree-hours </a:t>
            </a:r>
            <a:r>
              <a:rPr lang="en-US" dirty="0" smtClean="0">
                <a:solidFill>
                  <a:schemeClr val="accent1"/>
                </a:solidFill>
              </a:rPr>
              <a:t>would have accumulated.</a:t>
            </a:r>
            <a:endParaRPr lang="en-US" dirty="0">
              <a:solidFill>
                <a:schemeClr val="accent1"/>
              </a:solidFill>
            </a:endParaRPr>
          </a:p>
        </p:txBody>
      </p:sp>
    </p:spTree>
    <p:extLst>
      <p:ext uri="{BB962C8B-B14F-4D97-AF65-F5344CB8AC3E}">
        <p14:creationId xmlns:p14="http://schemas.microsoft.com/office/powerpoint/2010/main" val="26168057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 name="Table 1"/>
          <p:cNvGraphicFramePr>
            <a:graphicFrameLocks noGrp="1"/>
          </p:cNvGraphicFramePr>
          <p:nvPr>
            <p:extLst>
              <p:ext uri="{D42A27DB-BD31-4B8C-83A1-F6EECF244321}">
                <p14:modId xmlns:p14="http://schemas.microsoft.com/office/powerpoint/2010/main" val="2458859237"/>
              </p:ext>
            </p:extLst>
          </p:nvPr>
        </p:nvGraphicFramePr>
        <p:xfrm>
          <a:off x="0" y="0"/>
          <a:ext cx="9144000" cy="6400803"/>
        </p:xfrm>
        <a:graphic>
          <a:graphicData uri="http://schemas.openxmlformats.org/drawingml/2006/table">
            <a:tbl>
              <a:tblPr firstRow="1" bandRow="1">
                <a:tableStyleId>{21E4AEA4-8DFA-4A89-87EB-49C32662AFE0}</a:tableStyleId>
              </a:tblPr>
              <a:tblGrid>
                <a:gridCol w="1524000"/>
                <a:gridCol w="1524000"/>
                <a:gridCol w="1524000"/>
                <a:gridCol w="1524000"/>
                <a:gridCol w="1524000"/>
                <a:gridCol w="1524000"/>
              </a:tblGrid>
              <a:tr h="1203733">
                <a:tc gridSpan="6">
                  <a:txBody>
                    <a:bodyPr/>
                    <a:lstStyle/>
                    <a:p>
                      <a:pPr algn="ctr"/>
                      <a:r>
                        <a:rPr lang="en-US" sz="3200" dirty="0" smtClean="0">
                          <a:solidFill>
                            <a:schemeClr val="tx1"/>
                          </a:solidFill>
                        </a:rPr>
                        <a:t>Calculating PMI from</a:t>
                      </a:r>
                    </a:p>
                    <a:p>
                      <a:pPr algn="ctr"/>
                      <a:r>
                        <a:rPr lang="en-US" sz="3200" dirty="0" smtClean="0">
                          <a:solidFill>
                            <a:schemeClr val="tx1"/>
                          </a:solidFill>
                        </a:rPr>
                        <a:t>Accumulated</a:t>
                      </a:r>
                      <a:r>
                        <a:rPr lang="en-US" sz="3200" baseline="0" dirty="0" smtClean="0">
                          <a:solidFill>
                            <a:schemeClr val="tx1"/>
                          </a:solidFill>
                        </a:rPr>
                        <a:t> Degree Hours (ADH)</a:t>
                      </a:r>
                      <a:endParaRPr lang="en-US" sz="3200" dirty="0">
                        <a:solidFill>
                          <a:schemeClr val="tx1"/>
                        </a:solidFill>
                      </a:endParaRPr>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c hMerge="1">
                  <a:txBody>
                    <a:bodyPr/>
                    <a:lstStyle/>
                    <a:p>
                      <a:endParaRPr lang="en-US" dirty="0"/>
                    </a:p>
                  </a:txBody>
                  <a:tcPr/>
                </a:tc>
              </a:tr>
              <a:tr h="697401">
                <a:tc>
                  <a:txBody>
                    <a:bodyPr/>
                    <a:lstStyle/>
                    <a:p>
                      <a:pPr algn="ctr"/>
                      <a:r>
                        <a:rPr lang="en-US" sz="2400" b="1" dirty="0" smtClean="0"/>
                        <a:t>From</a:t>
                      </a:r>
                      <a:endParaRPr lang="en-US" sz="2400" b="1" dirty="0"/>
                    </a:p>
                  </a:txBody>
                  <a:tcPr/>
                </a:tc>
                <a:tc>
                  <a:txBody>
                    <a:bodyPr/>
                    <a:lstStyle/>
                    <a:p>
                      <a:pPr algn="ctr"/>
                      <a:r>
                        <a:rPr lang="en-US" sz="2400" b="1" dirty="0" smtClean="0"/>
                        <a:t>To</a:t>
                      </a:r>
                      <a:endParaRPr lang="en-US" sz="2400" b="1" dirty="0"/>
                    </a:p>
                  </a:txBody>
                  <a:tcPr/>
                </a:tc>
                <a:tc>
                  <a:txBody>
                    <a:bodyPr/>
                    <a:lstStyle/>
                    <a:p>
                      <a:pPr algn="ctr"/>
                      <a:r>
                        <a:rPr lang="en-US" sz="2400" b="1" dirty="0" smtClean="0"/>
                        <a:t>Temp</a:t>
                      </a:r>
                      <a:endParaRPr lang="en-US" sz="2400" b="1" dirty="0"/>
                    </a:p>
                  </a:txBody>
                  <a:tcPr/>
                </a:tc>
                <a:tc>
                  <a:txBody>
                    <a:bodyPr/>
                    <a:lstStyle/>
                    <a:p>
                      <a:pPr algn="ctr"/>
                      <a:r>
                        <a:rPr lang="en-US" sz="2400" b="1" dirty="0" smtClean="0"/>
                        <a:t>Hours</a:t>
                      </a:r>
                      <a:endParaRPr lang="en-US" sz="2400" b="1" dirty="0"/>
                    </a:p>
                  </a:txBody>
                  <a:tcPr/>
                </a:tc>
                <a:tc>
                  <a:txBody>
                    <a:bodyPr/>
                    <a:lstStyle/>
                    <a:p>
                      <a:pPr algn="ctr"/>
                      <a:r>
                        <a:rPr lang="en-US" sz="2400" b="1" dirty="0" smtClean="0"/>
                        <a:t>ADH</a:t>
                      </a:r>
                      <a:endParaRPr lang="en-US" sz="2400" b="1" dirty="0"/>
                    </a:p>
                  </a:txBody>
                  <a:tcPr/>
                </a:tc>
                <a:tc>
                  <a:txBody>
                    <a:bodyPr/>
                    <a:lstStyle/>
                    <a:p>
                      <a:pPr algn="ctr"/>
                      <a:r>
                        <a:rPr lang="en-US" sz="2400" b="1" dirty="0" smtClean="0"/>
                        <a:t>Total</a:t>
                      </a:r>
                      <a:endParaRPr lang="en-US" sz="2400" b="1" dirty="0"/>
                    </a:p>
                  </a:txBody>
                  <a:tcPr/>
                </a:tc>
              </a:tr>
              <a:tr h="697401">
                <a:tc>
                  <a:txBody>
                    <a:bodyPr/>
                    <a:lstStyle/>
                    <a:p>
                      <a:pPr algn="ctr"/>
                      <a:r>
                        <a:rPr lang="en-US" sz="2400" dirty="0" smtClean="0"/>
                        <a:t>Egg</a:t>
                      </a:r>
                      <a:endParaRPr lang="en-US" sz="2400" dirty="0"/>
                    </a:p>
                  </a:txBody>
                  <a:tcPr/>
                </a:tc>
                <a:tc>
                  <a:txBody>
                    <a:bodyPr/>
                    <a:lstStyle/>
                    <a:p>
                      <a:pPr algn="ctr"/>
                      <a:r>
                        <a:rPr lang="en-US" sz="2400" dirty="0" smtClean="0"/>
                        <a:t>1</a:t>
                      </a:r>
                      <a:r>
                        <a:rPr lang="en-US" sz="2400" baseline="30000" dirty="0" smtClean="0"/>
                        <a:t>st</a:t>
                      </a:r>
                      <a:r>
                        <a:rPr lang="en-US" sz="2400" dirty="0" smtClean="0"/>
                        <a:t> Instar</a:t>
                      </a:r>
                      <a:endParaRPr lang="en-US" sz="2400" dirty="0"/>
                    </a:p>
                  </a:txBody>
                  <a:tcPr/>
                </a:tc>
                <a:tc>
                  <a:txBody>
                    <a:bodyPr/>
                    <a:lstStyle/>
                    <a:p>
                      <a:pPr algn="ctr"/>
                      <a:r>
                        <a:rPr lang="en-US" sz="2400" dirty="0" smtClean="0"/>
                        <a:t>70</a:t>
                      </a:r>
                      <a:r>
                        <a:rPr lang="en-US" sz="2400" dirty="0" smtClean="0">
                          <a:latin typeface="Calibri"/>
                        </a:rPr>
                        <a:t>° F</a:t>
                      </a:r>
                      <a:endParaRPr lang="en-US" sz="2400" dirty="0"/>
                    </a:p>
                  </a:txBody>
                  <a:tcPr/>
                </a:tc>
                <a:tc>
                  <a:txBody>
                    <a:bodyPr/>
                    <a:lstStyle/>
                    <a:p>
                      <a:pPr algn="ctr"/>
                      <a:r>
                        <a:rPr lang="en-US" sz="2400" dirty="0" smtClean="0"/>
                        <a:t>23</a:t>
                      </a:r>
                      <a:endParaRPr lang="en-US" sz="2400" dirty="0"/>
                    </a:p>
                  </a:txBody>
                  <a:tcPr/>
                </a:tc>
                <a:tc>
                  <a:txBody>
                    <a:bodyPr/>
                    <a:lstStyle/>
                    <a:p>
                      <a:pPr algn="ctr"/>
                      <a:r>
                        <a:rPr lang="en-US" sz="2400" dirty="0" smtClean="0"/>
                        <a:t>1610</a:t>
                      </a:r>
                      <a:endParaRPr lang="en-US" sz="2400" dirty="0"/>
                    </a:p>
                  </a:txBody>
                  <a:tcPr/>
                </a:tc>
                <a:tc>
                  <a:txBody>
                    <a:bodyPr/>
                    <a:lstStyle/>
                    <a:p>
                      <a:pPr algn="ctr"/>
                      <a:r>
                        <a:rPr lang="en-US" sz="2400" dirty="0" smtClean="0"/>
                        <a:t>1610</a:t>
                      </a:r>
                      <a:endParaRPr lang="en-US" sz="2400" dirty="0"/>
                    </a:p>
                  </a:txBody>
                  <a:tcPr/>
                </a:tc>
              </a:tr>
              <a:tr h="1203733">
                <a:tc>
                  <a:txBody>
                    <a:bodyPr/>
                    <a:lstStyle/>
                    <a:p>
                      <a:pPr algn="ctr"/>
                      <a:r>
                        <a:rPr lang="en-US" sz="2400" dirty="0" smtClean="0"/>
                        <a:t>1</a:t>
                      </a:r>
                      <a:r>
                        <a:rPr lang="en-US" sz="2400" baseline="30000" dirty="0" smtClean="0"/>
                        <a:t>st</a:t>
                      </a:r>
                      <a:r>
                        <a:rPr lang="en-US" sz="2400" dirty="0" smtClean="0"/>
                        <a:t> Instar</a:t>
                      </a:r>
                      <a:endParaRPr lang="en-US" sz="2400" dirty="0"/>
                    </a:p>
                  </a:txBody>
                  <a:tcPr/>
                </a:tc>
                <a:tc>
                  <a:txBody>
                    <a:bodyPr/>
                    <a:lstStyle/>
                    <a:p>
                      <a:pPr algn="ctr"/>
                      <a:r>
                        <a:rPr lang="en-US" sz="2400" dirty="0" smtClean="0"/>
                        <a:t>2</a:t>
                      </a:r>
                      <a:r>
                        <a:rPr lang="en-US" sz="2400" baseline="30000" dirty="0" smtClean="0"/>
                        <a:t>nd</a:t>
                      </a:r>
                      <a:r>
                        <a:rPr lang="en-US" sz="2400" dirty="0" smtClean="0"/>
                        <a:t> Instar</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70</a:t>
                      </a:r>
                      <a:r>
                        <a:rPr lang="en-US" sz="2400" dirty="0" smtClean="0">
                          <a:latin typeface="Calibri"/>
                        </a:rPr>
                        <a:t>° F</a:t>
                      </a:r>
                      <a:endParaRPr lang="en-US" sz="2400" dirty="0" smtClean="0"/>
                    </a:p>
                    <a:p>
                      <a:pPr algn="ctr"/>
                      <a:endParaRPr lang="en-US" sz="2400" dirty="0"/>
                    </a:p>
                  </a:txBody>
                  <a:tcPr/>
                </a:tc>
                <a:tc>
                  <a:txBody>
                    <a:bodyPr/>
                    <a:lstStyle/>
                    <a:p>
                      <a:pPr algn="ctr"/>
                      <a:r>
                        <a:rPr lang="en-US" sz="2400" dirty="0" smtClean="0"/>
                        <a:t>27</a:t>
                      </a:r>
                      <a:endParaRPr lang="en-US" sz="2400" dirty="0"/>
                    </a:p>
                  </a:txBody>
                  <a:tcPr/>
                </a:tc>
                <a:tc>
                  <a:txBody>
                    <a:bodyPr/>
                    <a:lstStyle/>
                    <a:p>
                      <a:pPr algn="ctr"/>
                      <a:r>
                        <a:rPr lang="en-US" sz="2400" dirty="0" smtClean="0"/>
                        <a:t>1890</a:t>
                      </a:r>
                      <a:endParaRPr lang="en-US" sz="2400" dirty="0"/>
                    </a:p>
                  </a:txBody>
                  <a:tcPr/>
                </a:tc>
                <a:tc>
                  <a:txBody>
                    <a:bodyPr/>
                    <a:lstStyle/>
                    <a:p>
                      <a:pPr algn="ctr"/>
                      <a:r>
                        <a:rPr lang="en-US" sz="2400" dirty="0" smtClean="0"/>
                        <a:t>3500</a:t>
                      </a:r>
                      <a:endParaRPr lang="en-US" sz="2400" dirty="0"/>
                    </a:p>
                  </a:txBody>
                  <a:tcPr/>
                </a:tc>
              </a:tr>
              <a:tr h="1203733">
                <a:tc>
                  <a:txBody>
                    <a:bodyPr/>
                    <a:lstStyle/>
                    <a:p>
                      <a:pPr algn="ctr"/>
                      <a:r>
                        <a:rPr lang="en-US" sz="2400" dirty="0" smtClean="0"/>
                        <a:t>2</a:t>
                      </a:r>
                      <a:r>
                        <a:rPr lang="en-US" sz="2400" baseline="30000" dirty="0" smtClean="0"/>
                        <a:t>nd</a:t>
                      </a:r>
                      <a:r>
                        <a:rPr lang="en-US" sz="2400" dirty="0" smtClean="0"/>
                        <a:t> Instar</a:t>
                      </a:r>
                      <a:endParaRPr lang="en-US" sz="2400" dirty="0"/>
                    </a:p>
                  </a:txBody>
                  <a:tcPr/>
                </a:tc>
                <a:tc>
                  <a:txBody>
                    <a:bodyPr/>
                    <a:lstStyle/>
                    <a:p>
                      <a:pPr algn="ctr"/>
                      <a:r>
                        <a:rPr lang="en-US" sz="2400" dirty="0" smtClean="0"/>
                        <a:t>3</a:t>
                      </a:r>
                      <a:r>
                        <a:rPr lang="en-US" sz="2400" baseline="30000" dirty="0" smtClean="0"/>
                        <a:t>rd</a:t>
                      </a:r>
                      <a:r>
                        <a:rPr lang="en-US" sz="2400" dirty="0" smtClean="0"/>
                        <a:t> Instar</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70</a:t>
                      </a:r>
                      <a:r>
                        <a:rPr lang="en-US" sz="2400" dirty="0" smtClean="0">
                          <a:latin typeface="Calibri"/>
                        </a:rPr>
                        <a:t>° F</a:t>
                      </a:r>
                      <a:endParaRPr lang="en-US" sz="2400" dirty="0" smtClean="0"/>
                    </a:p>
                    <a:p>
                      <a:pPr algn="ctr"/>
                      <a:endParaRPr lang="en-US" sz="2400" dirty="0"/>
                    </a:p>
                  </a:txBody>
                  <a:tcPr/>
                </a:tc>
                <a:tc>
                  <a:txBody>
                    <a:bodyPr/>
                    <a:lstStyle/>
                    <a:p>
                      <a:pPr algn="ctr"/>
                      <a:r>
                        <a:rPr lang="en-US" sz="2400" dirty="0" smtClean="0"/>
                        <a:t>22</a:t>
                      </a:r>
                      <a:endParaRPr lang="en-US" sz="2400" dirty="0"/>
                    </a:p>
                  </a:txBody>
                  <a:tcPr/>
                </a:tc>
                <a:tc>
                  <a:txBody>
                    <a:bodyPr/>
                    <a:lstStyle/>
                    <a:p>
                      <a:pPr algn="ctr"/>
                      <a:r>
                        <a:rPr lang="en-US" sz="2400" dirty="0" smtClean="0"/>
                        <a:t>1540</a:t>
                      </a:r>
                      <a:endParaRPr lang="en-US" sz="2400" dirty="0"/>
                    </a:p>
                  </a:txBody>
                  <a:tcPr/>
                </a:tc>
                <a:tc>
                  <a:txBody>
                    <a:bodyPr/>
                    <a:lstStyle/>
                    <a:p>
                      <a:pPr algn="ctr"/>
                      <a:r>
                        <a:rPr lang="en-US" sz="2400" dirty="0" smtClean="0"/>
                        <a:t>5040</a:t>
                      </a:r>
                      <a:endParaRPr lang="en-US" sz="2400" dirty="0"/>
                    </a:p>
                  </a:txBody>
                  <a:tcPr/>
                </a:tc>
              </a:tr>
              <a:tr h="697401">
                <a:tc>
                  <a:txBody>
                    <a:bodyPr/>
                    <a:lstStyle/>
                    <a:p>
                      <a:pPr algn="ctr"/>
                      <a:r>
                        <a:rPr lang="en-US" sz="2400" dirty="0" smtClean="0"/>
                        <a:t>3</a:t>
                      </a:r>
                      <a:r>
                        <a:rPr lang="en-US" sz="2400" baseline="30000" dirty="0" smtClean="0"/>
                        <a:t>rd</a:t>
                      </a:r>
                      <a:r>
                        <a:rPr lang="en-US" sz="2400" dirty="0" smtClean="0"/>
                        <a:t> Instar</a:t>
                      </a:r>
                      <a:endParaRPr lang="en-US" sz="2400" dirty="0"/>
                    </a:p>
                  </a:txBody>
                  <a:tcPr/>
                </a:tc>
                <a:tc>
                  <a:txBody>
                    <a:bodyPr/>
                    <a:lstStyle/>
                    <a:p>
                      <a:pPr algn="ctr"/>
                      <a:r>
                        <a:rPr lang="en-US" sz="2400" dirty="0" smtClean="0"/>
                        <a:t>Pupa</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70</a:t>
                      </a:r>
                      <a:r>
                        <a:rPr lang="en-US" sz="2400" dirty="0" smtClean="0">
                          <a:latin typeface="Calibri"/>
                        </a:rPr>
                        <a:t>° F</a:t>
                      </a:r>
                      <a:endParaRPr lang="en-US" sz="2400" dirty="0" smtClean="0"/>
                    </a:p>
                  </a:txBody>
                  <a:tcPr/>
                </a:tc>
                <a:tc>
                  <a:txBody>
                    <a:bodyPr/>
                    <a:lstStyle/>
                    <a:p>
                      <a:pPr algn="ctr"/>
                      <a:r>
                        <a:rPr lang="en-US" sz="2400" dirty="0" smtClean="0"/>
                        <a:t>130</a:t>
                      </a:r>
                      <a:endParaRPr lang="en-US" sz="2400" dirty="0"/>
                    </a:p>
                  </a:txBody>
                  <a:tcPr/>
                </a:tc>
                <a:tc>
                  <a:txBody>
                    <a:bodyPr/>
                    <a:lstStyle/>
                    <a:p>
                      <a:pPr algn="ctr"/>
                      <a:r>
                        <a:rPr lang="en-US" sz="2400" dirty="0" smtClean="0"/>
                        <a:t>9100</a:t>
                      </a:r>
                      <a:endParaRPr lang="en-US" sz="2400" dirty="0"/>
                    </a:p>
                  </a:txBody>
                  <a:tcPr/>
                </a:tc>
                <a:tc>
                  <a:txBody>
                    <a:bodyPr/>
                    <a:lstStyle/>
                    <a:p>
                      <a:pPr algn="ctr"/>
                      <a:r>
                        <a:rPr lang="en-US" sz="2400" dirty="0" smtClean="0"/>
                        <a:t>14140</a:t>
                      </a:r>
                      <a:endParaRPr lang="en-US" sz="2400" dirty="0"/>
                    </a:p>
                  </a:txBody>
                  <a:tcPr/>
                </a:tc>
              </a:tr>
              <a:tr h="697401">
                <a:tc>
                  <a:txBody>
                    <a:bodyPr/>
                    <a:lstStyle/>
                    <a:p>
                      <a:pPr algn="ctr"/>
                      <a:r>
                        <a:rPr lang="en-US" sz="2400" dirty="0" smtClean="0"/>
                        <a:t>Pupa</a:t>
                      </a:r>
                      <a:endParaRPr lang="en-US" sz="2400" dirty="0"/>
                    </a:p>
                  </a:txBody>
                  <a:tcPr/>
                </a:tc>
                <a:tc>
                  <a:txBody>
                    <a:bodyPr/>
                    <a:lstStyle/>
                    <a:p>
                      <a:pPr algn="ctr"/>
                      <a:r>
                        <a:rPr lang="en-US" sz="2400" dirty="0" smtClean="0"/>
                        <a:t>Adult Fly</a:t>
                      </a:r>
                      <a:endParaRPr lang="en-US" sz="2400" dirty="0"/>
                    </a:p>
                  </a:txBody>
                  <a:tcPr/>
                </a:tc>
                <a:tc>
                  <a:txBody>
                    <a:bodyPr/>
                    <a:lstStyle/>
                    <a:p>
                      <a:pPr marL="0" marR="0" indent="0" algn="ctr" defTabSz="914400" rtl="0" eaLnBrk="1" fontAlgn="auto" latinLnBrk="0" hangingPunct="1">
                        <a:lnSpc>
                          <a:spcPct val="100000"/>
                        </a:lnSpc>
                        <a:spcBef>
                          <a:spcPts val="0"/>
                        </a:spcBef>
                        <a:spcAft>
                          <a:spcPts val="0"/>
                        </a:spcAft>
                        <a:buClrTx/>
                        <a:buSzTx/>
                        <a:buFontTx/>
                        <a:buNone/>
                        <a:tabLst/>
                        <a:defRPr/>
                      </a:pPr>
                      <a:r>
                        <a:rPr lang="en-US" sz="2400" dirty="0" smtClean="0"/>
                        <a:t>70</a:t>
                      </a:r>
                      <a:r>
                        <a:rPr lang="en-US" sz="2400" dirty="0" smtClean="0">
                          <a:latin typeface="Calibri"/>
                        </a:rPr>
                        <a:t>° F</a:t>
                      </a:r>
                      <a:endParaRPr lang="en-US" sz="2400" dirty="0" smtClean="0"/>
                    </a:p>
                  </a:txBody>
                  <a:tcPr/>
                </a:tc>
                <a:tc>
                  <a:txBody>
                    <a:bodyPr/>
                    <a:lstStyle/>
                    <a:p>
                      <a:pPr algn="ctr"/>
                      <a:r>
                        <a:rPr lang="en-US" sz="2400" dirty="0" smtClean="0"/>
                        <a:t>143</a:t>
                      </a:r>
                      <a:endParaRPr lang="en-US" sz="2400" dirty="0"/>
                    </a:p>
                  </a:txBody>
                  <a:tcPr/>
                </a:tc>
                <a:tc>
                  <a:txBody>
                    <a:bodyPr/>
                    <a:lstStyle/>
                    <a:p>
                      <a:pPr algn="ctr"/>
                      <a:r>
                        <a:rPr lang="en-US" sz="2400" dirty="0" smtClean="0"/>
                        <a:t>10010</a:t>
                      </a:r>
                      <a:endParaRPr lang="en-US" sz="2400" dirty="0"/>
                    </a:p>
                  </a:txBody>
                  <a:tcPr/>
                </a:tc>
                <a:tc>
                  <a:txBody>
                    <a:bodyPr/>
                    <a:lstStyle/>
                    <a:p>
                      <a:pPr algn="ctr"/>
                      <a:r>
                        <a:rPr lang="en-US" sz="2400" dirty="0" smtClean="0"/>
                        <a:t>24150</a:t>
                      </a:r>
                      <a:endParaRPr lang="en-US" sz="2400" dirty="0"/>
                    </a:p>
                  </a:txBody>
                  <a:tcPr/>
                </a:tc>
              </a:tr>
            </a:tbl>
          </a:graphicData>
        </a:graphic>
      </p:graphicFrame>
    </p:spTree>
    <p:extLst>
      <p:ext uri="{BB962C8B-B14F-4D97-AF65-F5344CB8AC3E}">
        <p14:creationId xmlns:p14="http://schemas.microsoft.com/office/powerpoint/2010/main" val="270898047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Time of Death </a:t>
            </a:r>
            <a:r>
              <a:rPr lang="en-US" dirty="0" err="1" smtClean="0"/>
              <a:t>vs</a:t>
            </a:r>
            <a:r>
              <a:rPr lang="en-US" dirty="0" smtClean="0"/>
              <a:t> PMI</a:t>
            </a:r>
            <a:endParaRPr lang="en-US" dirty="0"/>
          </a:p>
        </p:txBody>
      </p:sp>
      <p:sp>
        <p:nvSpPr>
          <p:cNvPr id="3" name="Text Placeholder 2"/>
          <p:cNvSpPr>
            <a:spLocks noGrp="1"/>
          </p:cNvSpPr>
          <p:nvPr>
            <p:ph type="body" sz="quarter" idx="13"/>
          </p:nvPr>
        </p:nvSpPr>
        <p:spPr/>
        <p:txBody>
          <a:bodyPr>
            <a:normAutofit lnSpcReduction="10000"/>
          </a:bodyPr>
          <a:lstStyle/>
          <a:p>
            <a:pPr marL="0" indent="0">
              <a:lnSpc>
                <a:spcPct val="90000"/>
              </a:lnSpc>
              <a:buNone/>
            </a:pPr>
            <a:r>
              <a:rPr lang="en-US" sz="2800" dirty="0">
                <a:solidFill>
                  <a:schemeClr val="accent1"/>
                </a:solidFill>
              </a:rPr>
              <a:t>Time of death and </a:t>
            </a:r>
            <a:r>
              <a:rPr lang="en-US" sz="2800" dirty="0" smtClean="0">
                <a:solidFill>
                  <a:schemeClr val="accent1"/>
                </a:solidFill>
              </a:rPr>
              <a:t>Post-Mortem Interval are usually different because of the assumptions of the PMI calculation.  </a:t>
            </a:r>
            <a:endParaRPr lang="en-US" sz="2800" dirty="0">
              <a:solidFill>
                <a:schemeClr val="accent1"/>
              </a:solidFill>
            </a:endParaRPr>
          </a:p>
          <a:p>
            <a:pPr>
              <a:lnSpc>
                <a:spcPct val="90000"/>
              </a:lnSpc>
            </a:pPr>
            <a:endParaRPr lang="en-US" sz="2800" dirty="0">
              <a:solidFill>
                <a:schemeClr val="accent1"/>
              </a:solidFill>
            </a:endParaRPr>
          </a:p>
          <a:p>
            <a:pPr marL="0" indent="0">
              <a:lnSpc>
                <a:spcPct val="90000"/>
              </a:lnSpc>
              <a:buNone/>
            </a:pPr>
            <a:r>
              <a:rPr lang="en-US" sz="2800" dirty="0" smtClean="0">
                <a:solidFill>
                  <a:schemeClr val="accent1"/>
                </a:solidFill>
              </a:rPr>
              <a:t>PMI is </a:t>
            </a:r>
            <a:r>
              <a:rPr lang="en-US" sz="2800" dirty="0">
                <a:solidFill>
                  <a:schemeClr val="accent1"/>
                </a:solidFill>
              </a:rPr>
              <a:t>restricted to the time that the corpse or body has been exposed to an environment which would allow insect activity to begin</a:t>
            </a:r>
            <a:r>
              <a:rPr lang="en-US" sz="2800" dirty="0" smtClean="0">
                <a:solidFill>
                  <a:schemeClr val="accent1"/>
                </a:solidFill>
              </a:rPr>
              <a:t>.  This could be affected by factors such as:</a:t>
            </a:r>
            <a:endParaRPr lang="en-US" sz="2800" dirty="0">
              <a:solidFill>
                <a:schemeClr val="accent1"/>
              </a:solidFill>
            </a:endParaRPr>
          </a:p>
          <a:p>
            <a:pPr lvl="1">
              <a:lnSpc>
                <a:spcPct val="90000"/>
              </a:lnSpc>
            </a:pPr>
            <a:r>
              <a:rPr lang="en-US" dirty="0">
                <a:solidFill>
                  <a:schemeClr val="accent1"/>
                </a:solidFill>
              </a:rPr>
              <a:t>Closed windows</a:t>
            </a:r>
          </a:p>
          <a:p>
            <a:pPr lvl="1">
              <a:lnSpc>
                <a:spcPct val="90000"/>
              </a:lnSpc>
            </a:pPr>
            <a:r>
              <a:rPr lang="en-US" dirty="0">
                <a:solidFill>
                  <a:schemeClr val="accent1"/>
                </a:solidFill>
              </a:rPr>
              <a:t>Body in box or bag</a:t>
            </a:r>
          </a:p>
          <a:p>
            <a:pPr lvl="1">
              <a:lnSpc>
                <a:spcPct val="90000"/>
              </a:lnSpc>
            </a:pPr>
            <a:r>
              <a:rPr lang="en-US" dirty="0">
                <a:solidFill>
                  <a:schemeClr val="accent1"/>
                </a:solidFill>
              </a:rPr>
              <a:t>Cold temperatures</a:t>
            </a:r>
          </a:p>
          <a:p>
            <a:pPr lvl="1">
              <a:lnSpc>
                <a:spcPct val="90000"/>
              </a:lnSpc>
            </a:pPr>
            <a:r>
              <a:rPr lang="en-US" dirty="0">
                <a:solidFill>
                  <a:schemeClr val="accent1"/>
                </a:solidFill>
              </a:rPr>
              <a:t>Deeper </a:t>
            </a:r>
            <a:r>
              <a:rPr lang="en-US" dirty="0" smtClean="0">
                <a:solidFill>
                  <a:schemeClr val="accent1"/>
                </a:solidFill>
              </a:rPr>
              <a:t>burial</a:t>
            </a:r>
            <a:endParaRPr lang="en-US" dirty="0">
              <a:solidFill>
                <a:schemeClr val="accent1"/>
              </a:solidFill>
            </a:endParaRPr>
          </a:p>
        </p:txBody>
      </p:sp>
    </p:spTree>
    <p:extLst>
      <p:ext uri="{BB962C8B-B14F-4D97-AF65-F5344CB8AC3E}">
        <p14:creationId xmlns:p14="http://schemas.microsoft.com/office/powerpoint/2010/main" val="387333736"/>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Important Considerations</a:t>
            </a:r>
            <a:endParaRPr lang="en-US" dirty="0"/>
          </a:p>
        </p:txBody>
      </p:sp>
      <p:sp>
        <p:nvSpPr>
          <p:cNvPr id="3" name="Text Placeholder 2"/>
          <p:cNvSpPr>
            <a:spLocks noGrp="1"/>
          </p:cNvSpPr>
          <p:nvPr>
            <p:ph type="body" sz="quarter" idx="13"/>
          </p:nvPr>
        </p:nvSpPr>
        <p:spPr/>
        <p:txBody>
          <a:bodyPr>
            <a:normAutofit/>
          </a:bodyPr>
          <a:lstStyle/>
          <a:p>
            <a:pPr marL="0" indent="0">
              <a:lnSpc>
                <a:spcPct val="90000"/>
              </a:lnSpc>
              <a:buNone/>
            </a:pPr>
            <a:r>
              <a:rPr lang="en-US" sz="2800" dirty="0"/>
              <a:t>In addition to the succession of insects on the decaying cadaver, there is a succession of species of insects throughout the year, especially in a temperate climate. </a:t>
            </a:r>
            <a:endParaRPr lang="en-US" sz="2800" dirty="0" smtClean="0"/>
          </a:p>
          <a:p>
            <a:pPr marL="0" indent="0">
              <a:lnSpc>
                <a:spcPct val="90000"/>
              </a:lnSpc>
              <a:buNone/>
            </a:pPr>
            <a:endParaRPr lang="en-US" sz="2800" dirty="0"/>
          </a:p>
          <a:p>
            <a:pPr marL="0" indent="0">
              <a:lnSpc>
                <a:spcPct val="90000"/>
              </a:lnSpc>
              <a:buNone/>
            </a:pPr>
            <a:r>
              <a:rPr lang="en-US" sz="2800" dirty="0" smtClean="0"/>
              <a:t>Some </a:t>
            </a:r>
            <a:r>
              <a:rPr lang="en-US" sz="2800" dirty="0"/>
              <a:t>fly species are active in the early spring, different species are active in the fall, and others are continuously active. </a:t>
            </a:r>
            <a:endParaRPr lang="en-US" dirty="0">
              <a:solidFill>
                <a:schemeClr val="accent1"/>
              </a:solidFill>
            </a:endParaRPr>
          </a:p>
        </p:txBody>
      </p:sp>
    </p:spTree>
    <p:extLst>
      <p:ext uri="{BB962C8B-B14F-4D97-AF65-F5344CB8AC3E}">
        <p14:creationId xmlns:p14="http://schemas.microsoft.com/office/powerpoint/2010/main" val="234395148"/>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Important Considerations</a:t>
            </a:r>
          </a:p>
        </p:txBody>
      </p:sp>
      <p:sp>
        <p:nvSpPr>
          <p:cNvPr id="3" name="Text Placeholder 2"/>
          <p:cNvSpPr>
            <a:spLocks noGrp="1"/>
          </p:cNvSpPr>
          <p:nvPr>
            <p:ph type="body" sz="quarter" idx="13"/>
          </p:nvPr>
        </p:nvSpPr>
        <p:spPr/>
        <p:txBody>
          <a:bodyPr>
            <a:normAutofit/>
          </a:bodyPr>
          <a:lstStyle/>
          <a:p>
            <a:pPr marL="0" indent="0">
              <a:lnSpc>
                <a:spcPct val="90000"/>
              </a:lnSpc>
              <a:buNone/>
            </a:pPr>
            <a:r>
              <a:rPr lang="en-US" sz="2800" dirty="0"/>
              <a:t>In regions with cold winters, bodies are often discovered when the snow melts in the spring, and investigators are called upon to determine in which season the death occurred. </a:t>
            </a:r>
            <a:endParaRPr lang="en-US" sz="2800" dirty="0" smtClean="0"/>
          </a:p>
          <a:p>
            <a:pPr marL="0" indent="0">
              <a:lnSpc>
                <a:spcPct val="90000"/>
              </a:lnSpc>
              <a:buNone/>
            </a:pPr>
            <a:endParaRPr lang="en-US" sz="2800" dirty="0"/>
          </a:p>
          <a:p>
            <a:pPr marL="0" indent="0">
              <a:lnSpc>
                <a:spcPct val="90000"/>
              </a:lnSpc>
              <a:buNone/>
            </a:pPr>
            <a:r>
              <a:rPr lang="en-US" sz="2800" dirty="0" smtClean="0"/>
              <a:t>If </a:t>
            </a:r>
            <a:r>
              <a:rPr lang="en-US" sz="2800" dirty="0"/>
              <a:t>an insect larvae which is more abundant in the fall is discovered, this can indicate the body was undiscovered for many months, while if larvae are found from spring flies, this could indicate the cadaver is more recent, or that it was recently exposed to the newly emerged adult flies. </a:t>
            </a:r>
            <a:endParaRPr lang="en-US" sz="2800" dirty="0">
              <a:solidFill>
                <a:schemeClr val="accent1"/>
              </a:solidFill>
            </a:endParaRPr>
          </a:p>
        </p:txBody>
      </p:sp>
    </p:spTree>
    <p:extLst>
      <p:ext uri="{BB962C8B-B14F-4D97-AF65-F5344CB8AC3E}">
        <p14:creationId xmlns:p14="http://schemas.microsoft.com/office/powerpoint/2010/main" val="2772635072"/>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p:cNvPicPr>
            <a:picLocks noChangeAspect="1"/>
          </p:cNvPicPr>
          <p:nvPr/>
        </p:nvPicPr>
        <p:blipFill rotWithShape="1">
          <a:blip r:embed="rId3">
            <a:extLst>
              <a:ext uri="{28A0092B-C50C-407E-A947-70E740481C1C}">
                <a14:useLocalDpi xmlns:a14="http://schemas.microsoft.com/office/drawing/2010/main" val="0"/>
              </a:ext>
            </a:extLst>
          </a:blip>
          <a:srcRect t="12553" b="12134"/>
          <a:stretch/>
        </p:blipFill>
        <p:spPr>
          <a:xfrm>
            <a:off x="0" y="0"/>
            <a:ext cx="9144000" cy="6858000"/>
          </a:xfrm>
          <a:prstGeom prst="rect">
            <a:avLst/>
          </a:prstGeom>
        </p:spPr>
      </p:pic>
      <p:pic>
        <p:nvPicPr>
          <p:cNvPr id="5" name="Picture 1"/>
          <p:cNvPicPr>
            <a:picLocks noChangeAspect="1"/>
          </p:cNvPicPr>
          <p:nvPr/>
        </p:nvPicPr>
        <p:blipFill rotWithShape="1">
          <a:blip r:embed="rId4" cstate="print">
            <a:extLst>
              <a:ext uri="{28A0092B-C50C-407E-A947-70E740481C1C}">
                <a14:useLocalDpi xmlns:a14="http://schemas.microsoft.com/office/drawing/2010/main" val="0"/>
              </a:ext>
            </a:extLst>
          </a:blip>
          <a:srcRect b="28571"/>
          <a:stretch/>
        </p:blipFill>
        <p:spPr bwMode="auto">
          <a:xfrm>
            <a:off x="-22410" y="6096001"/>
            <a:ext cx="7184840" cy="762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6"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153400" y="152400"/>
            <a:ext cx="9525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7"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7181665" y="152400"/>
            <a:ext cx="952500" cy="1162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207369" y="152400"/>
            <a:ext cx="951951" cy="1162050"/>
          </a:xfrm>
          <a:prstGeom prst="rect">
            <a:avLst/>
          </a:prstGeom>
        </p:spPr>
      </p:pic>
    </p:spTree>
    <p:extLst>
      <p:ext uri="{BB962C8B-B14F-4D97-AF65-F5344CB8AC3E}">
        <p14:creationId xmlns:p14="http://schemas.microsoft.com/office/powerpoint/2010/main" val="123559861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762000" y="1219200"/>
            <a:ext cx="7772400" cy="5105400"/>
          </a:xfrm>
        </p:spPr>
        <p:txBody>
          <a:bodyPr/>
          <a:lstStyle/>
          <a:p>
            <a:pPr marL="0" indent="0">
              <a:lnSpc>
                <a:spcPct val="90000"/>
              </a:lnSpc>
              <a:buNone/>
            </a:pPr>
            <a:r>
              <a:rPr lang="en-US" dirty="0">
                <a:solidFill>
                  <a:srgbClr val="FFFFFF"/>
                </a:solidFill>
              </a:rPr>
              <a:t>Forensic Entomology is the use of the insects and other arthropods that feed on decaying remains to aid legal investigations.  </a:t>
            </a:r>
            <a:endParaRPr lang="en-US" dirty="0" smtClean="0">
              <a:solidFill>
                <a:srgbClr val="FFFFFF"/>
              </a:solidFill>
            </a:endParaRPr>
          </a:p>
          <a:p>
            <a:pPr marL="0" indent="0">
              <a:lnSpc>
                <a:spcPct val="90000"/>
              </a:lnSpc>
              <a:buNone/>
            </a:pPr>
            <a:endParaRPr lang="en-US" dirty="0">
              <a:solidFill>
                <a:srgbClr val="FFFFFF"/>
              </a:solidFill>
            </a:endParaRPr>
          </a:p>
          <a:p>
            <a:pPr marL="0" indent="0">
              <a:lnSpc>
                <a:spcPct val="90000"/>
              </a:lnSpc>
              <a:buNone/>
            </a:pPr>
            <a:r>
              <a:rPr lang="en-US" dirty="0">
                <a:solidFill>
                  <a:srgbClr val="FFFFFF"/>
                </a:solidFill>
              </a:rPr>
              <a:t>These investigations fall into one of three </a:t>
            </a:r>
            <a:r>
              <a:rPr lang="en-US" dirty="0" smtClean="0">
                <a:solidFill>
                  <a:srgbClr val="FFFFFF"/>
                </a:solidFill>
              </a:rPr>
              <a:t>categories:</a:t>
            </a:r>
            <a:endParaRPr lang="en-US" dirty="0">
              <a:solidFill>
                <a:srgbClr val="FFFFFF"/>
              </a:solidFill>
            </a:endParaRPr>
          </a:p>
          <a:p>
            <a:pPr marL="457200" indent="-457200">
              <a:lnSpc>
                <a:spcPct val="90000"/>
              </a:lnSpc>
              <a:buFont typeface="+mj-lt"/>
              <a:buAutoNum type="arabicPeriod"/>
            </a:pPr>
            <a:r>
              <a:rPr lang="en-US" dirty="0" err="1">
                <a:solidFill>
                  <a:srgbClr val="FFFFFF"/>
                </a:solidFill>
              </a:rPr>
              <a:t>Medicolegal</a:t>
            </a:r>
            <a:r>
              <a:rPr lang="en-US" dirty="0">
                <a:solidFill>
                  <a:srgbClr val="FFFFFF"/>
                </a:solidFill>
              </a:rPr>
              <a:t> (criminal)</a:t>
            </a:r>
          </a:p>
          <a:p>
            <a:pPr marL="457200" indent="-457200">
              <a:lnSpc>
                <a:spcPct val="90000"/>
              </a:lnSpc>
              <a:buFont typeface="+mj-lt"/>
              <a:buAutoNum type="arabicPeriod"/>
            </a:pPr>
            <a:r>
              <a:rPr lang="en-US" dirty="0">
                <a:solidFill>
                  <a:srgbClr val="FFFFFF"/>
                </a:solidFill>
              </a:rPr>
              <a:t>Urban (criminal and civil)</a:t>
            </a:r>
          </a:p>
          <a:p>
            <a:pPr marL="457200" indent="-457200">
              <a:lnSpc>
                <a:spcPct val="90000"/>
              </a:lnSpc>
              <a:buFont typeface="+mj-lt"/>
              <a:buAutoNum type="arabicPeriod"/>
            </a:pPr>
            <a:r>
              <a:rPr lang="en-US" dirty="0">
                <a:solidFill>
                  <a:srgbClr val="FFFFFF"/>
                </a:solidFill>
              </a:rPr>
              <a:t>Stored Product Pests (civil) </a:t>
            </a:r>
          </a:p>
          <a:p>
            <a:endParaRPr lang="en-US" dirty="0">
              <a:solidFill>
                <a:srgbClr val="FFFFFF"/>
              </a:solidFill>
            </a:endParaRPr>
          </a:p>
        </p:txBody>
      </p:sp>
      <p:sp>
        <p:nvSpPr>
          <p:cNvPr id="3" name="Title 2"/>
          <p:cNvSpPr>
            <a:spLocks noGrp="1"/>
          </p:cNvSpPr>
          <p:nvPr>
            <p:ph type="title"/>
          </p:nvPr>
        </p:nvSpPr>
        <p:spPr/>
        <p:txBody>
          <a:bodyPr>
            <a:normAutofit fontScale="90000"/>
          </a:bodyPr>
          <a:lstStyle/>
          <a:p>
            <a:r>
              <a:rPr lang="en-US" dirty="0" smtClean="0"/>
              <a:t>Forensic Entomology</a:t>
            </a:r>
            <a:endParaRPr lang="en-US" dirty="0"/>
          </a:p>
        </p:txBody>
      </p:sp>
    </p:spTree>
    <p:extLst>
      <p:ext uri="{BB962C8B-B14F-4D97-AF65-F5344CB8AC3E}">
        <p14:creationId xmlns:p14="http://schemas.microsoft.com/office/powerpoint/2010/main" val="2241494481"/>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762000" y="1219200"/>
            <a:ext cx="7772400" cy="5105400"/>
          </a:xfrm>
        </p:spPr>
        <p:txBody>
          <a:bodyPr/>
          <a:lstStyle/>
          <a:p>
            <a:pPr marL="0" indent="0">
              <a:buNone/>
            </a:pPr>
            <a:r>
              <a:rPr lang="en-US" dirty="0">
                <a:solidFill>
                  <a:srgbClr val="FFFFFF"/>
                </a:solidFill>
              </a:rPr>
              <a:t>Often focuses on violent crimes, such as</a:t>
            </a:r>
            <a:r>
              <a:rPr lang="en-US" dirty="0" smtClean="0">
                <a:solidFill>
                  <a:srgbClr val="FFFFFF"/>
                </a:solidFill>
              </a:rPr>
              <a:t>:</a:t>
            </a:r>
            <a:endParaRPr lang="en-US" dirty="0">
              <a:solidFill>
                <a:srgbClr val="FFFFFF"/>
              </a:solidFill>
            </a:endParaRPr>
          </a:p>
          <a:p>
            <a:pPr marL="342900" indent="-342900">
              <a:buFont typeface="Arial" pitchFamily="34" charset="0"/>
              <a:buChar char="•"/>
            </a:pPr>
            <a:r>
              <a:rPr lang="en-US" dirty="0">
                <a:solidFill>
                  <a:srgbClr val="FFFFFF"/>
                </a:solidFill>
              </a:rPr>
              <a:t>Determination of the time or site of human death </a:t>
            </a:r>
          </a:p>
          <a:p>
            <a:pPr marL="342900" indent="-342900">
              <a:buFont typeface="Arial" pitchFamily="34" charset="0"/>
              <a:buChar char="•"/>
            </a:pPr>
            <a:r>
              <a:rPr lang="en-US" dirty="0">
                <a:solidFill>
                  <a:srgbClr val="FFFFFF"/>
                </a:solidFill>
              </a:rPr>
              <a:t>Cases involving possible sudden death</a:t>
            </a:r>
          </a:p>
          <a:p>
            <a:pPr marL="342900" indent="-342900">
              <a:buFont typeface="Arial" pitchFamily="34" charset="0"/>
              <a:buChar char="•"/>
            </a:pPr>
            <a:r>
              <a:rPr lang="en-US" dirty="0">
                <a:solidFill>
                  <a:srgbClr val="FFFFFF"/>
                </a:solidFill>
              </a:rPr>
              <a:t>Traffic accidents with no immediately obvious cause</a:t>
            </a:r>
          </a:p>
          <a:p>
            <a:pPr marL="342900" indent="-342900">
              <a:buFont typeface="Arial" pitchFamily="34" charset="0"/>
              <a:buChar char="•"/>
            </a:pPr>
            <a:r>
              <a:rPr lang="en-US" dirty="0">
                <a:solidFill>
                  <a:srgbClr val="FFFFFF"/>
                </a:solidFill>
              </a:rPr>
              <a:t>Possible criminal misuse of insects </a:t>
            </a:r>
          </a:p>
          <a:p>
            <a:endParaRPr lang="en-US" dirty="0">
              <a:solidFill>
                <a:srgbClr val="FFFFFF"/>
              </a:solidFill>
            </a:endParaRPr>
          </a:p>
        </p:txBody>
      </p:sp>
      <p:sp>
        <p:nvSpPr>
          <p:cNvPr id="3" name="Title 2"/>
          <p:cNvSpPr>
            <a:spLocks noGrp="1"/>
          </p:cNvSpPr>
          <p:nvPr>
            <p:ph type="title"/>
          </p:nvPr>
        </p:nvSpPr>
        <p:spPr/>
        <p:txBody>
          <a:bodyPr>
            <a:normAutofit fontScale="90000"/>
          </a:bodyPr>
          <a:lstStyle/>
          <a:p>
            <a:r>
              <a:rPr lang="en-US" dirty="0" smtClean="0"/>
              <a:t>Forensic Entomology - </a:t>
            </a:r>
            <a:r>
              <a:rPr lang="en-US" dirty="0" err="1" smtClean="0"/>
              <a:t>Medicolegal</a:t>
            </a:r>
            <a:endParaRPr lang="en-US" dirty="0"/>
          </a:p>
        </p:txBody>
      </p:sp>
    </p:spTree>
    <p:extLst>
      <p:ext uri="{BB962C8B-B14F-4D97-AF65-F5344CB8AC3E}">
        <p14:creationId xmlns:p14="http://schemas.microsoft.com/office/powerpoint/2010/main" val="53770814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762000" y="1219200"/>
            <a:ext cx="7772400" cy="5105400"/>
          </a:xfrm>
        </p:spPr>
        <p:txBody>
          <a:bodyPr/>
          <a:lstStyle/>
          <a:p>
            <a:pPr marL="0" indent="0">
              <a:buNone/>
            </a:pPr>
            <a:r>
              <a:rPr lang="en-US" dirty="0" smtClean="0">
                <a:solidFill>
                  <a:srgbClr val="FFFFFF"/>
                </a:solidFill>
              </a:rPr>
              <a:t>Urban forensic entomology deals with pest infestations where there may be litigation, such as building owners and exterminators or landlords and tenants.</a:t>
            </a:r>
          </a:p>
          <a:p>
            <a:endParaRPr lang="en-US" dirty="0">
              <a:solidFill>
                <a:srgbClr val="FFFFFF"/>
              </a:solidFill>
            </a:endParaRPr>
          </a:p>
        </p:txBody>
      </p:sp>
      <p:sp>
        <p:nvSpPr>
          <p:cNvPr id="3" name="Title 2"/>
          <p:cNvSpPr>
            <a:spLocks noGrp="1"/>
          </p:cNvSpPr>
          <p:nvPr>
            <p:ph type="title"/>
          </p:nvPr>
        </p:nvSpPr>
        <p:spPr/>
        <p:txBody>
          <a:bodyPr>
            <a:normAutofit fontScale="90000"/>
          </a:bodyPr>
          <a:lstStyle/>
          <a:p>
            <a:r>
              <a:rPr lang="en-US" dirty="0" smtClean="0"/>
              <a:t>Forensic Entomology - Urban</a:t>
            </a:r>
            <a:endParaRPr lang="en-US" dirty="0"/>
          </a:p>
        </p:txBody>
      </p:sp>
    </p:spTree>
    <p:extLst>
      <p:ext uri="{BB962C8B-B14F-4D97-AF65-F5344CB8AC3E}">
        <p14:creationId xmlns:p14="http://schemas.microsoft.com/office/powerpoint/2010/main" val="311155379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idx="4294967295"/>
          </p:nvPr>
        </p:nvSpPr>
        <p:spPr>
          <a:xfrm>
            <a:off x="762000" y="1219200"/>
            <a:ext cx="7772400" cy="5105400"/>
          </a:xfrm>
        </p:spPr>
        <p:txBody>
          <a:bodyPr/>
          <a:lstStyle/>
          <a:p>
            <a:pPr marL="0" indent="0">
              <a:buNone/>
            </a:pPr>
            <a:r>
              <a:rPr lang="en-US" dirty="0">
                <a:solidFill>
                  <a:srgbClr val="FFFFFF"/>
                </a:solidFill>
              </a:rPr>
              <a:t>Several dozen insect species infest common household products of animal origin.  These are known as</a:t>
            </a:r>
            <a:r>
              <a:rPr lang="en-US" b="1" dirty="0">
                <a:solidFill>
                  <a:srgbClr val="FFFFFF"/>
                </a:solidFill>
              </a:rPr>
              <a:t> Stored Product </a:t>
            </a:r>
            <a:r>
              <a:rPr lang="en-US" b="1" dirty="0" smtClean="0">
                <a:solidFill>
                  <a:srgbClr val="FFFFFF"/>
                </a:solidFill>
              </a:rPr>
              <a:t>Pests</a:t>
            </a:r>
            <a:endParaRPr lang="en-US" b="1" dirty="0">
              <a:solidFill>
                <a:srgbClr val="FFFFFF"/>
              </a:solidFill>
            </a:endParaRPr>
          </a:p>
        </p:txBody>
      </p:sp>
      <p:sp>
        <p:nvSpPr>
          <p:cNvPr id="3" name="Title 2"/>
          <p:cNvSpPr>
            <a:spLocks noGrp="1"/>
          </p:cNvSpPr>
          <p:nvPr>
            <p:ph type="title"/>
          </p:nvPr>
        </p:nvSpPr>
        <p:spPr/>
        <p:txBody>
          <a:bodyPr>
            <a:normAutofit fontScale="90000"/>
          </a:bodyPr>
          <a:lstStyle/>
          <a:p>
            <a:r>
              <a:rPr lang="en-US" dirty="0"/>
              <a:t>Forensic Entomology – SPP</a:t>
            </a:r>
          </a:p>
        </p:txBody>
      </p:sp>
    </p:spTree>
    <p:extLst>
      <p:ext uri="{BB962C8B-B14F-4D97-AF65-F5344CB8AC3E}">
        <p14:creationId xmlns:p14="http://schemas.microsoft.com/office/powerpoint/2010/main" val="12667038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Uses of Forensic Entomology</a:t>
            </a:r>
            <a:endParaRPr lang="en-US" dirty="0"/>
          </a:p>
        </p:txBody>
      </p:sp>
      <p:sp>
        <p:nvSpPr>
          <p:cNvPr id="3" name="Text Placeholder 2"/>
          <p:cNvSpPr>
            <a:spLocks noGrp="1"/>
          </p:cNvSpPr>
          <p:nvPr>
            <p:ph type="body" sz="quarter" idx="13"/>
          </p:nvPr>
        </p:nvSpPr>
        <p:spPr/>
        <p:txBody>
          <a:bodyPr/>
          <a:lstStyle/>
          <a:p>
            <a:pPr marL="0" indent="0">
              <a:buNone/>
            </a:pPr>
            <a:r>
              <a:rPr lang="en-US" dirty="0"/>
              <a:t>Using insects as evidence of where a car has traveled.</a:t>
            </a:r>
          </a:p>
          <a:p>
            <a:pPr marL="0" indent="0">
              <a:buNone/>
            </a:pPr>
            <a:r>
              <a:rPr lang="en-US" dirty="0">
                <a:hlinkClick r:id="rId3"/>
              </a:rPr>
              <a:t>http://www.smithsonianchannel.com/site/sn/show.do?episode=141561</a:t>
            </a:r>
            <a:r>
              <a:rPr lang="en-US" dirty="0"/>
              <a:t> </a:t>
            </a:r>
          </a:p>
          <a:p>
            <a:pPr marL="0" indent="0">
              <a:buNone/>
            </a:pPr>
            <a:endParaRPr lang="en-US" dirty="0" smtClean="0"/>
          </a:p>
          <a:p>
            <a:pPr marL="0" indent="0">
              <a:buNone/>
            </a:pPr>
            <a:r>
              <a:rPr lang="en-US" dirty="0" smtClean="0"/>
              <a:t>Using </a:t>
            </a:r>
            <a:r>
              <a:rPr lang="en-US" dirty="0"/>
              <a:t>maggots to estimate time of death</a:t>
            </a:r>
          </a:p>
          <a:p>
            <a:pPr marL="0" indent="0">
              <a:buNone/>
            </a:pPr>
            <a:r>
              <a:rPr lang="en-US" dirty="0">
                <a:hlinkClick r:id="rId4"/>
              </a:rPr>
              <a:t>http://www.smithsonianchannel.com/site/sn/show.do?episode=141561#measuring-time-with-maggots</a:t>
            </a:r>
            <a:r>
              <a:rPr lang="en-US" dirty="0"/>
              <a:t> </a:t>
            </a:r>
          </a:p>
        </p:txBody>
      </p:sp>
    </p:spTree>
    <p:extLst>
      <p:ext uri="{BB962C8B-B14F-4D97-AF65-F5344CB8AC3E}">
        <p14:creationId xmlns:p14="http://schemas.microsoft.com/office/powerpoint/2010/main" val="102762024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Forensic Entomologist</a:t>
            </a:r>
            <a:endParaRPr lang="en-US" dirty="0"/>
          </a:p>
        </p:txBody>
      </p:sp>
      <p:sp>
        <p:nvSpPr>
          <p:cNvPr id="3" name="Text Placeholder 2"/>
          <p:cNvSpPr>
            <a:spLocks noGrp="1"/>
          </p:cNvSpPr>
          <p:nvPr>
            <p:ph type="body" sz="quarter" idx="13"/>
          </p:nvPr>
        </p:nvSpPr>
        <p:spPr/>
        <p:txBody>
          <a:bodyPr>
            <a:normAutofit lnSpcReduction="10000"/>
          </a:bodyPr>
          <a:lstStyle/>
          <a:p>
            <a:pPr marL="0" indent="0">
              <a:buNone/>
            </a:pPr>
            <a:r>
              <a:rPr lang="en-US" dirty="0"/>
              <a:t>A forensic entomologist:</a:t>
            </a:r>
          </a:p>
          <a:p>
            <a:r>
              <a:rPr lang="en-US" dirty="0"/>
              <a:t>Identifies the immature insects</a:t>
            </a:r>
          </a:p>
          <a:p>
            <a:r>
              <a:rPr lang="en-US" dirty="0"/>
              <a:t>Determines the size and development of the insects</a:t>
            </a:r>
          </a:p>
          <a:p>
            <a:r>
              <a:rPr lang="en-US" dirty="0"/>
              <a:t>Calculates the growth of the insects and passage through stages of the life cycle in laboratory</a:t>
            </a:r>
          </a:p>
          <a:p>
            <a:r>
              <a:rPr lang="en-US" dirty="0"/>
              <a:t>Compares the growth against weather conditions to estimate time of </a:t>
            </a:r>
            <a:r>
              <a:rPr lang="en-US" dirty="0" err="1"/>
              <a:t>oviposition</a:t>
            </a:r>
            <a:r>
              <a:rPr lang="en-US" dirty="0"/>
              <a:t> (egg laying</a:t>
            </a:r>
            <a:r>
              <a:rPr lang="en-US" dirty="0" smtClean="0"/>
              <a:t>)</a:t>
            </a:r>
            <a:endParaRPr lang="en-US" dirty="0"/>
          </a:p>
          <a:p>
            <a:pPr marL="0" indent="0">
              <a:buNone/>
            </a:pPr>
            <a:endParaRPr lang="en-US" dirty="0"/>
          </a:p>
        </p:txBody>
      </p:sp>
    </p:spTree>
    <p:extLst>
      <p:ext uri="{BB962C8B-B14F-4D97-AF65-F5344CB8AC3E}">
        <p14:creationId xmlns:p14="http://schemas.microsoft.com/office/powerpoint/2010/main" val="2771263968"/>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Lyle &amp; Louise">
      <a:dk1>
        <a:srgbClr val="000000"/>
      </a:dk1>
      <a:lt1>
        <a:srgbClr val="F1E03A"/>
      </a:lt1>
      <a:dk2>
        <a:srgbClr val="2A2D2B"/>
      </a:dk2>
      <a:lt2>
        <a:srgbClr val="F1E03A"/>
      </a:lt2>
      <a:accent1>
        <a:srgbClr val="E9EAE9"/>
      </a:accent1>
      <a:accent2>
        <a:srgbClr val="F9CE05"/>
      </a:accent2>
      <a:accent3>
        <a:srgbClr val="1863A1"/>
      </a:accent3>
      <a:accent4>
        <a:srgbClr val="595959"/>
      </a:accent4>
      <a:accent5>
        <a:srgbClr val="DEBA04"/>
      </a:accent5>
      <a:accent6>
        <a:srgbClr val="D8D8D8"/>
      </a:accent6>
      <a:hlink>
        <a:srgbClr val="F1E03A"/>
      </a:hlink>
      <a:folHlink>
        <a:srgbClr val="C4A404"/>
      </a:folHlink>
    </a:clrScheme>
    <a:fontScheme name="Lyle &amp; Louise">
      <a:majorFont>
        <a:latin typeface="Impact"/>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1588</TotalTime>
  <Words>1704</Words>
  <Application>Microsoft Office PowerPoint</Application>
  <PresentationFormat>On-screen Show (4:3)</PresentationFormat>
  <Paragraphs>260</Paragraphs>
  <Slides>35</Slides>
  <Notes>35</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35</vt:i4>
      </vt:variant>
    </vt:vector>
  </HeadingPairs>
  <TitlesOfParts>
    <vt:vector size="39" baseType="lpstr">
      <vt:lpstr>Arial</vt:lpstr>
      <vt:lpstr>Calibri</vt:lpstr>
      <vt:lpstr>Impact</vt:lpstr>
      <vt:lpstr>Office Theme</vt:lpstr>
      <vt:lpstr>Nature’s Witness</vt:lpstr>
      <vt:lpstr>Entomology – the study of insects</vt:lpstr>
      <vt:lpstr>Entomology – the study of insects</vt:lpstr>
      <vt:lpstr>Forensic Entomology</vt:lpstr>
      <vt:lpstr>Forensic Entomology - Medicolegal</vt:lpstr>
      <vt:lpstr>Forensic Entomology - Urban</vt:lpstr>
      <vt:lpstr>Forensic Entomology – SPP</vt:lpstr>
      <vt:lpstr>Uses of Forensic Entomology</vt:lpstr>
      <vt:lpstr>Forensic Entomologist</vt:lpstr>
      <vt:lpstr>Breeding grounds</vt:lpstr>
      <vt:lpstr>Invertabrate habitat</vt:lpstr>
      <vt:lpstr>Carrion Flies</vt:lpstr>
      <vt:lpstr>Carrion Fly Families</vt:lpstr>
      <vt:lpstr>Fly life cycle</vt:lpstr>
      <vt:lpstr>Fly life cycle</vt:lpstr>
      <vt:lpstr>Fly life cycle</vt:lpstr>
      <vt:lpstr>Fly life cycle</vt:lpstr>
      <vt:lpstr>Fly life cycle</vt:lpstr>
      <vt:lpstr>Fly life cycle</vt:lpstr>
      <vt:lpstr>Fly life cycle</vt:lpstr>
      <vt:lpstr>Fly life cycle</vt:lpstr>
      <vt:lpstr>The Post Mortem Interval</vt:lpstr>
      <vt:lpstr>The Post Mortem Interval</vt:lpstr>
      <vt:lpstr>PowerPoint Presentation</vt:lpstr>
      <vt:lpstr>The Post Mortem Interval</vt:lpstr>
      <vt:lpstr>The Post Mortem Interval</vt:lpstr>
      <vt:lpstr>The Post Mortem Interval</vt:lpstr>
      <vt:lpstr>Factors influencing decay</vt:lpstr>
      <vt:lpstr>Factors influencing decay</vt:lpstr>
      <vt:lpstr>Degree-hours</vt:lpstr>
      <vt:lpstr>PowerPoint Presentation</vt:lpstr>
      <vt:lpstr>Time of Death vs PMI</vt:lpstr>
      <vt:lpstr>Important Considerations</vt:lpstr>
      <vt:lpstr>Important Considerations</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Crosscutting Concepts</dc:creator>
  <cp:lastModifiedBy>Hilton, Codey D.</cp:lastModifiedBy>
  <cp:revision>65</cp:revision>
  <dcterms:created xsi:type="dcterms:W3CDTF">2013-06-04T13:26:48Z</dcterms:created>
  <dcterms:modified xsi:type="dcterms:W3CDTF">2016-06-21T03:40:43Z</dcterms:modified>
</cp:coreProperties>
</file>