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19" r:id="rId3"/>
    <p:sldId id="386" r:id="rId4"/>
    <p:sldId id="261" r:id="rId5"/>
    <p:sldId id="268" r:id="rId6"/>
    <p:sldId id="355" r:id="rId7"/>
    <p:sldId id="356" r:id="rId8"/>
    <p:sldId id="321" r:id="rId9"/>
    <p:sldId id="357" r:id="rId10"/>
    <p:sldId id="358" r:id="rId11"/>
    <p:sldId id="359" r:id="rId12"/>
    <p:sldId id="271" r:id="rId13"/>
    <p:sldId id="272" r:id="rId14"/>
    <p:sldId id="322" r:id="rId15"/>
    <p:sldId id="360" r:id="rId16"/>
    <p:sldId id="382" r:id="rId17"/>
    <p:sldId id="323" r:id="rId18"/>
    <p:sldId id="361" r:id="rId19"/>
    <p:sldId id="324" r:id="rId20"/>
    <p:sldId id="325" r:id="rId21"/>
    <p:sldId id="326" r:id="rId22"/>
    <p:sldId id="385" r:id="rId23"/>
    <p:sldId id="327" r:id="rId24"/>
    <p:sldId id="383" r:id="rId25"/>
    <p:sldId id="281" r:id="rId26"/>
    <p:sldId id="351" r:id="rId27"/>
    <p:sldId id="353" r:id="rId28"/>
    <p:sldId id="354" r:id="rId29"/>
    <p:sldId id="362" r:id="rId30"/>
    <p:sldId id="330" r:id="rId31"/>
    <p:sldId id="363" r:id="rId32"/>
    <p:sldId id="364" r:id="rId33"/>
    <p:sldId id="333" r:id="rId34"/>
    <p:sldId id="365" r:id="rId35"/>
    <p:sldId id="366" r:id="rId36"/>
    <p:sldId id="390" r:id="rId37"/>
    <p:sldId id="391" r:id="rId38"/>
    <p:sldId id="334" r:id="rId39"/>
    <p:sldId id="349" r:id="rId40"/>
    <p:sldId id="370" r:id="rId41"/>
    <p:sldId id="350" r:id="rId42"/>
    <p:sldId id="371" r:id="rId43"/>
    <p:sldId id="335" r:id="rId44"/>
    <p:sldId id="373" r:id="rId45"/>
    <p:sldId id="381" r:id="rId46"/>
    <p:sldId id="372" r:id="rId47"/>
    <p:sldId id="336" r:id="rId48"/>
    <p:sldId id="342" r:id="rId49"/>
    <p:sldId id="337" r:id="rId50"/>
    <p:sldId id="343" r:id="rId51"/>
    <p:sldId id="368" r:id="rId52"/>
    <p:sldId id="389" r:id="rId53"/>
    <p:sldId id="398" r:id="rId54"/>
    <p:sldId id="388" r:id="rId55"/>
    <p:sldId id="387" r:id="rId56"/>
    <p:sldId id="338" r:id="rId57"/>
    <p:sldId id="344" r:id="rId58"/>
    <p:sldId id="339" r:id="rId59"/>
    <p:sldId id="345" r:id="rId60"/>
    <p:sldId id="340" r:id="rId61"/>
    <p:sldId id="346" r:id="rId62"/>
    <p:sldId id="341" r:id="rId63"/>
    <p:sldId id="347" r:id="rId64"/>
    <p:sldId id="348" r:id="rId65"/>
    <p:sldId id="367" r:id="rId66"/>
    <p:sldId id="392" r:id="rId67"/>
    <p:sldId id="376" r:id="rId68"/>
    <p:sldId id="300" r:id="rId69"/>
    <p:sldId id="377" r:id="rId70"/>
    <p:sldId id="378" r:id="rId71"/>
    <p:sldId id="379" r:id="rId72"/>
    <p:sldId id="393" r:id="rId73"/>
    <p:sldId id="395" r:id="rId74"/>
    <p:sldId id="396" r:id="rId75"/>
    <p:sldId id="397" r:id="rId76"/>
    <p:sldId id="380" r:id="rId77"/>
    <p:sldId id="39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C2D"/>
    <a:srgbClr val="000000"/>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66" autoAdjust="0"/>
  </p:normalViewPr>
  <p:slideViewPr>
    <p:cSldViewPr>
      <p:cViewPr varScale="1">
        <p:scale>
          <a:sx n="75" d="100"/>
          <a:sy n="75" d="100"/>
        </p:scale>
        <p:origin x="123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1C362-CAA8-40BC-98BA-F5CF5E1C9577}"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0A7D5-7EAF-4EEE-9445-0E0A35FB6B9E}" type="slidenum">
              <a:rPr lang="en-US" smtClean="0"/>
              <a:t>‹#›</a:t>
            </a:fld>
            <a:endParaRPr lang="en-US"/>
          </a:p>
        </p:txBody>
      </p:sp>
    </p:spTree>
    <p:extLst>
      <p:ext uri="{BB962C8B-B14F-4D97-AF65-F5344CB8AC3E}">
        <p14:creationId xmlns:p14="http://schemas.microsoft.com/office/powerpoint/2010/main" val="373265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0A7D5-7EAF-4EEE-9445-0E0A35FB6B9E}" type="slidenum">
              <a:rPr lang="en-US" smtClean="0"/>
              <a:t>1</a:t>
            </a:fld>
            <a:endParaRPr lang="en-US"/>
          </a:p>
        </p:txBody>
      </p:sp>
    </p:spTree>
    <p:extLst>
      <p:ext uri="{BB962C8B-B14F-4D97-AF65-F5344CB8AC3E}">
        <p14:creationId xmlns:p14="http://schemas.microsoft.com/office/powerpoint/2010/main" val="293633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DADF4634-CF00-40AB-98D7-29F29D680F42}" type="slidenum">
              <a:rPr lang="en-US" sz="1200"/>
              <a:pPr/>
              <a:t>11</a:t>
            </a:fld>
            <a:endParaRPr lang="en-US" sz="1200"/>
          </a:p>
        </p:txBody>
      </p:sp>
      <p:sp>
        <p:nvSpPr>
          <p:cNvPr id="73731" name="Rectangle 2"/>
          <p:cNvSpPr>
            <a:spLocks noGrp="1" noRot="1" noChangeAspect="1" noChangeArrowheads="1" noTextEdit="1"/>
          </p:cNvSpPr>
          <p:nvPr>
            <p:ph type="sldImg"/>
          </p:nvPr>
        </p:nvSpPr>
        <p:spPr>
          <a:xfrm>
            <a:off x="1144588" y="685800"/>
            <a:ext cx="4570412" cy="3429000"/>
          </a:xfrm>
          <a:ln/>
        </p:spPr>
      </p:sp>
      <p:sp>
        <p:nvSpPr>
          <p:cNvPr id="73732" name="Rectangle 3"/>
          <p:cNvSpPr>
            <a:spLocks noGrp="1" noChangeArrowheads="1"/>
          </p:cNvSpPr>
          <p:nvPr>
            <p:ph type="body" idx="1"/>
          </p:nvPr>
        </p:nvSpPr>
        <p:spPr>
          <a:xfrm>
            <a:off x="685484" y="4343875"/>
            <a:ext cx="5487033"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8188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61527909-C7A5-46B3-9965-879BA2C733CA}" type="slidenum">
              <a:rPr lang="en-US" sz="1200"/>
              <a:pPr/>
              <a:t>12</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2976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22BFE39B-4324-4226-AFBD-F25C5B610F58}" type="slidenum">
              <a:rPr lang="en-US" sz="1200"/>
              <a:pPr/>
              <a:t>13</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7683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3964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3926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9418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0957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1885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19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2504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96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0A7D5-7EAF-4EEE-9445-0E0A35FB6B9E}" type="slidenum">
              <a:rPr lang="en-US" smtClean="0"/>
              <a:t>2</a:t>
            </a:fld>
            <a:endParaRPr lang="en-US"/>
          </a:p>
        </p:txBody>
      </p:sp>
    </p:spTree>
    <p:extLst>
      <p:ext uri="{BB962C8B-B14F-4D97-AF65-F5344CB8AC3E}">
        <p14:creationId xmlns:p14="http://schemas.microsoft.com/office/powerpoint/2010/main" val="174519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408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7661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0229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5696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5CA2C0B4-B255-4283-9E03-B9C0594987E5}" type="slidenum">
              <a:rPr lang="en-US" sz="1200"/>
              <a:pPr/>
              <a:t>25</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6606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0538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72656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6680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29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78534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7959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9BED52BA-1E37-4134-9A7D-E7AFEF470069}" type="slidenum">
              <a:rPr lang="en-US" sz="1200"/>
              <a:pPr/>
              <a:t>4</a:t>
            </a:fld>
            <a:endParaRPr lang="en-US" sz="1200"/>
          </a:p>
        </p:txBody>
      </p:sp>
      <p:sp>
        <p:nvSpPr>
          <p:cNvPr id="70659" name="Rectangle 2"/>
          <p:cNvSpPr>
            <a:spLocks noGrp="1" noRot="1" noChangeAspect="1" noChangeArrowheads="1" noTextEdit="1"/>
          </p:cNvSpPr>
          <p:nvPr>
            <p:ph type="sldImg"/>
          </p:nvPr>
        </p:nvSpPr>
        <p:spPr>
          <a:xfrm>
            <a:off x="1144588" y="685800"/>
            <a:ext cx="4570412" cy="3429000"/>
          </a:xfrm>
          <a:ln/>
        </p:spPr>
      </p:sp>
      <p:sp>
        <p:nvSpPr>
          <p:cNvPr id="70660" name="Rectangle 3"/>
          <p:cNvSpPr>
            <a:spLocks noGrp="1" noChangeArrowheads="1"/>
          </p:cNvSpPr>
          <p:nvPr>
            <p:ph type="body" idx="1"/>
          </p:nvPr>
        </p:nvSpPr>
        <p:spPr>
          <a:xfrm>
            <a:off x="685484" y="4343875"/>
            <a:ext cx="5487033"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5568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2592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33068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7752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27815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Answer: Because in the </a:t>
            </a:r>
            <a:r>
              <a:rPr lang="en-US" dirty="0" err="1" smtClean="0"/>
              <a:t>Punnett</a:t>
            </a:r>
            <a:r>
              <a:rPr lang="en-US" baseline="0" dirty="0" smtClean="0"/>
              <a:t> Square, the proportions were a perfect 25:25:50.  Our example used a much more realistic homozygous recessive number of 3%, so the other proportions must shift to make up the adjustment to 100%</a:t>
            </a:r>
            <a:endParaRPr lang="en-US" dirty="0" smtClean="0"/>
          </a:p>
        </p:txBody>
      </p:sp>
    </p:spTree>
    <p:extLst>
      <p:ext uri="{BB962C8B-B14F-4D97-AF65-F5344CB8AC3E}">
        <p14:creationId xmlns:p14="http://schemas.microsoft.com/office/powerpoint/2010/main" val="3087060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Answer: Because in the </a:t>
            </a:r>
            <a:r>
              <a:rPr lang="en-US" dirty="0" err="1" smtClean="0"/>
              <a:t>Punnett</a:t>
            </a:r>
            <a:r>
              <a:rPr lang="en-US" baseline="0" dirty="0" smtClean="0"/>
              <a:t> Square, the proportions were a perfect 25:25:50.  Our example used a much more realistic homozygous recessive number of 3%, so the other proportions must shift to make up the adjustment to 100%</a:t>
            </a:r>
            <a:endParaRPr lang="en-US" dirty="0" smtClean="0"/>
          </a:p>
        </p:txBody>
      </p:sp>
    </p:spTree>
    <p:extLst>
      <p:ext uri="{BB962C8B-B14F-4D97-AF65-F5344CB8AC3E}">
        <p14:creationId xmlns:p14="http://schemas.microsoft.com/office/powerpoint/2010/main" val="1570073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Answer: Because in the </a:t>
            </a:r>
            <a:r>
              <a:rPr lang="en-US" dirty="0" err="1" smtClean="0"/>
              <a:t>Punnett</a:t>
            </a:r>
            <a:r>
              <a:rPr lang="en-US" baseline="0" dirty="0" smtClean="0"/>
              <a:t> Square, the proportions were a perfect 25:25:50.  Our example used a much more realistic homozygous recessive number of 3%, so the other proportions must shift to make up the adjustment to 100%</a:t>
            </a:r>
            <a:endParaRPr lang="en-US" dirty="0" smtClean="0"/>
          </a:p>
        </p:txBody>
      </p:sp>
    </p:spTree>
    <p:extLst>
      <p:ext uri="{BB962C8B-B14F-4D97-AF65-F5344CB8AC3E}">
        <p14:creationId xmlns:p14="http://schemas.microsoft.com/office/powerpoint/2010/main" val="304261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25962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39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39148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3182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89827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44592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07077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38409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04734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76493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60881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75847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93305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49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07234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9550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47913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61702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07205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88824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66810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94462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8972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393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48376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59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754753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60</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9198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53052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348882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853111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50945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64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58052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12A5B4E9-7639-4895-941C-B0ADBAFDD771}" type="slidenum">
              <a:rPr lang="en-US" sz="1200"/>
              <a:pPr/>
              <a:t>67</a:t>
            </a:fld>
            <a:endParaRPr lang="en-US" sz="1200"/>
          </a:p>
        </p:txBody>
      </p:sp>
      <p:sp>
        <p:nvSpPr>
          <p:cNvPr id="102403" name="Rectangle 2"/>
          <p:cNvSpPr>
            <a:spLocks noGrp="1" noRot="1" noChangeAspect="1" noChangeArrowheads="1" noTextEdit="1"/>
          </p:cNvSpPr>
          <p:nvPr>
            <p:ph type="sldImg"/>
          </p:nvPr>
        </p:nvSpPr>
        <p:spPr>
          <a:xfrm>
            <a:off x="1144588" y="685800"/>
            <a:ext cx="4570412" cy="3429000"/>
          </a:xfrm>
          <a:ln/>
        </p:spPr>
      </p:sp>
      <p:sp>
        <p:nvSpPr>
          <p:cNvPr id="102404" name="Rectangle 3"/>
          <p:cNvSpPr>
            <a:spLocks noGrp="1" noChangeArrowheads="1"/>
          </p:cNvSpPr>
          <p:nvPr>
            <p:ph type="body" idx="1"/>
          </p:nvPr>
        </p:nvSpPr>
        <p:spPr>
          <a:xfrm>
            <a:off x="915033" y="4343875"/>
            <a:ext cx="5027934"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920622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5ECFB5C6-DFA9-4272-88C3-A141867C70E5}" type="slidenum">
              <a:rPr lang="en-US" sz="1200"/>
              <a:pPr/>
              <a:t>68</a:t>
            </a:fld>
            <a:endParaRPr lang="en-US" sz="1200"/>
          </a:p>
        </p:txBody>
      </p:sp>
      <p:sp>
        <p:nvSpPr>
          <p:cNvPr id="104451" name="Rectangle 2"/>
          <p:cNvSpPr>
            <a:spLocks noGrp="1" noRot="1" noChangeAspect="1" noChangeArrowheads="1" noTextEdit="1"/>
          </p:cNvSpPr>
          <p:nvPr>
            <p:ph type="sldImg"/>
          </p:nvPr>
        </p:nvSpPr>
        <p:spPr>
          <a:xfrm>
            <a:off x="1144588" y="685800"/>
            <a:ext cx="4570412" cy="3429000"/>
          </a:xfrm>
          <a:ln/>
        </p:spPr>
      </p:sp>
      <p:sp>
        <p:nvSpPr>
          <p:cNvPr id="104452" name="Rectangle 3"/>
          <p:cNvSpPr>
            <a:spLocks noGrp="1" noChangeArrowheads="1"/>
          </p:cNvSpPr>
          <p:nvPr>
            <p:ph type="body" idx="1"/>
          </p:nvPr>
        </p:nvSpPr>
        <p:spPr>
          <a:xfrm>
            <a:off x="915033" y="4343875"/>
            <a:ext cx="5027934"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p>
        </p:txBody>
      </p:sp>
    </p:spTree>
    <p:extLst>
      <p:ext uri="{BB962C8B-B14F-4D97-AF65-F5344CB8AC3E}">
        <p14:creationId xmlns:p14="http://schemas.microsoft.com/office/powerpoint/2010/main" val="20423191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12A5B4E9-7639-4895-941C-B0ADBAFDD771}" type="slidenum">
              <a:rPr lang="en-US" sz="1200"/>
              <a:pPr/>
              <a:t>69</a:t>
            </a:fld>
            <a:endParaRPr lang="en-US" sz="1200"/>
          </a:p>
        </p:txBody>
      </p:sp>
      <p:sp>
        <p:nvSpPr>
          <p:cNvPr id="102403" name="Rectangle 2"/>
          <p:cNvSpPr>
            <a:spLocks noGrp="1" noRot="1" noChangeAspect="1" noChangeArrowheads="1" noTextEdit="1"/>
          </p:cNvSpPr>
          <p:nvPr>
            <p:ph type="sldImg"/>
          </p:nvPr>
        </p:nvSpPr>
        <p:spPr>
          <a:xfrm>
            <a:off x="1144588" y="685800"/>
            <a:ext cx="4570412" cy="3429000"/>
          </a:xfrm>
          <a:ln/>
        </p:spPr>
      </p:sp>
      <p:sp>
        <p:nvSpPr>
          <p:cNvPr id="102404" name="Rectangle 3"/>
          <p:cNvSpPr>
            <a:spLocks noGrp="1" noChangeArrowheads="1"/>
          </p:cNvSpPr>
          <p:nvPr>
            <p:ph type="body" idx="1"/>
          </p:nvPr>
        </p:nvSpPr>
        <p:spPr>
          <a:xfrm>
            <a:off x="915033" y="4343875"/>
            <a:ext cx="5027934"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445818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12A5B4E9-7639-4895-941C-B0ADBAFDD771}" type="slidenum">
              <a:rPr lang="en-US" sz="1200"/>
              <a:pPr/>
              <a:t>70</a:t>
            </a:fld>
            <a:endParaRPr lang="en-US" sz="1200"/>
          </a:p>
        </p:txBody>
      </p:sp>
      <p:sp>
        <p:nvSpPr>
          <p:cNvPr id="102403" name="Rectangle 2"/>
          <p:cNvSpPr>
            <a:spLocks noGrp="1" noRot="1" noChangeAspect="1" noChangeArrowheads="1" noTextEdit="1"/>
          </p:cNvSpPr>
          <p:nvPr>
            <p:ph type="sldImg"/>
          </p:nvPr>
        </p:nvSpPr>
        <p:spPr>
          <a:xfrm>
            <a:off x="1144588" y="685800"/>
            <a:ext cx="4570412" cy="3429000"/>
          </a:xfrm>
          <a:ln/>
        </p:spPr>
      </p:sp>
      <p:sp>
        <p:nvSpPr>
          <p:cNvPr id="102404" name="Rectangle 3"/>
          <p:cNvSpPr>
            <a:spLocks noGrp="1" noChangeArrowheads="1"/>
          </p:cNvSpPr>
          <p:nvPr>
            <p:ph type="body" idx="1"/>
          </p:nvPr>
        </p:nvSpPr>
        <p:spPr>
          <a:xfrm>
            <a:off x="915033" y="4343875"/>
            <a:ext cx="5027934"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503978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12A5B4E9-7639-4895-941C-B0ADBAFDD771}" type="slidenum">
              <a:rPr lang="en-US" sz="1200"/>
              <a:pPr/>
              <a:t>71</a:t>
            </a:fld>
            <a:endParaRPr lang="en-US" sz="1200"/>
          </a:p>
        </p:txBody>
      </p:sp>
      <p:sp>
        <p:nvSpPr>
          <p:cNvPr id="102403" name="Rectangle 2"/>
          <p:cNvSpPr>
            <a:spLocks noGrp="1" noRot="1" noChangeAspect="1" noChangeArrowheads="1" noTextEdit="1"/>
          </p:cNvSpPr>
          <p:nvPr>
            <p:ph type="sldImg"/>
          </p:nvPr>
        </p:nvSpPr>
        <p:spPr>
          <a:xfrm>
            <a:off x="1144588" y="685800"/>
            <a:ext cx="4570412" cy="3429000"/>
          </a:xfrm>
          <a:ln/>
        </p:spPr>
      </p:sp>
      <p:sp>
        <p:nvSpPr>
          <p:cNvPr id="102404" name="Rectangle 3"/>
          <p:cNvSpPr>
            <a:spLocks noGrp="1" noChangeArrowheads="1"/>
          </p:cNvSpPr>
          <p:nvPr>
            <p:ph type="body" idx="1"/>
          </p:nvPr>
        </p:nvSpPr>
        <p:spPr>
          <a:xfrm>
            <a:off x="915033" y="4343875"/>
            <a:ext cx="5027934"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11267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450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14657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39239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63575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59676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87466A6F-B430-42C6-81EB-C654C17F4D20}" type="slidenum">
              <a:rPr lang="en-US" sz="1200"/>
              <a:pPr/>
              <a:t>76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737617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B7450-78B9-41BB-AD2C-33C80A01A1AF}" type="slidenum">
              <a:rPr lang="en-US" smtClean="0"/>
              <a:t>77</a:t>
            </a:fld>
            <a:endParaRPr lang="en-US"/>
          </a:p>
        </p:txBody>
      </p:sp>
    </p:spTree>
    <p:extLst>
      <p:ext uri="{BB962C8B-B14F-4D97-AF65-F5344CB8AC3E}">
        <p14:creationId xmlns:p14="http://schemas.microsoft.com/office/powerpoint/2010/main" val="392691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DADF4634-CF00-40AB-98D7-29F29D680F42}" type="slidenum">
              <a:rPr lang="en-US" sz="1200"/>
              <a:pPr/>
              <a:t>9</a:t>
            </a:fld>
            <a:endParaRPr lang="en-US" sz="1200"/>
          </a:p>
        </p:txBody>
      </p:sp>
      <p:sp>
        <p:nvSpPr>
          <p:cNvPr id="73731" name="Rectangle 2"/>
          <p:cNvSpPr>
            <a:spLocks noGrp="1" noRot="1" noChangeAspect="1" noChangeArrowheads="1" noTextEdit="1"/>
          </p:cNvSpPr>
          <p:nvPr>
            <p:ph type="sldImg"/>
          </p:nvPr>
        </p:nvSpPr>
        <p:spPr>
          <a:xfrm>
            <a:off x="1144588" y="685800"/>
            <a:ext cx="4570412" cy="3429000"/>
          </a:xfrm>
          <a:ln/>
        </p:spPr>
      </p:sp>
      <p:sp>
        <p:nvSpPr>
          <p:cNvPr id="73732" name="Rectangle 3"/>
          <p:cNvSpPr>
            <a:spLocks noGrp="1" noChangeArrowheads="1"/>
          </p:cNvSpPr>
          <p:nvPr>
            <p:ph type="body" idx="1"/>
          </p:nvPr>
        </p:nvSpPr>
        <p:spPr>
          <a:xfrm>
            <a:off x="685484" y="4343875"/>
            <a:ext cx="5487033"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4560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22">
              <a:defRPr sz="2400">
                <a:solidFill>
                  <a:schemeClr val="tx1"/>
                </a:solidFill>
                <a:latin typeface="Times New Roman" pitchFamily="18" charset="0"/>
              </a:defRPr>
            </a:lvl1pPr>
            <a:lvl2pPr marL="741167" indent="-285064" defTabSz="910622">
              <a:defRPr sz="2400">
                <a:solidFill>
                  <a:schemeClr val="tx1"/>
                </a:solidFill>
                <a:latin typeface="Times New Roman" pitchFamily="18" charset="0"/>
              </a:defRPr>
            </a:lvl2pPr>
            <a:lvl3pPr marL="1140257" indent="-228051" defTabSz="910622">
              <a:defRPr sz="2400">
                <a:solidFill>
                  <a:schemeClr val="tx1"/>
                </a:solidFill>
                <a:latin typeface="Times New Roman" pitchFamily="18" charset="0"/>
              </a:defRPr>
            </a:lvl3pPr>
            <a:lvl4pPr marL="1596360" indent="-228051" defTabSz="910622">
              <a:defRPr sz="2400">
                <a:solidFill>
                  <a:schemeClr val="tx1"/>
                </a:solidFill>
                <a:latin typeface="Times New Roman" pitchFamily="18" charset="0"/>
              </a:defRPr>
            </a:lvl4pPr>
            <a:lvl5pPr marL="2052462" indent="-228051" defTabSz="910622">
              <a:defRPr sz="2400">
                <a:solidFill>
                  <a:schemeClr val="tx1"/>
                </a:solidFill>
                <a:latin typeface="Times New Roman" pitchFamily="18" charset="0"/>
              </a:defRPr>
            </a:lvl5pPr>
            <a:lvl6pPr marL="2508565" indent="-228051" defTabSz="910622" eaLnBrk="0" fontAlgn="base" hangingPunct="0">
              <a:spcBef>
                <a:spcPct val="0"/>
              </a:spcBef>
              <a:spcAft>
                <a:spcPct val="0"/>
              </a:spcAft>
              <a:defRPr sz="2400">
                <a:solidFill>
                  <a:schemeClr val="tx1"/>
                </a:solidFill>
                <a:latin typeface="Times New Roman" pitchFamily="18" charset="0"/>
              </a:defRPr>
            </a:lvl6pPr>
            <a:lvl7pPr marL="2964668" indent="-228051" defTabSz="910622" eaLnBrk="0" fontAlgn="base" hangingPunct="0">
              <a:spcBef>
                <a:spcPct val="0"/>
              </a:spcBef>
              <a:spcAft>
                <a:spcPct val="0"/>
              </a:spcAft>
              <a:defRPr sz="2400">
                <a:solidFill>
                  <a:schemeClr val="tx1"/>
                </a:solidFill>
                <a:latin typeface="Times New Roman" pitchFamily="18" charset="0"/>
              </a:defRPr>
            </a:lvl7pPr>
            <a:lvl8pPr marL="3420770" indent="-228051" defTabSz="910622" eaLnBrk="0" fontAlgn="base" hangingPunct="0">
              <a:spcBef>
                <a:spcPct val="0"/>
              </a:spcBef>
              <a:spcAft>
                <a:spcPct val="0"/>
              </a:spcAft>
              <a:defRPr sz="2400">
                <a:solidFill>
                  <a:schemeClr val="tx1"/>
                </a:solidFill>
                <a:latin typeface="Times New Roman" pitchFamily="18" charset="0"/>
              </a:defRPr>
            </a:lvl8pPr>
            <a:lvl9pPr marL="3876873" indent="-228051" defTabSz="910622" eaLnBrk="0" fontAlgn="base" hangingPunct="0">
              <a:spcBef>
                <a:spcPct val="0"/>
              </a:spcBef>
              <a:spcAft>
                <a:spcPct val="0"/>
              </a:spcAft>
              <a:defRPr sz="2400">
                <a:solidFill>
                  <a:schemeClr val="tx1"/>
                </a:solidFill>
                <a:latin typeface="Times New Roman" pitchFamily="18" charset="0"/>
              </a:defRPr>
            </a:lvl9pPr>
          </a:lstStyle>
          <a:p>
            <a:fld id="{DADF4634-CF00-40AB-98D7-29F29D680F42}" type="slidenum">
              <a:rPr lang="en-US" sz="1200"/>
              <a:pPr/>
              <a:t>10</a:t>
            </a:fld>
            <a:endParaRPr lang="en-US" sz="1200"/>
          </a:p>
        </p:txBody>
      </p:sp>
      <p:sp>
        <p:nvSpPr>
          <p:cNvPr id="73731" name="Rectangle 2"/>
          <p:cNvSpPr>
            <a:spLocks noGrp="1" noRot="1" noChangeAspect="1" noChangeArrowheads="1" noTextEdit="1"/>
          </p:cNvSpPr>
          <p:nvPr>
            <p:ph type="sldImg"/>
          </p:nvPr>
        </p:nvSpPr>
        <p:spPr>
          <a:xfrm>
            <a:off x="1144588" y="685800"/>
            <a:ext cx="4570412" cy="3429000"/>
          </a:xfrm>
          <a:ln/>
        </p:spPr>
      </p:sp>
      <p:sp>
        <p:nvSpPr>
          <p:cNvPr id="73732" name="Rectangle 3"/>
          <p:cNvSpPr>
            <a:spLocks noGrp="1" noChangeArrowheads="1"/>
          </p:cNvSpPr>
          <p:nvPr>
            <p:ph type="body" idx="1"/>
          </p:nvPr>
        </p:nvSpPr>
        <p:spPr>
          <a:xfrm>
            <a:off x="685484" y="4343875"/>
            <a:ext cx="5487033" cy="41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670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11839542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FEF8E-9DBE-4E9B-999C-CE024C9E3D9E}"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218287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40187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1108037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13B163-AECA-4C7B-8CBD-40754C398F48}" type="slidenum">
              <a:rPr lang="en-US"/>
              <a:pPr>
                <a:defRPr/>
              </a:pPr>
              <a:t>‹#›</a:t>
            </a:fld>
            <a:endParaRPr lang="en-US"/>
          </a:p>
        </p:txBody>
      </p:sp>
    </p:spTree>
    <p:extLst>
      <p:ext uri="{BB962C8B-B14F-4D97-AF65-F5344CB8AC3E}">
        <p14:creationId xmlns:p14="http://schemas.microsoft.com/office/powerpoint/2010/main" val="3405998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052AF6-3E55-4492-94A6-CC94BE5F8A1F}" type="slidenum">
              <a:rPr lang="en-US"/>
              <a:pPr>
                <a:defRPr/>
              </a:pPr>
              <a:t>‹#›</a:t>
            </a:fld>
            <a:endParaRPr lang="en-US"/>
          </a:p>
        </p:txBody>
      </p:sp>
    </p:spTree>
    <p:extLst>
      <p:ext uri="{BB962C8B-B14F-4D97-AF65-F5344CB8AC3E}">
        <p14:creationId xmlns:p14="http://schemas.microsoft.com/office/powerpoint/2010/main" val="286777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823197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yle &amp; Louise">
    <p:spTree>
      <p:nvGrpSpPr>
        <p:cNvPr id="1" name=""/>
        <p:cNvGrpSpPr/>
        <p:nvPr/>
      </p:nvGrpSpPr>
      <p:grpSpPr>
        <a:xfrm>
          <a:off x="0" y="0"/>
          <a:ext cx="0" cy="0"/>
          <a:chOff x="0" y="0"/>
          <a:chExt cx="0" cy="0"/>
        </a:xfrm>
      </p:grpSpPr>
      <p:sp>
        <p:nvSpPr>
          <p:cNvPr id="2" name="Title 1"/>
          <p:cNvSpPr>
            <a:spLocks noGrp="1"/>
          </p:cNvSpPr>
          <p:nvPr>
            <p:ph type="title"/>
          </p:nvPr>
        </p:nvSpPr>
        <p:spPr>
          <a:xfrm>
            <a:off x="1334311" y="0"/>
            <a:ext cx="7772400" cy="1362075"/>
          </a:xfrm>
        </p:spPr>
        <p:txBody>
          <a:bodyPr anchor="t"/>
          <a:lstStyle>
            <a:lvl1pPr algn="r">
              <a:defRPr sz="40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810000" y="6492875"/>
            <a:ext cx="5334000" cy="365125"/>
          </a:xfrm>
        </p:spPr>
        <p:txBody>
          <a:bodyPr/>
          <a:lstStyle>
            <a:lvl1pPr>
              <a:defRPr lang="en-US" sz="1100" b="0" i="0" smtClean="0">
                <a:effectLst/>
              </a:defRPr>
            </a:lvl1pPr>
          </a:lstStyle>
          <a:p>
            <a:r>
              <a:rPr lang="en-US" dirty="0" smtClean="0"/>
              <a:t>Copyright © 2013 Crosscutting Concepts, LLC. All Rights Reserved.</a:t>
            </a:r>
          </a:p>
          <a:p>
            <a:r>
              <a:rPr lang="en-US" dirty="0" smtClean="0"/>
              <a:t>www.CrosscuttingConcepts.com</a:t>
            </a:r>
          </a:p>
          <a:p>
            <a:endParaRPr lang="en-US" dirty="0"/>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060" y="158986"/>
            <a:ext cx="2438400" cy="2438400"/>
          </a:xfrm>
          <a:prstGeom prst="rect">
            <a:avLst/>
          </a:prstGeom>
        </p:spPr>
      </p:pic>
      <p:sp>
        <p:nvSpPr>
          <p:cNvPr id="2" name="Title 1"/>
          <p:cNvSpPr>
            <a:spLocks noGrp="1"/>
          </p:cNvSpPr>
          <p:nvPr>
            <p:ph type="title"/>
          </p:nvPr>
        </p:nvSpPr>
        <p:spPr>
          <a:xfrm>
            <a:off x="1334311" y="0"/>
            <a:ext cx="7772400" cy="1362075"/>
          </a:xfrm>
        </p:spPr>
        <p:txBody>
          <a:bodyPr anchor="t"/>
          <a:lstStyle>
            <a:lvl1pPr algn="r">
              <a:defRPr sz="4000" b="0"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FEF8E-9DBE-4E9B-999C-CE024C9E3D9E}"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34217-0CDA-45C1-AA8E-1AA0409A044F}" type="slidenum">
              <a:rPr lang="en-US" smtClean="0"/>
              <a:t>‹#›</a:t>
            </a:fld>
            <a:endParaRPr lang="en-US"/>
          </a:p>
        </p:txBody>
      </p:sp>
      <p:sp>
        <p:nvSpPr>
          <p:cNvPr id="7" name="Title 1"/>
          <p:cNvSpPr txBox="1">
            <a:spLocks/>
          </p:cNvSpPr>
          <p:nvPr userDrawn="1"/>
        </p:nvSpPr>
        <p:spPr>
          <a:xfrm>
            <a:off x="1219200" y="685800"/>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0" kern="1200" cap="all">
                <a:solidFill>
                  <a:schemeClr val="accent1"/>
                </a:solidFill>
                <a:latin typeface="+mj-lt"/>
                <a:ea typeface="+mj-ea"/>
                <a:cs typeface="+mj-cs"/>
              </a:defRPr>
            </a:lvl1pPr>
          </a:lstStyle>
          <a:p>
            <a:pPr algn="r"/>
            <a:r>
              <a:rPr lang="en-US" sz="2800" dirty="0" smtClean="0">
                <a:solidFill>
                  <a:schemeClr val="accent2"/>
                </a:solidFill>
              </a:rPr>
              <a:t>Click to edit Master title style</a:t>
            </a:r>
            <a:endParaRPr lang="en-US" sz="2800" dirty="0">
              <a:solidFill>
                <a:schemeClr val="accent2"/>
              </a:solidFill>
            </a:endParaRPr>
          </a:p>
        </p:txBody>
      </p:sp>
    </p:spTree>
    <p:extLst>
      <p:ext uri="{BB962C8B-B14F-4D97-AF65-F5344CB8AC3E}">
        <p14:creationId xmlns:p14="http://schemas.microsoft.com/office/powerpoint/2010/main" val="943243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CFEF8E-9DBE-4E9B-999C-CE024C9E3D9E}"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86578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CFEF8E-9DBE-4E9B-999C-CE024C9E3D9E}" type="datetimeFigureOut">
              <a:rPr lang="en-US" smtClean="0"/>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201526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FEF8E-9DBE-4E9B-999C-CE024C9E3D9E}" type="datetimeFigureOut">
              <a:rPr lang="en-US" smtClean="0"/>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416177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FEF8E-9DBE-4E9B-999C-CE024C9E3D9E}" type="datetimeFigureOut">
              <a:rPr lang="en-US" smtClean="0"/>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426377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FEF8E-9DBE-4E9B-999C-CE024C9E3D9E}"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34217-0CDA-45C1-AA8E-1AA0409A044F}" type="slidenum">
              <a:rPr lang="en-US" smtClean="0"/>
              <a:t>‹#›</a:t>
            </a:fld>
            <a:endParaRPr lang="en-US"/>
          </a:p>
        </p:txBody>
      </p:sp>
    </p:spTree>
    <p:extLst>
      <p:ext uri="{BB962C8B-B14F-4D97-AF65-F5344CB8AC3E}">
        <p14:creationId xmlns:p14="http://schemas.microsoft.com/office/powerpoint/2010/main" val="51652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pic>
        <p:nvPicPr>
          <p:cNvPr id="7" name="Picture 6"/>
          <p:cNvPicPr>
            <a:picLocks noChangeAspect="1"/>
          </p:cNvPicPr>
          <p:nvPr userDrawn="1"/>
        </p:nvPicPr>
        <p:blipFill>
          <a:blip r:embed="rId16">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4865" y="1499264"/>
            <a:ext cx="3415873" cy="5320635"/>
          </a:xfrm>
          <a:prstGeom prst="rect">
            <a:avLst/>
          </a:prstGeom>
        </p:spPr>
      </p:pic>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6" y="1"/>
            <a:ext cx="9178636" cy="6858000"/>
          </a:xfrm>
          <a:prstGeom prst="rect">
            <a:avLst/>
          </a:prstGeom>
        </p:spPr>
      </p:pic>
      <p:sp>
        <p:nvSpPr>
          <p:cNvPr id="2" name="Rectangle 1"/>
          <p:cNvSpPr/>
          <p:nvPr/>
        </p:nvSpPr>
        <p:spPr>
          <a:xfrm>
            <a:off x="-34636" y="914400"/>
            <a:ext cx="9178636" cy="12144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0" y="609600"/>
            <a:ext cx="8382000" cy="1362075"/>
          </a:xfrm>
        </p:spPr>
        <p:txBody>
          <a:bodyPr>
            <a:noAutofit/>
          </a:bodyPr>
          <a:lstStyle/>
          <a:p>
            <a:r>
              <a:rPr lang="en-US" sz="6500" cap="none" dirty="0" smtClean="0">
                <a:ln>
                  <a:solidFill>
                    <a:schemeClr val="tx2"/>
                  </a:solidFill>
                </a:ln>
                <a:latin typeface="Impact" pitchFamily="34" charset="0"/>
              </a:rPr>
              <a:t>An Identity Crisis</a:t>
            </a:r>
            <a:endParaRPr lang="en-US" sz="6500" cap="none" dirty="0">
              <a:ln>
                <a:solidFill>
                  <a:schemeClr val="tx2"/>
                </a:solidFill>
              </a:ln>
              <a:latin typeface="Impact" pitchFamily="34" charset="0"/>
            </a:endParaRPr>
          </a:p>
        </p:txBody>
      </p:sp>
      <p:sp>
        <p:nvSpPr>
          <p:cNvPr id="3" name="Rectangle 2"/>
          <p:cNvSpPr/>
          <p:nvPr/>
        </p:nvSpPr>
        <p:spPr>
          <a:xfrm>
            <a:off x="-34636" y="2209800"/>
            <a:ext cx="9178636" cy="7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318" y="762000"/>
            <a:ext cx="9178636" cy="7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163664" y="1447800"/>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0" kern="1200" cap="all">
                <a:solidFill>
                  <a:schemeClr val="accent1"/>
                </a:solidFill>
                <a:latin typeface="+mj-lt"/>
                <a:ea typeface="+mj-ea"/>
                <a:cs typeface="+mj-cs"/>
              </a:defRPr>
            </a:lvl1pPr>
          </a:lstStyle>
          <a:p>
            <a:pPr algn="r"/>
            <a:r>
              <a:rPr lang="en-US" sz="3600" cap="none" dirty="0" smtClean="0">
                <a:solidFill>
                  <a:schemeClr val="accent2"/>
                </a:solidFill>
              </a:rPr>
              <a:t>DNA Typing</a:t>
            </a:r>
            <a:endParaRPr lang="en-US" sz="3600" cap="none" dirty="0">
              <a:solidFill>
                <a:schemeClr val="accent2"/>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4" y="416718"/>
            <a:ext cx="2209800" cy="2209800"/>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4839"/>
            <a:ext cx="6858000" cy="6858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393" y="-228600"/>
            <a:ext cx="6692473" cy="6692473"/>
          </a:xfrm>
          <a:prstGeom prst="rect">
            <a:avLst/>
          </a:prstGeom>
        </p:spPr>
      </p:pic>
      <p:sp>
        <p:nvSpPr>
          <p:cNvPr id="9218" name="Rectangle 2"/>
          <p:cNvSpPr>
            <a:spLocks noGrp="1" noChangeArrowheads="1"/>
          </p:cNvSpPr>
          <p:nvPr>
            <p:ph type="title"/>
          </p:nvPr>
        </p:nvSpPr>
        <p:spPr>
          <a:xfrm>
            <a:off x="914400" y="-76200"/>
            <a:ext cx="8229600" cy="1143000"/>
          </a:xfrm>
        </p:spPr>
        <p:txBody>
          <a:bodyPr>
            <a:normAutofit/>
          </a:bodyPr>
          <a:lstStyle/>
          <a:p>
            <a:pPr algn="r"/>
            <a:r>
              <a:rPr lang="en-US" sz="4000" dirty="0" smtClean="0">
                <a:solidFill>
                  <a:schemeClr val="accent2"/>
                </a:solidFill>
              </a:rPr>
              <a:t>Sexual Reproduction</a:t>
            </a:r>
          </a:p>
        </p:txBody>
      </p:sp>
      <p:sp>
        <p:nvSpPr>
          <p:cNvPr id="9219" name="Rectangle 3"/>
          <p:cNvSpPr>
            <a:spLocks noGrp="1" noChangeArrowheads="1"/>
          </p:cNvSpPr>
          <p:nvPr>
            <p:ph type="body" idx="1"/>
          </p:nvPr>
        </p:nvSpPr>
        <p:spPr>
          <a:xfrm>
            <a:off x="222607" y="1917843"/>
            <a:ext cx="3886200" cy="4953000"/>
          </a:xfrm>
        </p:spPr>
        <p:txBody>
          <a:bodyPr>
            <a:normAutofit/>
          </a:bodyPr>
          <a:lstStyle/>
          <a:p>
            <a:pPr marL="0" indent="0" algn="ctr">
              <a:lnSpc>
                <a:spcPct val="90000"/>
              </a:lnSpc>
              <a:buNone/>
            </a:pPr>
            <a:r>
              <a:rPr lang="en-US" sz="2400" dirty="0">
                <a:solidFill>
                  <a:schemeClr val="accent1"/>
                </a:solidFill>
              </a:rPr>
              <a:t>Each of the two members of a chromosome pair can have slight differences in the DNA sequences of the genes it contains.  </a:t>
            </a:r>
            <a:endParaRPr lang="en-US" sz="2400" dirty="0" smtClean="0">
              <a:solidFill>
                <a:schemeClr val="accent1"/>
              </a:solidFill>
            </a:endParaRPr>
          </a:p>
          <a:p>
            <a:pPr marL="0" indent="0" algn="ctr">
              <a:lnSpc>
                <a:spcPct val="90000"/>
              </a:lnSpc>
              <a:buNone/>
            </a:pPr>
            <a:endParaRPr lang="en-US" sz="2400" dirty="0">
              <a:solidFill>
                <a:schemeClr val="accent1"/>
              </a:solidFill>
            </a:endParaRPr>
          </a:p>
          <a:p>
            <a:pPr marL="0" indent="0" algn="ctr">
              <a:lnSpc>
                <a:spcPct val="90000"/>
              </a:lnSpc>
              <a:buNone/>
            </a:pPr>
            <a:r>
              <a:rPr lang="en-US" sz="2400" dirty="0">
                <a:solidFill>
                  <a:schemeClr val="accent1"/>
                </a:solidFill>
              </a:rPr>
              <a:t>Different </a:t>
            </a:r>
            <a:r>
              <a:rPr lang="en-US" sz="2400" dirty="0" smtClean="0">
                <a:solidFill>
                  <a:schemeClr val="accent1"/>
                </a:solidFill>
              </a:rPr>
              <a:t>versions of the sequence </a:t>
            </a:r>
            <a:r>
              <a:rPr lang="en-US" sz="2400" dirty="0">
                <a:solidFill>
                  <a:schemeClr val="accent1"/>
                </a:solidFill>
              </a:rPr>
              <a:t>in the same gene are called </a:t>
            </a:r>
            <a:r>
              <a:rPr lang="en-US" sz="2400" b="1" dirty="0">
                <a:solidFill>
                  <a:schemeClr val="accent1"/>
                </a:solidFill>
              </a:rPr>
              <a:t>alleles</a:t>
            </a:r>
            <a:r>
              <a:rPr lang="en-US" sz="2400" dirty="0">
                <a:solidFill>
                  <a:schemeClr val="accent1"/>
                </a:solidFill>
              </a:rPr>
              <a:t>. </a:t>
            </a:r>
            <a:endParaRPr lang="en-US" sz="2400" dirty="0" smtClean="0">
              <a:solidFill>
                <a:schemeClr val="accent1"/>
              </a:solidFill>
            </a:endParaRPr>
          </a:p>
          <a:p>
            <a:pPr marL="0" indent="0" algn="ctr">
              <a:lnSpc>
                <a:spcPct val="90000"/>
              </a:lnSpc>
              <a:buNone/>
            </a:pPr>
            <a:endParaRPr lang="en-US" sz="2400" dirty="0">
              <a:solidFill>
                <a:schemeClr val="accent1"/>
              </a:solidFill>
            </a:endParaRPr>
          </a:p>
          <a:p>
            <a:pPr marL="0" indent="0" algn="ctr">
              <a:lnSpc>
                <a:spcPct val="90000"/>
              </a:lnSpc>
              <a:buNone/>
            </a:pPr>
            <a:r>
              <a:rPr lang="en-US" sz="2400" dirty="0" smtClean="0">
                <a:solidFill>
                  <a:schemeClr val="accent1"/>
                </a:solidFill>
              </a:rPr>
              <a:t>The pair of alleles inherited from your parents is called a </a:t>
            </a:r>
            <a:r>
              <a:rPr lang="en-US" sz="2400" b="1" dirty="0" smtClean="0">
                <a:solidFill>
                  <a:schemeClr val="accent1"/>
                </a:solidFill>
              </a:rPr>
              <a:t>genotype.</a:t>
            </a:r>
            <a:r>
              <a:rPr lang="en-US" sz="2400" dirty="0" smtClean="0">
                <a:solidFill>
                  <a:schemeClr val="accent1"/>
                </a:solidFill>
              </a:rPr>
              <a:t> </a:t>
            </a:r>
            <a:endParaRPr lang="en-US" sz="2400" dirty="0">
              <a:solidFill>
                <a:schemeClr val="accent1"/>
              </a:solidFill>
            </a:endParaRPr>
          </a:p>
        </p:txBody>
      </p:sp>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51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4839"/>
            <a:ext cx="6858000" cy="6858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393" y="-228600"/>
            <a:ext cx="6692473" cy="6692473"/>
          </a:xfrm>
          <a:prstGeom prst="rect">
            <a:avLst/>
          </a:prstGeom>
        </p:spPr>
      </p:pic>
      <p:sp>
        <p:nvSpPr>
          <p:cNvPr id="9218" name="Rectangle 2"/>
          <p:cNvSpPr>
            <a:spLocks noGrp="1" noChangeArrowheads="1"/>
          </p:cNvSpPr>
          <p:nvPr>
            <p:ph type="title"/>
          </p:nvPr>
        </p:nvSpPr>
        <p:spPr>
          <a:xfrm>
            <a:off x="914400" y="-76200"/>
            <a:ext cx="8229600" cy="1143000"/>
          </a:xfrm>
        </p:spPr>
        <p:txBody>
          <a:bodyPr>
            <a:normAutofit/>
          </a:bodyPr>
          <a:lstStyle/>
          <a:p>
            <a:pPr algn="r"/>
            <a:r>
              <a:rPr lang="en-US" sz="4000" dirty="0" smtClean="0">
                <a:solidFill>
                  <a:schemeClr val="accent2"/>
                </a:solidFill>
              </a:rPr>
              <a:t>Sexual Reproduction</a:t>
            </a:r>
          </a:p>
        </p:txBody>
      </p:sp>
      <p:sp>
        <p:nvSpPr>
          <p:cNvPr id="9219" name="Rectangle 3"/>
          <p:cNvSpPr>
            <a:spLocks noGrp="1" noChangeArrowheads="1"/>
          </p:cNvSpPr>
          <p:nvPr>
            <p:ph type="body" idx="1"/>
          </p:nvPr>
        </p:nvSpPr>
        <p:spPr>
          <a:xfrm>
            <a:off x="228600" y="1981200"/>
            <a:ext cx="3886200" cy="4953000"/>
          </a:xfrm>
        </p:spPr>
        <p:txBody>
          <a:bodyPr>
            <a:normAutofit/>
          </a:bodyPr>
          <a:lstStyle/>
          <a:p>
            <a:pPr marL="0" indent="0" algn="ctr">
              <a:lnSpc>
                <a:spcPct val="90000"/>
              </a:lnSpc>
              <a:buNone/>
            </a:pPr>
            <a:r>
              <a:rPr lang="en-US" sz="2400" dirty="0">
                <a:solidFill>
                  <a:schemeClr val="accent1"/>
                </a:solidFill>
              </a:rPr>
              <a:t>If an individual has inherited the same </a:t>
            </a:r>
            <a:r>
              <a:rPr lang="en-US" sz="2400" dirty="0" smtClean="0">
                <a:solidFill>
                  <a:schemeClr val="accent1"/>
                </a:solidFill>
              </a:rPr>
              <a:t>gene sequences </a:t>
            </a:r>
            <a:r>
              <a:rPr lang="en-US" sz="2400" dirty="0">
                <a:solidFill>
                  <a:schemeClr val="accent1"/>
                </a:solidFill>
              </a:rPr>
              <a:t>from mom and dad, they are </a:t>
            </a:r>
            <a:r>
              <a:rPr lang="en-US" sz="2400" b="1" dirty="0">
                <a:solidFill>
                  <a:schemeClr val="accent1"/>
                </a:solidFill>
              </a:rPr>
              <a:t>homozygous</a:t>
            </a:r>
            <a:r>
              <a:rPr lang="en-US" sz="2400" dirty="0">
                <a:solidFill>
                  <a:schemeClr val="accent1"/>
                </a:solidFill>
              </a:rPr>
              <a:t> for those alleles.  If they inherit different sequences, they are </a:t>
            </a:r>
            <a:r>
              <a:rPr lang="en-US" sz="2400" b="1" dirty="0">
                <a:solidFill>
                  <a:schemeClr val="accent1"/>
                </a:solidFill>
              </a:rPr>
              <a:t>heterozygous</a:t>
            </a:r>
            <a:r>
              <a:rPr lang="en-US" sz="2400" dirty="0">
                <a:solidFill>
                  <a:schemeClr val="accent1"/>
                </a:solidFill>
              </a:rPr>
              <a:t>.</a:t>
            </a:r>
          </a:p>
          <a:p>
            <a:pPr algn="ctr">
              <a:lnSpc>
                <a:spcPct val="90000"/>
              </a:lnSpc>
            </a:pPr>
            <a:endParaRPr lang="en-US" sz="2400" dirty="0">
              <a:solidFill>
                <a:schemeClr val="accent1"/>
              </a:solidFill>
            </a:endParaRPr>
          </a:p>
          <a:p>
            <a:pPr marL="0" indent="0" algn="ctr">
              <a:lnSpc>
                <a:spcPct val="90000"/>
              </a:lnSpc>
              <a:buNone/>
            </a:pPr>
            <a:r>
              <a:rPr lang="en-US" sz="2400" i="1" dirty="0">
                <a:solidFill>
                  <a:schemeClr val="accent1"/>
                </a:solidFill>
              </a:rPr>
              <a:t>Which of these offspring squares are homozygous and which are heterozygous?</a:t>
            </a:r>
          </a:p>
        </p:txBody>
      </p:sp>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0369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 y="990600"/>
            <a:ext cx="5334000" cy="5829300"/>
          </a:xfrm>
        </p:spPr>
        <p:txBody>
          <a:bodyPr>
            <a:normAutofit/>
          </a:bodyPr>
          <a:lstStyle/>
          <a:p>
            <a:r>
              <a:rPr lang="en-US" b="1" dirty="0" smtClean="0">
                <a:solidFill>
                  <a:schemeClr val="accent1"/>
                </a:solidFill>
              </a:rPr>
              <a:t>Heterozygote</a:t>
            </a:r>
            <a:r>
              <a:rPr lang="en-US" dirty="0" smtClean="0">
                <a:solidFill>
                  <a:schemeClr val="accent1"/>
                </a:solidFill>
              </a:rPr>
              <a:t>: individual having two different alleles at a genetic location</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endParaRPr lang="en-US" dirty="0" smtClean="0">
              <a:solidFill>
                <a:schemeClr val="accent1"/>
              </a:solidFill>
            </a:endParaRPr>
          </a:p>
          <a:p>
            <a:r>
              <a:rPr lang="en-US" b="1" dirty="0" smtClean="0">
                <a:solidFill>
                  <a:schemeClr val="accent1"/>
                </a:solidFill>
              </a:rPr>
              <a:t>Homozygote</a:t>
            </a:r>
            <a:r>
              <a:rPr lang="en-US" dirty="0" smtClean="0">
                <a:solidFill>
                  <a:schemeClr val="accent1"/>
                </a:solidFill>
              </a:rPr>
              <a:t>: individual having two copies of the same allele at a genetic location</a:t>
            </a:r>
          </a:p>
          <a:p>
            <a:endParaRPr lang="en-US" dirty="0" smtClean="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7359" y="-228600"/>
            <a:ext cx="3415873" cy="36952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21691" y="3352800"/>
            <a:ext cx="3415873" cy="3695238"/>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4253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8229600" cy="1143000"/>
          </a:xfrm>
        </p:spPr>
        <p:txBody>
          <a:bodyPr>
            <a:normAutofit/>
          </a:bodyPr>
          <a:lstStyle/>
          <a:p>
            <a:pPr algn="r"/>
            <a:r>
              <a:rPr lang="en-US" sz="4000" dirty="0" smtClean="0">
                <a:solidFill>
                  <a:schemeClr val="accent2"/>
                </a:solidFill>
              </a:rPr>
              <a:t>Allelic Dominance</a:t>
            </a:r>
          </a:p>
        </p:txBody>
      </p:sp>
      <p:sp>
        <p:nvSpPr>
          <p:cNvPr id="17411" name="Rectangle 3"/>
          <p:cNvSpPr>
            <a:spLocks noGrp="1" noChangeArrowheads="1"/>
          </p:cNvSpPr>
          <p:nvPr>
            <p:ph type="body" idx="1"/>
          </p:nvPr>
        </p:nvSpPr>
        <p:spPr>
          <a:xfrm>
            <a:off x="304800" y="1600200"/>
            <a:ext cx="8610600" cy="4525963"/>
          </a:xfrm>
        </p:spPr>
        <p:txBody>
          <a:bodyPr/>
          <a:lstStyle/>
          <a:p>
            <a:pPr>
              <a:lnSpc>
                <a:spcPct val="80000"/>
              </a:lnSpc>
            </a:pPr>
            <a:r>
              <a:rPr lang="en-US" sz="2800" b="1" dirty="0" smtClean="0">
                <a:solidFill>
                  <a:schemeClr val="accent1"/>
                </a:solidFill>
              </a:rPr>
              <a:t>Dominant</a:t>
            </a:r>
            <a:r>
              <a:rPr lang="en-US" sz="2800" dirty="0" smtClean="0">
                <a:solidFill>
                  <a:schemeClr val="accent1"/>
                </a:solidFill>
              </a:rPr>
              <a:t>: An allele A is dominant when its </a:t>
            </a:r>
            <a:r>
              <a:rPr lang="en-US" sz="2800" b="1" dirty="0" smtClean="0">
                <a:solidFill>
                  <a:schemeClr val="accent1"/>
                </a:solidFill>
              </a:rPr>
              <a:t>phenotype </a:t>
            </a:r>
            <a:r>
              <a:rPr lang="en-US" sz="2800" dirty="0" smtClean="0">
                <a:solidFill>
                  <a:schemeClr val="accent1"/>
                </a:solidFill>
              </a:rPr>
              <a:t>(physical expression) of the heterozygote </a:t>
            </a:r>
            <a:r>
              <a:rPr lang="en-US" sz="2800" dirty="0" err="1" smtClean="0">
                <a:solidFill>
                  <a:schemeClr val="accent1"/>
                </a:solidFill>
              </a:rPr>
              <a:t>Aa</a:t>
            </a:r>
            <a:r>
              <a:rPr lang="en-US" sz="2800" dirty="0" smtClean="0">
                <a:solidFill>
                  <a:schemeClr val="accent1"/>
                </a:solidFill>
              </a:rPr>
              <a:t> is the same as that of the homozygote AA but differs from the homozygote </a:t>
            </a:r>
            <a:r>
              <a:rPr lang="en-US" sz="2800" dirty="0" err="1" smtClean="0">
                <a:solidFill>
                  <a:schemeClr val="accent1"/>
                </a:solidFill>
              </a:rPr>
              <a:t>aa</a:t>
            </a:r>
            <a:endParaRPr lang="en-US" sz="2800" dirty="0" smtClean="0">
              <a:solidFill>
                <a:schemeClr val="accent1"/>
              </a:solidFill>
            </a:endParaRPr>
          </a:p>
          <a:p>
            <a:pPr>
              <a:lnSpc>
                <a:spcPct val="80000"/>
              </a:lnSpc>
            </a:pPr>
            <a:r>
              <a:rPr lang="en-US" sz="2800" b="1" dirty="0" smtClean="0">
                <a:solidFill>
                  <a:schemeClr val="accent1"/>
                </a:solidFill>
              </a:rPr>
              <a:t>Recessive</a:t>
            </a:r>
            <a:r>
              <a:rPr lang="en-US" sz="2800" dirty="0" smtClean="0">
                <a:solidFill>
                  <a:schemeClr val="accent1"/>
                </a:solidFill>
              </a:rPr>
              <a:t>: An allele a is recessive if the phenotype of the homozygote is different from that of the heterozygote </a:t>
            </a:r>
            <a:r>
              <a:rPr lang="en-US" sz="2800" dirty="0" err="1" smtClean="0">
                <a:solidFill>
                  <a:schemeClr val="accent1"/>
                </a:solidFill>
              </a:rPr>
              <a:t>Aa</a:t>
            </a:r>
            <a:r>
              <a:rPr lang="en-US" sz="2800" dirty="0" smtClean="0">
                <a:solidFill>
                  <a:schemeClr val="accent1"/>
                </a:solidFill>
              </a:rPr>
              <a:t> and homozygote AA, which are the same.</a:t>
            </a:r>
          </a:p>
          <a:p>
            <a:pPr>
              <a:lnSpc>
                <a:spcPct val="80000"/>
              </a:lnSpc>
            </a:pPr>
            <a:r>
              <a:rPr lang="en-US" sz="2800" b="1" dirty="0" err="1" smtClean="0">
                <a:solidFill>
                  <a:schemeClr val="accent1"/>
                </a:solidFill>
              </a:rPr>
              <a:t>Codominant</a:t>
            </a:r>
            <a:r>
              <a:rPr lang="en-US" sz="2800" dirty="0" smtClean="0">
                <a:solidFill>
                  <a:schemeClr val="accent1"/>
                </a:solidFill>
              </a:rPr>
              <a:t>: An allele is </a:t>
            </a:r>
            <a:r>
              <a:rPr lang="en-US" sz="2800" dirty="0" err="1" smtClean="0">
                <a:solidFill>
                  <a:schemeClr val="accent1"/>
                </a:solidFill>
              </a:rPr>
              <a:t>codominant</a:t>
            </a:r>
            <a:r>
              <a:rPr lang="en-US" sz="2800" dirty="0" smtClean="0">
                <a:solidFill>
                  <a:schemeClr val="accent1"/>
                </a:solidFill>
              </a:rPr>
              <a:t> if both A and a contribute to the phenotype of the heterozygote </a:t>
            </a:r>
            <a:r>
              <a:rPr lang="en-US" sz="2800" dirty="0" err="1" smtClean="0">
                <a:solidFill>
                  <a:schemeClr val="accent1"/>
                </a:solidFill>
              </a:rPr>
              <a:t>Aa</a:t>
            </a:r>
            <a:r>
              <a:rPr lang="en-US" sz="2800" dirty="0" smtClean="0">
                <a:solidFill>
                  <a:schemeClr val="accent1"/>
                </a:solidFill>
              </a:rPr>
              <a:t> equally.</a:t>
            </a:r>
          </a:p>
        </p:txBody>
      </p:sp>
      <p:sp>
        <p:nvSpPr>
          <p:cNvPr id="5" name="TextBox 4"/>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81944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Mitochondrial DNA  </a:t>
            </a:r>
          </a:p>
        </p:txBody>
      </p:sp>
      <p:sp>
        <p:nvSpPr>
          <p:cNvPr id="2" name="TextBox 1"/>
          <p:cNvSpPr txBox="1"/>
          <p:nvPr/>
        </p:nvSpPr>
        <p:spPr>
          <a:xfrm>
            <a:off x="240587" y="2209800"/>
            <a:ext cx="4495800" cy="3046988"/>
          </a:xfrm>
          <a:prstGeom prst="rect">
            <a:avLst/>
          </a:prstGeom>
          <a:noFill/>
        </p:spPr>
        <p:txBody>
          <a:bodyPr wrap="square" rtlCol="0">
            <a:spAutoFit/>
          </a:bodyPr>
          <a:lstStyle/>
          <a:p>
            <a:pPr algn="ctr"/>
            <a:r>
              <a:rPr lang="en-US" sz="2400" dirty="0" smtClean="0">
                <a:solidFill>
                  <a:schemeClr val="accent1"/>
                </a:solidFill>
              </a:rPr>
              <a:t>Mitochondria are organelles inside each cell that turn molecules of sugar (glucose) into energy.</a:t>
            </a:r>
          </a:p>
          <a:p>
            <a:pPr algn="ct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Each mitochondria has its own DNA separate from the DNA of the cell itself.</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600200"/>
            <a:ext cx="4393870" cy="41148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24334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Mitochondrial DNA  </a:t>
            </a:r>
          </a:p>
        </p:txBody>
      </p:sp>
      <p:sp>
        <p:nvSpPr>
          <p:cNvPr id="2" name="TextBox 1"/>
          <p:cNvSpPr txBox="1"/>
          <p:nvPr/>
        </p:nvSpPr>
        <p:spPr>
          <a:xfrm>
            <a:off x="53797" y="472611"/>
            <a:ext cx="5280203" cy="6001643"/>
          </a:xfrm>
          <a:prstGeom prst="rect">
            <a:avLst/>
          </a:prstGeom>
          <a:noFill/>
        </p:spPr>
        <p:txBody>
          <a:bodyPr wrap="square" rtlCol="0">
            <a:spAutoFit/>
          </a:bodyPr>
          <a:lstStyle/>
          <a:p>
            <a:r>
              <a:rPr lang="en-US" sz="2400" b="1" dirty="0">
                <a:solidFill>
                  <a:schemeClr val="accent1"/>
                </a:solidFill>
              </a:rPr>
              <a:t>Mitochondrial DNA</a:t>
            </a:r>
            <a:r>
              <a:rPr lang="en-US" sz="2400" dirty="0">
                <a:solidFill>
                  <a:schemeClr val="accent1"/>
                </a:solidFill>
              </a:rPr>
              <a:t> (</a:t>
            </a:r>
            <a:r>
              <a:rPr lang="en-US" sz="2400" dirty="0" err="1">
                <a:solidFill>
                  <a:schemeClr val="accent1"/>
                </a:solidFill>
              </a:rPr>
              <a:t>mtDNA</a:t>
            </a:r>
            <a:r>
              <a:rPr lang="en-US" sz="2400" dirty="0">
                <a:solidFill>
                  <a:schemeClr val="accent1"/>
                </a:solidFill>
              </a:rPr>
              <a:t>) is different from the DNA found in the nucleus of the </a:t>
            </a:r>
            <a:r>
              <a:rPr lang="en-US" sz="2400" dirty="0" smtClean="0">
                <a:solidFill>
                  <a:schemeClr val="accent1"/>
                </a:solidFill>
              </a:rPr>
              <a:t>cell.</a:t>
            </a:r>
            <a:endParaRPr lang="en-US" sz="2400" dirty="0">
              <a:solidFill>
                <a:schemeClr val="accent1"/>
              </a:solidFill>
            </a:endParaRPr>
          </a:p>
          <a:p>
            <a:pPr marL="800100" lvl="1" indent="-342900">
              <a:buFont typeface="Arial" charset="0"/>
              <a:buChar char="•"/>
            </a:pPr>
            <a:r>
              <a:rPr lang="en-US" sz="2400" dirty="0">
                <a:solidFill>
                  <a:schemeClr val="accent1"/>
                </a:solidFill>
              </a:rPr>
              <a:t>Ring shaped</a:t>
            </a:r>
          </a:p>
          <a:p>
            <a:pPr marL="800100" lvl="1" indent="-342900">
              <a:buFont typeface="Arial" charset="0"/>
              <a:buChar char="•"/>
            </a:pPr>
            <a:r>
              <a:rPr lang="en-US" sz="2400" dirty="0" smtClean="0">
                <a:solidFill>
                  <a:schemeClr val="accent1"/>
                </a:solidFill>
              </a:rPr>
              <a:t>Less Protection from mutation</a:t>
            </a:r>
            <a:endParaRPr lang="en-US" sz="2400" dirty="0">
              <a:solidFill>
                <a:schemeClr val="accent1"/>
              </a:solidFill>
            </a:endParaRPr>
          </a:p>
          <a:p>
            <a:pPr marL="800100" lvl="1" indent="-342900">
              <a:buFont typeface="Arial" charset="0"/>
              <a:buChar char="•"/>
            </a:pPr>
            <a:r>
              <a:rPr lang="en-US" sz="2400" dirty="0">
                <a:solidFill>
                  <a:schemeClr val="accent1"/>
                </a:solidFill>
              </a:rPr>
              <a:t>Codes for only 37 genes</a:t>
            </a:r>
          </a:p>
          <a:p>
            <a:pPr marL="800100" lvl="1" indent="-342900">
              <a:buFont typeface="Arial" charset="0"/>
              <a:buChar char="•"/>
            </a:pPr>
            <a:r>
              <a:rPr lang="en-US" sz="2400" dirty="0">
                <a:solidFill>
                  <a:schemeClr val="accent1"/>
                </a:solidFill>
              </a:rPr>
              <a:t>Has about 16,000 </a:t>
            </a:r>
            <a:r>
              <a:rPr lang="en-US" sz="2400" dirty="0" err="1">
                <a:solidFill>
                  <a:schemeClr val="accent1"/>
                </a:solidFill>
              </a:rPr>
              <a:t>bp</a:t>
            </a:r>
            <a:endParaRPr lang="en-US" sz="2400" dirty="0">
              <a:solidFill>
                <a:schemeClr val="accent1"/>
              </a:solidFill>
            </a:endParaRPr>
          </a:p>
          <a:p>
            <a:pPr marL="800100" lvl="1" indent="-342900">
              <a:buFont typeface="Arial" charset="0"/>
              <a:buChar char="•"/>
            </a:pPr>
            <a:r>
              <a:rPr lang="en-US" sz="2400" dirty="0" err="1" smtClean="0">
                <a:solidFill>
                  <a:schemeClr val="accent1"/>
                </a:solidFill>
              </a:rPr>
              <a:t>mtDNA</a:t>
            </a:r>
            <a:r>
              <a:rPr lang="en-US" sz="2400" dirty="0" smtClean="0">
                <a:solidFill>
                  <a:schemeClr val="accent1"/>
                </a:solidFill>
              </a:rPr>
              <a:t> is </a:t>
            </a:r>
            <a:r>
              <a:rPr lang="en-US" sz="2400" b="1" dirty="0" smtClean="0">
                <a:solidFill>
                  <a:schemeClr val="accent1"/>
                </a:solidFill>
              </a:rPr>
              <a:t>haploid</a:t>
            </a:r>
            <a:r>
              <a:rPr lang="en-US" sz="2400" dirty="0" smtClean="0">
                <a:solidFill>
                  <a:schemeClr val="accent1"/>
                </a:solidFill>
              </a:rPr>
              <a:t> not </a:t>
            </a:r>
            <a:r>
              <a:rPr lang="en-US" sz="2400" b="1" dirty="0" smtClean="0">
                <a:solidFill>
                  <a:schemeClr val="accent1"/>
                </a:solidFill>
              </a:rPr>
              <a:t>diploid</a:t>
            </a:r>
            <a:endParaRPr lang="en-US" sz="2400" dirty="0" smtClean="0">
              <a:solidFill>
                <a:schemeClr val="accent1"/>
              </a:solidFill>
            </a:endParaRPr>
          </a:p>
          <a:p>
            <a:pPr marL="800100" lvl="1" indent="-342900">
              <a:buFont typeface="Arial" charset="0"/>
              <a:buChar char="•"/>
            </a:pPr>
            <a:endParaRPr lang="en-US" sz="2400" dirty="0">
              <a:solidFill>
                <a:schemeClr val="accent1"/>
              </a:solidFill>
            </a:endParaRPr>
          </a:p>
          <a:p>
            <a:r>
              <a:rPr lang="en-US" sz="2400" dirty="0">
                <a:solidFill>
                  <a:schemeClr val="accent1"/>
                </a:solidFill>
              </a:rPr>
              <a:t>Because </a:t>
            </a:r>
            <a:r>
              <a:rPr lang="en-US" sz="2400" dirty="0" smtClean="0">
                <a:solidFill>
                  <a:schemeClr val="accent1"/>
                </a:solidFill>
              </a:rPr>
              <a:t>the tiny amount of mitochondria in human sperm is destroyed during fetal development, </a:t>
            </a:r>
            <a:r>
              <a:rPr lang="en-US" sz="2400" dirty="0" err="1">
                <a:solidFill>
                  <a:schemeClr val="accent1"/>
                </a:solidFill>
              </a:rPr>
              <a:t>mtDNA</a:t>
            </a:r>
            <a:r>
              <a:rPr lang="en-US" sz="2400" dirty="0">
                <a:solidFill>
                  <a:schemeClr val="accent1"/>
                </a:solidFill>
              </a:rPr>
              <a:t> is always inherited from the </a:t>
            </a:r>
            <a:r>
              <a:rPr lang="en-US" sz="2400" dirty="0" smtClean="0">
                <a:solidFill>
                  <a:schemeClr val="accent1"/>
                </a:solidFill>
              </a:rPr>
              <a:t>mother’s egg </a:t>
            </a:r>
            <a:r>
              <a:rPr lang="en-US" sz="2400" dirty="0">
                <a:solidFill>
                  <a:schemeClr val="accent1"/>
                </a:solidFill>
              </a:rPr>
              <a:t>– a male’s </a:t>
            </a:r>
            <a:r>
              <a:rPr lang="en-US" sz="2400" dirty="0" err="1">
                <a:solidFill>
                  <a:schemeClr val="accent1"/>
                </a:solidFill>
              </a:rPr>
              <a:t>mtDNA</a:t>
            </a:r>
            <a:r>
              <a:rPr lang="en-US" sz="2400" dirty="0">
                <a:solidFill>
                  <a:schemeClr val="accent1"/>
                </a:solidFill>
              </a:rPr>
              <a:t> comes from his mother, but will not pass on to his </a:t>
            </a:r>
            <a:r>
              <a:rPr lang="en-US" sz="2400" dirty="0" smtClean="0">
                <a:solidFill>
                  <a:schemeClr val="accent1"/>
                </a:solidFill>
              </a:rPr>
              <a:t>offspring.</a:t>
            </a:r>
            <a:endParaRPr lang="en-US" sz="2400" dirty="0">
              <a:solidFill>
                <a:schemeClr val="accent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600200"/>
            <a:ext cx="4393870" cy="41148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409151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err="1" smtClean="0">
                <a:solidFill>
                  <a:schemeClr val="accent2"/>
                </a:solidFill>
              </a:rPr>
              <a:t>mtDNA</a:t>
            </a:r>
            <a:r>
              <a:rPr lang="en-US" sz="4000" dirty="0" smtClean="0">
                <a:solidFill>
                  <a:schemeClr val="accent2"/>
                </a:solidFill>
              </a:rPr>
              <a:t> Pedigree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2" y="818657"/>
            <a:ext cx="9143999" cy="6001243"/>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88229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smtClean="0">
                <a:solidFill>
                  <a:schemeClr val="accent2"/>
                </a:solidFill>
              </a:rPr>
              <a:t>Microsatellites - Short Tandem Repeats</a:t>
            </a:r>
          </a:p>
        </p:txBody>
      </p:sp>
      <p:sp>
        <p:nvSpPr>
          <p:cNvPr id="2" name="TextBox 1"/>
          <p:cNvSpPr txBox="1"/>
          <p:nvPr/>
        </p:nvSpPr>
        <p:spPr>
          <a:xfrm>
            <a:off x="0" y="2362200"/>
            <a:ext cx="9144000" cy="3046988"/>
          </a:xfrm>
          <a:prstGeom prst="rect">
            <a:avLst/>
          </a:prstGeom>
          <a:noFill/>
        </p:spPr>
        <p:txBody>
          <a:bodyPr wrap="square" rtlCol="0">
            <a:spAutoFit/>
          </a:bodyPr>
          <a:lstStyle/>
          <a:p>
            <a:pPr algn="ctr"/>
            <a:r>
              <a:rPr lang="en-US" sz="2400" dirty="0" smtClean="0">
                <a:solidFill>
                  <a:schemeClr val="accent1"/>
                </a:solidFill>
              </a:rPr>
              <a:t>The portion of human DNA that forms genes which code for proteins or RNA molecules is very small – over 98% of human DNA is considered to be </a:t>
            </a:r>
            <a:r>
              <a:rPr lang="en-US" sz="2400" b="1" dirty="0" smtClean="0">
                <a:solidFill>
                  <a:schemeClr val="accent1"/>
                </a:solidFill>
              </a:rPr>
              <a:t>non-coding</a:t>
            </a:r>
            <a:r>
              <a:rPr lang="en-US" sz="2400" dirty="0" smtClean="0">
                <a:solidFill>
                  <a:schemeClr val="accent1"/>
                </a:solidFill>
              </a:rPr>
              <a:t> DNA.</a:t>
            </a:r>
          </a:p>
          <a:p>
            <a:pPr algn="ctr"/>
            <a:endParaRPr lang="en-US" sz="2400" dirty="0" smtClean="0">
              <a:solidFill>
                <a:schemeClr val="accent1"/>
              </a:solidFill>
            </a:endParaRPr>
          </a:p>
          <a:p>
            <a:pPr algn="ctr"/>
            <a:r>
              <a:rPr lang="en-US" sz="2400" dirty="0" smtClean="0">
                <a:solidFill>
                  <a:schemeClr val="accent1"/>
                </a:solidFill>
              </a:rPr>
              <a:t>For a long time, the function of this DNA was unknown, leading to the term </a:t>
            </a:r>
            <a:r>
              <a:rPr lang="en-US" sz="2400" b="1" dirty="0" smtClean="0">
                <a:solidFill>
                  <a:schemeClr val="accent1"/>
                </a:solidFill>
              </a:rPr>
              <a:t>junk DNA</a:t>
            </a:r>
            <a:r>
              <a:rPr lang="en-US" sz="2400" dirty="0" smtClean="0">
                <a:solidFill>
                  <a:schemeClr val="accent1"/>
                </a:solidFill>
              </a:rPr>
              <a:t> becoming popular.  </a:t>
            </a:r>
            <a:r>
              <a:rPr lang="en-US" sz="2400" dirty="0">
                <a:solidFill>
                  <a:schemeClr val="accent1"/>
                </a:solidFill>
              </a:rPr>
              <a:t>S</a:t>
            </a:r>
            <a:r>
              <a:rPr lang="en-US" sz="2400" dirty="0" smtClean="0">
                <a:solidFill>
                  <a:schemeClr val="accent1"/>
                </a:solidFill>
              </a:rPr>
              <a:t>cientists now believe that much of this non-coding DNA may have important biological functions – we simply haven’t discovered what they are yet.</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93753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smtClean="0">
                <a:solidFill>
                  <a:schemeClr val="accent2"/>
                </a:solidFill>
              </a:rPr>
              <a:t>Microsatellites - Short Tandem Repeats</a:t>
            </a:r>
          </a:p>
        </p:txBody>
      </p:sp>
      <p:sp>
        <p:nvSpPr>
          <p:cNvPr id="2" name="TextBox 1"/>
          <p:cNvSpPr txBox="1"/>
          <p:nvPr/>
        </p:nvSpPr>
        <p:spPr>
          <a:xfrm>
            <a:off x="76200" y="1066800"/>
            <a:ext cx="4267200" cy="5632311"/>
          </a:xfrm>
          <a:prstGeom prst="rect">
            <a:avLst/>
          </a:prstGeom>
          <a:noFill/>
        </p:spPr>
        <p:txBody>
          <a:bodyPr wrap="square" rtlCol="0">
            <a:spAutoFit/>
          </a:bodyPr>
          <a:lstStyle/>
          <a:p>
            <a:r>
              <a:rPr lang="en-US" sz="2000" dirty="0">
                <a:solidFill>
                  <a:schemeClr val="accent1"/>
                </a:solidFill>
              </a:rPr>
              <a:t>Inside these sections of non-coding DNA are sequences of 2-6 base pairs called </a:t>
            </a:r>
            <a:r>
              <a:rPr lang="en-US" sz="2000" b="1" dirty="0" smtClean="0">
                <a:solidFill>
                  <a:schemeClr val="accent1"/>
                </a:solidFill>
              </a:rPr>
              <a:t>microsatellites.</a:t>
            </a:r>
            <a:endParaRPr lang="en-US" sz="2000" b="1" dirty="0">
              <a:solidFill>
                <a:schemeClr val="accent1"/>
              </a:solidFill>
            </a:endParaRPr>
          </a:p>
          <a:p>
            <a:endParaRPr lang="en-US" sz="2000" dirty="0" smtClean="0">
              <a:solidFill>
                <a:schemeClr val="accent1"/>
              </a:solidFill>
            </a:endParaRPr>
          </a:p>
          <a:p>
            <a:r>
              <a:rPr lang="en-US" sz="2000" dirty="0" smtClean="0">
                <a:solidFill>
                  <a:schemeClr val="accent1"/>
                </a:solidFill>
              </a:rPr>
              <a:t>The </a:t>
            </a:r>
            <a:r>
              <a:rPr lang="en-US" sz="2000" dirty="0">
                <a:solidFill>
                  <a:schemeClr val="accent1"/>
                </a:solidFill>
              </a:rPr>
              <a:t>microsatellites we’re interested in for this </a:t>
            </a:r>
            <a:r>
              <a:rPr lang="en-US" sz="2000" dirty="0" smtClean="0">
                <a:solidFill>
                  <a:schemeClr val="accent1"/>
                </a:solidFill>
              </a:rPr>
              <a:t>lesson </a:t>
            </a:r>
            <a:r>
              <a:rPr lang="en-US" sz="2000" dirty="0">
                <a:solidFill>
                  <a:schemeClr val="accent1"/>
                </a:solidFill>
              </a:rPr>
              <a:t>are called </a:t>
            </a:r>
            <a:r>
              <a:rPr lang="en-US" sz="2000" b="1" dirty="0">
                <a:solidFill>
                  <a:schemeClr val="accent1"/>
                </a:solidFill>
              </a:rPr>
              <a:t>Short Tandem Repeats</a:t>
            </a:r>
            <a:r>
              <a:rPr lang="en-US" sz="2000" dirty="0">
                <a:solidFill>
                  <a:schemeClr val="accent1"/>
                </a:solidFill>
              </a:rPr>
              <a:t> (STRs) which:</a:t>
            </a:r>
          </a:p>
          <a:p>
            <a:pPr marL="800100" lvl="1" indent="-342900">
              <a:buFont typeface="Arial" charset="0"/>
              <a:buChar char="•"/>
            </a:pPr>
            <a:r>
              <a:rPr lang="en-US" sz="2000" dirty="0">
                <a:solidFill>
                  <a:schemeClr val="accent1"/>
                </a:solidFill>
              </a:rPr>
              <a:t>Are usually 2-5 </a:t>
            </a:r>
            <a:r>
              <a:rPr lang="en-US" sz="2000" dirty="0" err="1">
                <a:solidFill>
                  <a:schemeClr val="accent1"/>
                </a:solidFill>
              </a:rPr>
              <a:t>bp</a:t>
            </a:r>
            <a:r>
              <a:rPr lang="en-US" sz="2000" dirty="0">
                <a:solidFill>
                  <a:schemeClr val="accent1"/>
                </a:solidFill>
              </a:rPr>
              <a:t> and </a:t>
            </a:r>
            <a:r>
              <a:rPr lang="en-US" sz="2000" b="1" dirty="0">
                <a:solidFill>
                  <a:schemeClr val="accent1"/>
                </a:solidFill>
              </a:rPr>
              <a:t>co-dominant</a:t>
            </a:r>
            <a:endParaRPr lang="en-US" sz="2000" dirty="0">
              <a:solidFill>
                <a:schemeClr val="accent1"/>
              </a:solidFill>
            </a:endParaRPr>
          </a:p>
          <a:p>
            <a:pPr marL="800100" lvl="1" indent="-342900">
              <a:buFont typeface="Arial" charset="0"/>
              <a:buChar char="•"/>
            </a:pPr>
            <a:r>
              <a:rPr lang="en-US" sz="2000" dirty="0">
                <a:solidFill>
                  <a:schemeClr val="accent1"/>
                </a:solidFill>
              </a:rPr>
              <a:t>Have a high degree of </a:t>
            </a:r>
            <a:r>
              <a:rPr lang="en-US" sz="2000" b="1" dirty="0">
                <a:solidFill>
                  <a:schemeClr val="accent1"/>
                </a:solidFill>
              </a:rPr>
              <a:t>polymorphism</a:t>
            </a:r>
            <a:r>
              <a:rPr lang="en-US" sz="2000" dirty="0">
                <a:solidFill>
                  <a:schemeClr val="accent1"/>
                </a:solidFill>
              </a:rPr>
              <a:t> (variation in DNA sequence between individuals) due to the different number of times the sequence is repeated in individuals</a:t>
            </a:r>
          </a:p>
          <a:p>
            <a:pPr marL="800100" lvl="1" indent="-342900">
              <a:buFont typeface="Arial" charset="0"/>
              <a:buChar char="•"/>
            </a:pPr>
            <a:r>
              <a:rPr lang="en-US" sz="2000" dirty="0">
                <a:solidFill>
                  <a:schemeClr val="accent1"/>
                </a:solidFill>
              </a:rPr>
              <a:t>Are used in forensic cases and paternity testing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2209800"/>
            <a:ext cx="5218381" cy="4044618"/>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540724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smtClean="0">
                <a:solidFill>
                  <a:schemeClr val="accent2"/>
                </a:solidFill>
              </a:rPr>
              <a:t>Microsatellites - Short Tandem Repeats</a:t>
            </a:r>
          </a:p>
        </p:txBody>
      </p:sp>
      <p:sp>
        <p:nvSpPr>
          <p:cNvPr id="2" name="TextBox 1"/>
          <p:cNvSpPr txBox="1"/>
          <p:nvPr/>
        </p:nvSpPr>
        <p:spPr>
          <a:xfrm>
            <a:off x="207745" y="2362200"/>
            <a:ext cx="8686800" cy="4093428"/>
          </a:xfrm>
          <a:prstGeom prst="rect">
            <a:avLst/>
          </a:prstGeom>
          <a:noFill/>
        </p:spPr>
        <p:txBody>
          <a:bodyPr wrap="square" rtlCol="0">
            <a:spAutoFit/>
          </a:bodyPr>
          <a:lstStyle/>
          <a:p>
            <a:pPr algn="ctr"/>
            <a:r>
              <a:rPr lang="en-US" sz="3600" dirty="0" smtClean="0">
                <a:solidFill>
                  <a:schemeClr val="accent1"/>
                </a:solidFill>
              </a:rPr>
              <a:t>But what does all that </a:t>
            </a:r>
            <a:r>
              <a:rPr lang="en-US" sz="3600" b="1" dirty="0" smtClean="0">
                <a:solidFill>
                  <a:schemeClr val="accent1"/>
                </a:solidFill>
              </a:rPr>
              <a:t>mean</a:t>
            </a:r>
            <a:r>
              <a:rPr lang="en-US" sz="3600" dirty="0" smtClean="0">
                <a:solidFill>
                  <a:schemeClr val="accent1"/>
                </a:solidFill>
              </a:rPr>
              <a:t>?</a:t>
            </a:r>
          </a:p>
          <a:p>
            <a:pPr algn="ctr"/>
            <a:endParaRPr lang="en-US" sz="2800" dirty="0" smtClean="0">
              <a:solidFill>
                <a:schemeClr val="accent1"/>
              </a:solidFill>
            </a:endParaRPr>
          </a:p>
          <a:p>
            <a:pPr algn="ctr"/>
            <a:endParaRPr lang="en-US" sz="2800" dirty="0">
              <a:solidFill>
                <a:schemeClr val="accent1"/>
              </a:solidFill>
            </a:endParaRPr>
          </a:p>
          <a:p>
            <a:pPr algn="ctr"/>
            <a:endParaRPr lang="en-US" sz="2800" dirty="0">
              <a:solidFill>
                <a:schemeClr val="accent1"/>
              </a:solidFill>
            </a:endParaRPr>
          </a:p>
          <a:p>
            <a:pPr algn="ctr"/>
            <a:endParaRPr lang="en-US" sz="2800" dirty="0" smtClean="0">
              <a:solidFill>
                <a:schemeClr val="accent1"/>
              </a:solidFill>
            </a:endParaRPr>
          </a:p>
          <a:p>
            <a:pPr algn="ctr"/>
            <a:endParaRPr lang="en-US" sz="2800" dirty="0" smtClean="0">
              <a:solidFill>
                <a:schemeClr val="accent1"/>
              </a:solidFill>
            </a:endParaRPr>
          </a:p>
          <a:p>
            <a:pPr algn="ctr"/>
            <a:r>
              <a:rPr lang="en-US" sz="2800" dirty="0" smtClean="0">
                <a:solidFill>
                  <a:schemeClr val="accent1"/>
                </a:solidFill>
              </a:rPr>
              <a:t>To illustrate, let’s go back to our inheritance example from earlier.</a:t>
            </a:r>
          </a:p>
          <a:p>
            <a:pPr marL="800100" lvl="1" indent="-342900" algn="ctr">
              <a:buFont typeface="Arial" charset="0"/>
              <a:buChar char="•"/>
            </a:pPr>
            <a:endParaRPr lang="en-US" sz="2800" dirty="0" smtClean="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136282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2" name="Title 1"/>
          <p:cNvSpPr>
            <a:spLocks noGrp="1"/>
          </p:cNvSpPr>
          <p:nvPr>
            <p:ph type="title"/>
          </p:nvPr>
        </p:nvSpPr>
        <p:spPr>
          <a:xfrm>
            <a:off x="1295400" y="152400"/>
            <a:ext cx="7772400" cy="1362075"/>
          </a:xfrm>
        </p:spPr>
        <p:txBody>
          <a:bodyPr/>
          <a:lstStyle/>
          <a:p>
            <a:r>
              <a:rPr lang="en-US" cap="none" dirty="0" smtClean="0">
                <a:ln>
                  <a:solidFill>
                    <a:schemeClr val="tx2"/>
                  </a:solidFill>
                </a:ln>
                <a:solidFill>
                  <a:schemeClr val="accent2"/>
                </a:solidFill>
              </a:rPr>
              <a:t>Introduction</a:t>
            </a:r>
            <a:r>
              <a:rPr lang="en-US" cap="none" dirty="0" smtClean="0">
                <a:solidFill>
                  <a:schemeClr val="accent2"/>
                </a:solidFill>
              </a:rPr>
              <a:t> – The ABC’s of DNA</a:t>
            </a:r>
            <a:endParaRPr lang="en-US" cap="none" dirty="0">
              <a:solidFill>
                <a:schemeClr val="accent2"/>
              </a:solidFill>
            </a:endParaRPr>
          </a:p>
        </p:txBody>
      </p:sp>
      <p:sp>
        <p:nvSpPr>
          <p:cNvPr id="3" name="TextBox 2"/>
          <p:cNvSpPr txBox="1"/>
          <p:nvPr/>
        </p:nvSpPr>
        <p:spPr>
          <a:xfrm>
            <a:off x="0" y="945222"/>
            <a:ext cx="8839200" cy="5047536"/>
          </a:xfrm>
          <a:prstGeom prst="rect">
            <a:avLst/>
          </a:prstGeom>
          <a:noFill/>
        </p:spPr>
        <p:txBody>
          <a:bodyPr wrap="square" rtlCol="0">
            <a:spAutoFit/>
          </a:bodyPr>
          <a:lstStyle/>
          <a:p>
            <a:r>
              <a:rPr lang="en-US" sz="2200" dirty="0" smtClean="0">
                <a:solidFill>
                  <a:schemeClr val="accent1"/>
                </a:solidFill>
              </a:rPr>
              <a:t>DNA (</a:t>
            </a:r>
            <a:r>
              <a:rPr lang="en-US" sz="2200" u="sng" dirty="0" smtClean="0">
                <a:solidFill>
                  <a:schemeClr val="accent1"/>
                </a:solidFill>
              </a:rPr>
              <a:t>d</a:t>
            </a:r>
            <a:r>
              <a:rPr lang="en-US" sz="2200" dirty="0" smtClean="0">
                <a:solidFill>
                  <a:schemeClr val="accent1"/>
                </a:solidFill>
              </a:rPr>
              <a:t>eoxyribo</a:t>
            </a:r>
            <a:r>
              <a:rPr lang="en-US" sz="2200" u="sng" dirty="0" smtClean="0">
                <a:solidFill>
                  <a:schemeClr val="accent1"/>
                </a:solidFill>
              </a:rPr>
              <a:t>n</a:t>
            </a:r>
            <a:r>
              <a:rPr lang="en-US" sz="2200" dirty="0" smtClean="0">
                <a:solidFill>
                  <a:schemeClr val="accent1"/>
                </a:solidFill>
              </a:rPr>
              <a:t>ucleic </a:t>
            </a:r>
            <a:r>
              <a:rPr lang="en-US" sz="2200" u="sng" dirty="0" smtClean="0">
                <a:solidFill>
                  <a:schemeClr val="accent1"/>
                </a:solidFill>
              </a:rPr>
              <a:t>a</a:t>
            </a:r>
            <a:r>
              <a:rPr lang="en-US" sz="2200" dirty="0" smtClean="0">
                <a:solidFill>
                  <a:schemeClr val="accent1"/>
                </a:solidFill>
              </a:rPr>
              <a:t>cid) is a </a:t>
            </a:r>
            <a:r>
              <a:rPr lang="en-US" sz="2200" b="1" dirty="0" smtClean="0">
                <a:solidFill>
                  <a:schemeClr val="accent1"/>
                </a:solidFill>
              </a:rPr>
              <a:t>negatively-charged </a:t>
            </a:r>
            <a:r>
              <a:rPr lang="en-US" sz="2200" dirty="0" smtClean="0">
                <a:solidFill>
                  <a:schemeClr val="accent1"/>
                </a:solidFill>
              </a:rPr>
              <a:t>double-stranded chain of </a:t>
            </a:r>
            <a:r>
              <a:rPr lang="en-US" sz="2200" b="1" dirty="0" smtClean="0">
                <a:solidFill>
                  <a:schemeClr val="accent1"/>
                </a:solidFill>
              </a:rPr>
              <a:t>nucleotides.</a:t>
            </a:r>
            <a:br>
              <a:rPr lang="en-US" sz="2200" b="1" dirty="0" smtClean="0">
                <a:solidFill>
                  <a:schemeClr val="accent1"/>
                </a:solidFill>
              </a:rPr>
            </a:br>
            <a:r>
              <a:rPr lang="en-US" sz="2200" b="1" dirty="0" smtClean="0">
                <a:solidFill>
                  <a:schemeClr val="accent1"/>
                </a:solidFill>
              </a:rPr>
              <a:t/>
            </a:r>
            <a:br>
              <a:rPr lang="en-US" sz="2200" b="1" dirty="0" smtClean="0">
                <a:solidFill>
                  <a:schemeClr val="accent1"/>
                </a:solidFill>
              </a:rPr>
            </a:br>
            <a:endParaRPr lang="en-US" sz="2200" b="1" dirty="0" smtClean="0">
              <a:solidFill>
                <a:schemeClr val="accent1"/>
              </a:solidFill>
            </a:endParaRPr>
          </a:p>
          <a:p>
            <a:endParaRPr lang="en-US" sz="2200" b="1" dirty="0" smtClean="0">
              <a:solidFill>
                <a:schemeClr val="accent1"/>
              </a:solidFill>
            </a:endParaRPr>
          </a:p>
          <a:p>
            <a:pPr marL="742950" lvl="1" indent="-285750">
              <a:buFont typeface="Arial" charset="0"/>
              <a:buChar char="•"/>
            </a:pPr>
            <a:r>
              <a:rPr lang="en-US" sz="2800" dirty="0" smtClean="0">
                <a:solidFill>
                  <a:schemeClr val="accent1"/>
                </a:solidFill>
              </a:rPr>
              <a:t>Purine Bases</a:t>
            </a:r>
          </a:p>
          <a:p>
            <a:pPr marL="1200150" lvl="2" indent="-285750">
              <a:buFont typeface="Arial" charset="0"/>
              <a:buChar char="•"/>
            </a:pPr>
            <a:r>
              <a:rPr lang="en-US" sz="2800" dirty="0" smtClean="0">
                <a:solidFill>
                  <a:schemeClr val="accent1"/>
                </a:solidFill>
              </a:rPr>
              <a:t>Adenine (A)</a:t>
            </a:r>
          </a:p>
          <a:p>
            <a:pPr marL="1200150" lvl="2" indent="-285750">
              <a:buFont typeface="Arial" charset="0"/>
              <a:buChar char="•"/>
            </a:pPr>
            <a:r>
              <a:rPr lang="en-US" sz="2800" dirty="0" smtClean="0">
                <a:solidFill>
                  <a:schemeClr val="accent1"/>
                </a:solidFill>
              </a:rPr>
              <a:t>Guanine (G)</a:t>
            </a:r>
          </a:p>
          <a:p>
            <a:pPr marL="742950" lvl="1" indent="-285750">
              <a:buFont typeface="Arial" charset="0"/>
              <a:buChar char="•"/>
            </a:pPr>
            <a:r>
              <a:rPr lang="en-US" sz="2800" dirty="0" smtClean="0">
                <a:solidFill>
                  <a:schemeClr val="accent1"/>
                </a:solidFill>
              </a:rPr>
              <a:t>Pyrimidine Bases</a:t>
            </a:r>
          </a:p>
          <a:p>
            <a:pPr marL="1200150" lvl="2" indent="-285750">
              <a:buFont typeface="Arial" charset="0"/>
              <a:buChar char="•"/>
            </a:pPr>
            <a:r>
              <a:rPr lang="en-US" sz="2800" dirty="0" smtClean="0">
                <a:solidFill>
                  <a:schemeClr val="accent1"/>
                </a:solidFill>
              </a:rPr>
              <a:t>Thymine (T)</a:t>
            </a:r>
          </a:p>
          <a:p>
            <a:pPr marL="1200150" lvl="2" indent="-285750">
              <a:buFont typeface="Arial" charset="0"/>
              <a:buChar char="•"/>
            </a:pPr>
            <a:r>
              <a:rPr lang="en-US" sz="2800" dirty="0" smtClean="0">
                <a:solidFill>
                  <a:schemeClr val="accent1"/>
                </a:solidFill>
              </a:rPr>
              <a:t>Cytosine (C)</a:t>
            </a:r>
            <a:r>
              <a:rPr lang="en-US" sz="2200" dirty="0" smtClean="0">
                <a:solidFill>
                  <a:schemeClr val="accent1"/>
                </a:solidFill>
              </a:rPr>
              <a:t/>
            </a:r>
            <a:br>
              <a:rPr lang="en-US" sz="2200" dirty="0" smtClean="0">
                <a:solidFill>
                  <a:schemeClr val="accent1"/>
                </a:solidFill>
              </a:rPr>
            </a:br>
            <a:endParaRPr lang="en-US" sz="2200" dirty="0" smtClean="0">
              <a:solidFill>
                <a:schemeClr val="accent1"/>
              </a:solidFill>
            </a:endParaRPr>
          </a:p>
          <a:p>
            <a:pPr marL="285750" indent="-285750">
              <a:buFont typeface="Arial" charset="0"/>
              <a:buChar char="•"/>
            </a:pPr>
            <a:endParaRPr lang="en-US" sz="2200" dirty="0" smtClean="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0400" y="1666112"/>
            <a:ext cx="2907549" cy="253478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72633" y="1900096"/>
            <a:ext cx="3412193" cy="2368795"/>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06200" y="2438400"/>
            <a:ext cx="57150" cy="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65283" y="4301541"/>
            <a:ext cx="3602517" cy="215507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03151" y="4343400"/>
            <a:ext cx="3126404" cy="2100812"/>
          </a:xfrm>
          <a:prstGeom prst="rect">
            <a:avLst/>
          </a:prstGeom>
        </p:spPr>
      </p:pic>
    </p:spTree>
    <p:extLst>
      <p:ext uri="{BB962C8B-B14F-4D97-AF65-F5344CB8AC3E}">
        <p14:creationId xmlns:p14="http://schemas.microsoft.com/office/powerpoint/2010/main" val="32364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838200"/>
            <a:ext cx="6858000" cy="6858000"/>
          </a:xfrm>
          <a:prstGeom prst="rect">
            <a:avLst/>
          </a:prstGeom>
        </p:spPr>
      </p:pic>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smtClean="0">
                <a:solidFill>
                  <a:schemeClr val="accent2"/>
                </a:solidFill>
              </a:rPr>
              <a:t>Microsatellites - Short Tandem Repeats</a:t>
            </a:r>
          </a:p>
        </p:txBody>
      </p:sp>
      <p:sp>
        <p:nvSpPr>
          <p:cNvPr id="2" name="TextBox 1"/>
          <p:cNvSpPr txBox="1"/>
          <p:nvPr/>
        </p:nvSpPr>
        <p:spPr>
          <a:xfrm>
            <a:off x="-10427" y="3048000"/>
            <a:ext cx="9144000" cy="3477875"/>
          </a:xfrm>
          <a:prstGeom prst="rect">
            <a:avLst/>
          </a:prstGeom>
          <a:noFill/>
        </p:spPr>
        <p:txBody>
          <a:bodyPr wrap="square" rtlCol="0">
            <a:spAutoFit/>
          </a:bodyPr>
          <a:lstStyle/>
          <a:p>
            <a:pPr marL="0" lvl="1" algn="ctr"/>
            <a:r>
              <a:rPr lang="en-US" sz="2000" dirty="0" smtClean="0">
                <a:solidFill>
                  <a:schemeClr val="accent1"/>
                </a:solidFill>
              </a:rPr>
              <a:t>These are STR sequences from two separate people, each block on the ‘string’ represents one repeat of an STR sequence on a chromosome – for this example, we’ll say the sequence is </a:t>
            </a:r>
            <a:r>
              <a:rPr lang="en-US" sz="2000" b="1" dirty="0" smtClean="0">
                <a:solidFill>
                  <a:schemeClr val="accent1"/>
                </a:solidFill>
              </a:rPr>
              <a:t>GATA.</a:t>
            </a:r>
            <a:br>
              <a:rPr lang="en-US" sz="2000" b="1" dirty="0" smtClean="0">
                <a:solidFill>
                  <a:schemeClr val="accent1"/>
                </a:solidFill>
              </a:rPr>
            </a:br>
            <a:endParaRPr lang="en-US" sz="2000" dirty="0">
              <a:solidFill>
                <a:schemeClr val="accent1"/>
              </a:solidFill>
            </a:endParaRPr>
          </a:p>
          <a:p>
            <a:pPr marL="0" lvl="1" algn="ctr"/>
            <a:r>
              <a:rPr lang="en-US" sz="2000" dirty="0" smtClean="0">
                <a:solidFill>
                  <a:schemeClr val="accent1"/>
                </a:solidFill>
              </a:rPr>
              <a:t>Notice that the mother has two repeats of the </a:t>
            </a:r>
            <a:r>
              <a:rPr lang="en-US" sz="2000" b="1" dirty="0" smtClean="0">
                <a:solidFill>
                  <a:schemeClr val="accent1"/>
                </a:solidFill>
              </a:rPr>
              <a:t>GATA</a:t>
            </a:r>
            <a:r>
              <a:rPr lang="en-US" sz="2000" dirty="0" smtClean="0">
                <a:solidFill>
                  <a:schemeClr val="accent1"/>
                </a:solidFill>
              </a:rPr>
              <a:t> sequence on one chromosome and three on the other, while the father has three repeats on one chromosome and five on the other – even if they were both the same color in this representation, there would still be a visible difference between them.</a:t>
            </a:r>
          </a:p>
          <a:p>
            <a:pPr marL="0" lvl="1" algn="ctr"/>
            <a:endParaRPr lang="en-US" sz="2000" dirty="0">
              <a:solidFill>
                <a:schemeClr val="accent1"/>
              </a:solidFill>
            </a:endParaRPr>
          </a:p>
          <a:p>
            <a:pPr marL="0" lvl="1" algn="ctr"/>
            <a:r>
              <a:rPr lang="en-US" sz="2000" dirty="0" smtClean="0">
                <a:solidFill>
                  <a:schemeClr val="accent1"/>
                </a:solidFill>
              </a:rPr>
              <a:t>It is this measurable difference that makes STRs so valuable in forensic science.</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219411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smtClean="0">
                <a:solidFill>
                  <a:schemeClr val="accent2"/>
                </a:solidFill>
              </a:rPr>
              <a:t>Microsatellites - Short Tandem Repeats</a:t>
            </a:r>
          </a:p>
        </p:txBody>
      </p:sp>
      <p:sp>
        <p:nvSpPr>
          <p:cNvPr id="2" name="TextBox 1"/>
          <p:cNvSpPr txBox="1"/>
          <p:nvPr/>
        </p:nvSpPr>
        <p:spPr>
          <a:xfrm>
            <a:off x="-304800" y="1499265"/>
            <a:ext cx="4724400" cy="5324535"/>
          </a:xfrm>
          <a:prstGeom prst="rect">
            <a:avLst/>
          </a:prstGeom>
          <a:noFill/>
        </p:spPr>
        <p:txBody>
          <a:bodyPr wrap="square" rtlCol="0">
            <a:spAutoFit/>
          </a:bodyPr>
          <a:lstStyle/>
          <a:p>
            <a:pPr lvl="1"/>
            <a:r>
              <a:rPr lang="en-US" sz="2000" dirty="0" smtClean="0">
                <a:solidFill>
                  <a:schemeClr val="accent1"/>
                </a:solidFill>
              </a:rPr>
              <a:t>Now we see what might happen if those two people had children</a:t>
            </a:r>
          </a:p>
          <a:p>
            <a:pPr lvl="1"/>
            <a:endParaRPr lang="en-US" sz="2000" dirty="0" smtClean="0">
              <a:solidFill>
                <a:schemeClr val="accent1"/>
              </a:solidFill>
            </a:endParaRPr>
          </a:p>
          <a:p>
            <a:pPr lvl="1"/>
            <a:r>
              <a:rPr lang="en-US" sz="2000" dirty="0" smtClean="0">
                <a:solidFill>
                  <a:schemeClr val="accent1"/>
                </a:solidFill>
              </a:rPr>
              <a:t>We know that STRs are in regions of non-coding DNA on chromosomes and that each person gets one half of their chromosomes from their mother and the other half from their father – tables like this one show the different possible combinations of STR lengths of the offspring of these two individuals</a:t>
            </a:r>
          </a:p>
          <a:p>
            <a:pPr lvl="1"/>
            <a:endParaRPr lang="en-US" sz="2000" dirty="0" smtClean="0">
              <a:solidFill>
                <a:schemeClr val="accent1"/>
              </a:solidFill>
            </a:endParaRPr>
          </a:p>
          <a:p>
            <a:pPr lvl="1"/>
            <a:r>
              <a:rPr lang="en-US" sz="2000" dirty="0" smtClean="0">
                <a:solidFill>
                  <a:schemeClr val="accent1"/>
                </a:solidFill>
              </a:rPr>
              <a:t>It is this inheritance of STR lengths that makes it so useful in studies of genetics and also in paternity testing.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782" y="-3048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83054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fontScale="90000"/>
          </a:bodyPr>
          <a:lstStyle/>
          <a:p>
            <a:pPr algn="r"/>
            <a:r>
              <a:rPr lang="en-US" sz="4000" dirty="0">
                <a:solidFill>
                  <a:schemeClr val="accent2"/>
                </a:solidFill>
              </a:rPr>
              <a:t>Microsatellites - Short Tandem Repeats</a:t>
            </a:r>
            <a:endParaRPr lang="en-US" sz="4000" dirty="0" smtClean="0">
              <a:solidFill>
                <a:schemeClr val="accent2"/>
              </a:solidFill>
            </a:endParaRPr>
          </a:p>
        </p:txBody>
      </p:sp>
      <p:sp>
        <p:nvSpPr>
          <p:cNvPr id="2" name="TextBox 1"/>
          <p:cNvSpPr txBox="1"/>
          <p:nvPr/>
        </p:nvSpPr>
        <p:spPr>
          <a:xfrm>
            <a:off x="-304800" y="1499265"/>
            <a:ext cx="4724400" cy="5324535"/>
          </a:xfrm>
          <a:prstGeom prst="rect">
            <a:avLst/>
          </a:prstGeom>
          <a:noFill/>
        </p:spPr>
        <p:txBody>
          <a:bodyPr wrap="square" rtlCol="0">
            <a:spAutoFit/>
          </a:bodyPr>
          <a:lstStyle/>
          <a:p>
            <a:pPr lvl="1"/>
            <a:r>
              <a:rPr lang="en-US" sz="2000" dirty="0" smtClean="0">
                <a:solidFill>
                  <a:schemeClr val="accent1"/>
                </a:solidFill>
              </a:rPr>
              <a:t>Now we see what might happen if those two people had children.</a:t>
            </a:r>
          </a:p>
          <a:p>
            <a:pPr lvl="1"/>
            <a:endParaRPr lang="en-US" sz="2000" dirty="0" smtClean="0">
              <a:solidFill>
                <a:schemeClr val="accent1"/>
              </a:solidFill>
            </a:endParaRPr>
          </a:p>
          <a:p>
            <a:pPr lvl="1"/>
            <a:r>
              <a:rPr lang="en-US" sz="2000" dirty="0" smtClean="0">
                <a:solidFill>
                  <a:schemeClr val="accent1"/>
                </a:solidFill>
              </a:rPr>
              <a:t>We know that STRs are in regions of non-coding DNA on chromosomes and that each person gets one half of their chromosomes from their mother and the other half from their father – tables like this one show the different possible combinations of STR lengths of the offspring of these two individuals.</a:t>
            </a:r>
          </a:p>
          <a:p>
            <a:pPr lvl="1"/>
            <a:endParaRPr lang="en-US" sz="2000" dirty="0" smtClean="0">
              <a:solidFill>
                <a:schemeClr val="accent1"/>
              </a:solidFill>
            </a:endParaRPr>
          </a:p>
          <a:p>
            <a:pPr lvl="1"/>
            <a:r>
              <a:rPr lang="en-US" sz="2000" dirty="0">
                <a:solidFill>
                  <a:schemeClr val="accent1"/>
                </a:solidFill>
              </a:rPr>
              <a:t>It is this inheritance of STR lengths that makes it so useful in studies of genetics and also in paternity </a:t>
            </a:r>
            <a:r>
              <a:rPr lang="en-US" sz="2000" dirty="0" smtClean="0">
                <a:solidFill>
                  <a:schemeClr val="accent1"/>
                </a:solidFill>
              </a:rPr>
              <a:t>testing.</a:t>
            </a:r>
            <a:endParaRPr lang="en-US" sz="2000" dirty="0">
              <a:solidFill>
                <a:schemeClr val="accent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499265"/>
            <a:ext cx="4648200" cy="4569640"/>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93416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Y Chromosome STRs</a:t>
            </a:r>
          </a:p>
        </p:txBody>
      </p:sp>
      <p:sp>
        <p:nvSpPr>
          <p:cNvPr id="2" name="TextBox 1"/>
          <p:cNvSpPr txBox="1"/>
          <p:nvPr/>
        </p:nvSpPr>
        <p:spPr>
          <a:xfrm>
            <a:off x="0" y="762000"/>
            <a:ext cx="9144000" cy="3785652"/>
          </a:xfrm>
          <a:prstGeom prst="rect">
            <a:avLst/>
          </a:prstGeom>
          <a:noFill/>
        </p:spPr>
        <p:txBody>
          <a:bodyPr wrap="square" rtlCol="0">
            <a:spAutoFit/>
          </a:bodyPr>
          <a:lstStyle/>
          <a:p>
            <a:pPr algn="ctr"/>
            <a:r>
              <a:rPr lang="en-US" sz="2000" dirty="0" smtClean="0">
                <a:solidFill>
                  <a:schemeClr val="accent1"/>
                </a:solidFill>
              </a:rPr>
              <a:t>There are certain short tandem repeats that occur </a:t>
            </a:r>
            <a:r>
              <a:rPr lang="en-US" sz="2000" i="1" dirty="0" smtClean="0">
                <a:solidFill>
                  <a:schemeClr val="accent1"/>
                </a:solidFill>
              </a:rPr>
              <a:t>only</a:t>
            </a:r>
            <a:r>
              <a:rPr lang="en-US" sz="2000" dirty="0" smtClean="0">
                <a:solidFill>
                  <a:schemeClr val="accent1"/>
                </a:solidFill>
              </a:rPr>
              <a:t> on the Y chromosome.  If DNA analysis is performed and there is a result for any of these STRs, then a Y chromosome must be present.</a:t>
            </a:r>
          </a:p>
          <a:p>
            <a:pPr algn="ctr"/>
            <a:endParaRPr lang="en-US" sz="2000" dirty="0" smtClean="0">
              <a:solidFill>
                <a:schemeClr val="accent1"/>
              </a:solidFill>
            </a:endParaRPr>
          </a:p>
          <a:p>
            <a:pPr algn="ctr"/>
            <a:r>
              <a:rPr lang="en-US" sz="2000" dirty="0" smtClean="0">
                <a:solidFill>
                  <a:schemeClr val="accent1"/>
                </a:solidFill>
              </a:rPr>
              <a:t>Since the Y chromosome only occurs in the XY pairing, any sample which contains these STRs must be genetically male.</a:t>
            </a:r>
          </a:p>
          <a:p>
            <a:pPr algn="ctr"/>
            <a:endParaRPr lang="en-US" sz="2000" dirty="0" smtClean="0">
              <a:solidFill>
                <a:schemeClr val="accent1"/>
              </a:solidFill>
            </a:endParaRPr>
          </a:p>
          <a:p>
            <a:pPr algn="ctr"/>
            <a:r>
              <a:rPr lang="en-US" sz="2000" dirty="0" smtClean="0">
                <a:solidFill>
                  <a:schemeClr val="accent1"/>
                </a:solidFill>
              </a:rPr>
              <a:t>The STRs on the Y chromosome are highly conserved in each generation.  A man inherits his Y-STRs from his father and will pass them on to his sons.  </a:t>
            </a:r>
          </a:p>
          <a:p>
            <a:pPr algn="ctr"/>
            <a:endParaRPr lang="en-US" sz="2000" dirty="0">
              <a:solidFill>
                <a:schemeClr val="accent1"/>
              </a:solidFill>
            </a:endParaRPr>
          </a:p>
          <a:p>
            <a:pPr algn="ctr"/>
            <a:r>
              <a:rPr lang="en-US" sz="2000" dirty="0" smtClean="0">
                <a:solidFill>
                  <a:schemeClr val="accent1"/>
                </a:solidFill>
              </a:rPr>
              <a:t>Often this will not point to a single suspect, as with autosomal STRs, but their use can potentially narrow the field to one family.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3581400"/>
            <a:ext cx="8001000" cy="4448363"/>
          </a:xfrm>
          <a:prstGeom prst="rect">
            <a:avLst/>
          </a:prstGeom>
        </p:spPr>
      </p:pic>
    </p:spTree>
    <p:extLst>
      <p:ext uri="{BB962C8B-B14F-4D97-AF65-F5344CB8AC3E}">
        <p14:creationId xmlns:p14="http://schemas.microsoft.com/office/powerpoint/2010/main" val="426263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Y Chromosome Pedigree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3760"/>
            <a:ext cx="9144000" cy="6001243"/>
          </a:xfrm>
          <a:prstGeom prst="rect">
            <a:avLst/>
          </a:prstGeom>
        </p:spPr>
      </p:pic>
    </p:spTree>
    <p:extLst>
      <p:ext uri="{BB962C8B-B14F-4D97-AF65-F5344CB8AC3E}">
        <p14:creationId xmlns:p14="http://schemas.microsoft.com/office/powerpoint/2010/main" val="15496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1752600"/>
            <a:ext cx="9144000" cy="4953000"/>
          </a:xfrm>
        </p:spPr>
        <p:txBody>
          <a:bodyPr>
            <a:normAutofit lnSpcReduction="10000"/>
          </a:bodyPr>
          <a:lstStyle/>
          <a:p>
            <a:pPr marL="0" indent="0" algn="ctr">
              <a:lnSpc>
                <a:spcPct val="80000"/>
              </a:lnSpc>
              <a:buNone/>
            </a:pPr>
            <a:r>
              <a:rPr lang="en-US" sz="2800" dirty="0" smtClean="0">
                <a:solidFill>
                  <a:schemeClr val="accent1"/>
                </a:solidFill>
              </a:rPr>
              <a:t>Forensic DNA analyzes the alleles present</a:t>
            </a:r>
          </a:p>
          <a:p>
            <a:pPr marL="0" indent="0" algn="ctr">
              <a:lnSpc>
                <a:spcPct val="80000"/>
              </a:lnSpc>
              <a:buNone/>
            </a:pPr>
            <a:r>
              <a:rPr lang="en-US" sz="2800" dirty="0" smtClean="0">
                <a:solidFill>
                  <a:schemeClr val="accent1"/>
                </a:solidFill>
              </a:rPr>
              <a:t>in a variety of genes.</a:t>
            </a:r>
          </a:p>
          <a:p>
            <a:pPr marL="0" indent="0" algn="ctr">
              <a:lnSpc>
                <a:spcPct val="80000"/>
              </a:lnSpc>
              <a:buNone/>
            </a:pPr>
            <a:endParaRPr lang="en-US" sz="2800" dirty="0" smtClean="0">
              <a:solidFill>
                <a:schemeClr val="accent1"/>
              </a:solidFill>
            </a:endParaRPr>
          </a:p>
          <a:p>
            <a:pPr marL="0" indent="0" algn="ctr">
              <a:lnSpc>
                <a:spcPct val="80000"/>
              </a:lnSpc>
              <a:buNone/>
            </a:pPr>
            <a:r>
              <a:rPr lang="en-US" sz="2800" dirty="0" smtClean="0">
                <a:solidFill>
                  <a:schemeClr val="accent1"/>
                </a:solidFill>
              </a:rPr>
              <a:t>The specific alleles you inherit depend on which half of the chromosomal pair you receive from each parent.</a:t>
            </a:r>
          </a:p>
          <a:p>
            <a:pPr marL="0" indent="0" algn="ctr">
              <a:lnSpc>
                <a:spcPct val="80000"/>
              </a:lnSpc>
              <a:buNone/>
            </a:pPr>
            <a:endParaRPr lang="en-US" sz="2800" dirty="0" smtClean="0">
              <a:solidFill>
                <a:schemeClr val="accent1"/>
              </a:solidFill>
            </a:endParaRPr>
          </a:p>
          <a:p>
            <a:pPr marL="0" indent="0" algn="ctr">
              <a:lnSpc>
                <a:spcPct val="80000"/>
              </a:lnSpc>
              <a:buNone/>
            </a:pPr>
            <a:r>
              <a:rPr lang="en-US" sz="2800" dirty="0" smtClean="0">
                <a:solidFill>
                  <a:schemeClr val="accent1"/>
                </a:solidFill>
              </a:rPr>
              <a:t>Every gamete is a mixture of chromosomes from both parents because each chromosome is inherited independently.</a:t>
            </a:r>
          </a:p>
          <a:p>
            <a:pPr marL="0" indent="0" algn="ctr">
              <a:lnSpc>
                <a:spcPct val="80000"/>
              </a:lnSpc>
              <a:buNone/>
            </a:pPr>
            <a:endParaRPr lang="en-US" sz="2800" dirty="0" smtClean="0">
              <a:solidFill>
                <a:schemeClr val="accent1"/>
              </a:solidFill>
            </a:endParaRPr>
          </a:p>
          <a:p>
            <a:pPr marL="0" indent="0" algn="ctr">
              <a:lnSpc>
                <a:spcPct val="80000"/>
              </a:lnSpc>
              <a:buNone/>
            </a:pPr>
            <a:r>
              <a:rPr lang="en-US" sz="2800" dirty="0" smtClean="0">
                <a:solidFill>
                  <a:schemeClr val="accent1"/>
                </a:solidFill>
              </a:rPr>
              <a:t>Statistics can be collected to allow investigators to estimate how commonly any allele occurs in the population, by itself or in another combination of genes.</a:t>
            </a:r>
          </a:p>
          <a:p>
            <a:pPr algn="ctr">
              <a:lnSpc>
                <a:spcPct val="80000"/>
              </a:lnSpc>
            </a:pPr>
            <a:endParaRPr lang="en-US" sz="2800" dirty="0" smtClean="0">
              <a:solidFill>
                <a:schemeClr val="accent1"/>
              </a:solidFill>
            </a:endParaRPr>
          </a:p>
        </p:txBody>
      </p:sp>
      <p:sp>
        <p:nvSpPr>
          <p:cNvPr id="6"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Why the Digression into Genetics?</a:t>
            </a:r>
          </a:p>
        </p:txBody>
      </p:sp>
      <p:sp>
        <p:nvSpPr>
          <p:cNvPr id="5" name="TextBox 4"/>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63417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Allelic Frequency Calculations </a:t>
            </a:r>
          </a:p>
        </p:txBody>
      </p:sp>
      <p:sp>
        <p:nvSpPr>
          <p:cNvPr id="2" name="TextBox 1"/>
          <p:cNvSpPr txBox="1"/>
          <p:nvPr/>
        </p:nvSpPr>
        <p:spPr>
          <a:xfrm>
            <a:off x="0" y="2057400"/>
            <a:ext cx="9144000" cy="954107"/>
          </a:xfrm>
          <a:prstGeom prst="rect">
            <a:avLst/>
          </a:prstGeom>
          <a:noFill/>
        </p:spPr>
        <p:txBody>
          <a:bodyPr wrap="square" rtlCol="0">
            <a:spAutoFit/>
          </a:bodyPr>
          <a:lstStyle/>
          <a:p>
            <a:pPr marL="0" lvl="1" algn="ctr"/>
            <a:r>
              <a:rPr lang="en-US" sz="2800" dirty="0" smtClean="0">
                <a:solidFill>
                  <a:schemeClr val="accent1"/>
                </a:solidFill>
              </a:rPr>
              <a:t>For many applications, it is important to know how rare a specific </a:t>
            </a:r>
            <a:r>
              <a:rPr lang="en-US" sz="2800" b="1" dirty="0" smtClean="0">
                <a:solidFill>
                  <a:schemeClr val="accent1"/>
                </a:solidFill>
              </a:rPr>
              <a:t>allele</a:t>
            </a:r>
            <a:r>
              <a:rPr lang="en-US" sz="2800" dirty="0" smtClean="0">
                <a:solidFill>
                  <a:schemeClr val="accent1"/>
                </a:solidFill>
              </a:rPr>
              <a:t> is within a population.</a:t>
            </a:r>
          </a:p>
        </p:txBody>
      </p:sp>
      <p:sp>
        <p:nvSpPr>
          <p:cNvPr id="6" name="TextBox 5"/>
          <p:cNvSpPr txBox="1"/>
          <p:nvPr/>
        </p:nvSpPr>
        <p:spPr>
          <a:xfrm>
            <a:off x="0" y="3682528"/>
            <a:ext cx="9144000" cy="954107"/>
          </a:xfrm>
          <a:prstGeom prst="rect">
            <a:avLst/>
          </a:prstGeom>
          <a:noFill/>
        </p:spPr>
        <p:txBody>
          <a:bodyPr wrap="square" rtlCol="0">
            <a:spAutoFit/>
          </a:bodyPr>
          <a:lstStyle/>
          <a:p>
            <a:pPr marL="0" lvl="1" algn="ctr"/>
            <a:r>
              <a:rPr lang="en-US" sz="2800" dirty="0" smtClean="0">
                <a:solidFill>
                  <a:schemeClr val="accent1"/>
                </a:solidFill>
              </a:rPr>
              <a:t>This is called</a:t>
            </a:r>
            <a:r>
              <a:rPr lang="en-US" sz="2800" b="1" dirty="0" smtClean="0">
                <a:solidFill>
                  <a:schemeClr val="accent1"/>
                </a:solidFill>
              </a:rPr>
              <a:t> population </a:t>
            </a:r>
            <a:r>
              <a:rPr lang="en-US" sz="2800" b="1" dirty="0">
                <a:solidFill>
                  <a:schemeClr val="accent1"/>
                </a:solidFill>
              </a:rPr>
              <a:t>genetics</a:t>
            </a:r>
            <a:r>
              <a:rPr lang="en-US" sz="2800" dirty="0">
                <a:solidFill>
                  <a:schemeClr val="accent1"/>
                </a:solidFill>
              </a:rPr>
              <a:t> – the study and measurement of traits in a specific </a:t>
            </a:r>
            <a:r>
              <a:rPr lang="en-US" sz="2800" dirty="0" smtClean="0">
                <a:solidFill>
                  <a:schemeClr val="accent1"/>
                </a:solidFill>
              </a:rPr>
              <a:t>population.</a:t>
            </a:r>
            <a:endParaRPr lang="en-US" sz="2800" dirty="0">
              <a:solidFill>
                <a:schemeClr val="accent1"/>
              </a:solidFill>
            </a:endParaRPr>
          </a:p>
        </p:txBody>
      </p:sp>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460148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Allelic Frequency Calculations </a:t>
            </a:r>
          </a:p>
        </p:txBody>
      </p:sp>
      <p:sp>
        <p:nvSpPr>
          <p:cNvPr id="2" name="TextBox 1"/>
          <p:cNvSpPr txBox="1"/>
          <p:nvPr/>
        </p:nvSpPr>
        <p:spPr>
          <a:xfrm>
            <a:off x="-184484" y="2590800"/>
            <a:ext cx="9144000" cy="1815882"/>
          </a:xfrm>
          <a:prstGeom prst="rect">
            <a:avLst/>
          </a:prstGeom>
          <a:noFill/>
        </p:spPr>
        <p:txBody>
          <a:bodyPr wrap="square" rtlCol="0">
            <a:spAutoFit/>
          </a:bodyPr>
          <a:lstStyle/>
          <a:p>
            <a:pPr lvl="1" algn="ctr"/>
            <a:r>
              <a:rPr lang="en-US" sz="2800" dirty="0">
                <a:solidFill>
                  <a:schemeClr val="accent1"/>
                </a:solidFill>
              </a:rPr>
              <a:t>To do this, scientists pick a trait and they look at the possible outcomes.  The example we’re going to use </a:t>
            </a:r>
            <a:r>
              <a:rPr lang="en-US" sz="2800" dirty="0" smtClean="0">
                <a:solidFill>
                  <a:schemeClr val="accent1"/>
                </a:solidFill>
              </a:rPr>
              <a:t>has been simplified </a:t>
            </a:r>
            <a:r>
              <a:rPr lang="en-US" sz="2800" dirty="0">
                <a:solidFill>
                  <a:schemeClr val="accent1"/>
                </a:solidFill>
              </a:rPr>
              <a:t>so that we can learn this first step without too much complication</a:t>
            </a:r>
            <a:r>
              <a:rPr lang="en-US" sz="2800" dirty="0" smtClean="0">
                <a:solidFill>
                  <a:schemeClr val="accent1"/>
                </a:solidFill>
              </a:rPr>
              <a:t>.</a:t>
            </a:r>
            <a:endParaRPr lang="en-US" sz="2800" dirty="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38356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Allelic Frequency Calculations </a:t>
            </a:r>
          </a:p>
        </p:txBody>
      </p:sp>
      <p:sp>
        <p:nvSpPr>
          <p:cNvPr id="2" name="TextBox 1"/>
          <p:cNvSpPr txBox="1"/>
          <p:nvPr/>
        </p:nvSpPr>
        <p:spPr>
          <a:xfrm>
            <a:off x="0" y="1904998"/>
            <a:ext cx="9144000" cy="954107"/>
          </a:xfrm>
          <a:prstGeom prst="rect">
            <a:avLst/>
          </a:prstGeom>
          <a:noFill/>
        </p:spPr>
        <p:txBody>
          <a:bodyPr wrap="square" rtlCol="0">
            <a:spAutoFit/>
          </a:bodyPr>
          <a:lstStyle/>
          <a:p>
            <a:pPr marL="0" lvl="1" algn="ctr"/>
            <a:r>
              <a:rPr lang="en-US" sz="2800" dirty="0" smtClean="0">
                <a:solidFill>
                  <a:schemeClr val="accent1"/>
                </a:solidFill>
              </a:rPr>
              <a:t>We’re </a:t>
            </a:r>
            <a:r>
              <a:rPr lang="en-US" sz="2800" dirty="0">
                <a:solidFill>
                  <a:schemeClr val="accent1"/>
                </a:solidFill>
              </a:rPr>
              <a:t>going to look </a:t>
            </a:r>
            <a:r>
              <a:rPr lang="en-US" sz="2800" dirty="0" smtClean="0">
                <a:solidFill>
                  <a:schemeClr val="accent1"/>
                </a:solidFill>
              </a:rPr>
              <a:t>at population genetics in terms of STRs. To </a:t>
            </a:r>
            <a:r>
              <a:rPr lang="en-US" sz="2800" dirty="0">
                <a:solidFill>
                  <a:schemeClr val="accent1"/>
                </a:solidFill>
              </a:rPr>
              <a:t>do that, we </a:t>
            </a:r>
            <a:r>
              <a:rPr lang="en-US" sz="2800" dirty="0" smtClean="0">
                <a:solidFill>
                  <a:schemeClr val="accent1"/>
                </a:solidFill>
              </a:rPr>
              <a:t>will </a:t>
            </a:r>
            <a:r>
              <a:rPr lang="en-US" sz="2800" dirty="0">
                <a:solidFill>
                  <a:schemeClr val="accent1"/>
                </a:solidFill>
              </a:rPr>
              <a:t>assume the following </a:t>
            </a:r>
            <a:r>
              <a:rPr lang="en-US" sz="2800" dirty="0" smtClean="0">
                <a:solidFill>
                  <a:schemeClr val="accent1"/>
                </a:solidFill>
              </a:rPr>
              <a:t>things.</a:t>
            </a:r>
          </a:p>
        </p:txBody>
      </p:sp>
      <p:sp>
        <p:nvSpPr>
          <p:cNvPr id="3" name="Rectangle 2"/>
          <p:cNvSpPr/>
          <p:nvPr/>
        </p:nvSpPr>
        <p:spPr>
          <a:xfrm>
            <a:off x="0" y="3200400"/>
            <a:ext cx="9144000" cy="461665"/>
          </a:xfrm>
          <a:prstGeom prst="rect">
            <a:avLst/>
          </a:prstGeom>
        </p:spPr>
        <p:txBody>
          <a:bodyPr wrap="square" anchor="ctr" anchorCtr="1">
            <a:spAutoFit/>
          </a:bodyPr>
          <a:lstStyle/>
          <a:p>
            <a:pPr marL="0" lvl="2" algn="ctr"/>
            <a:r>
              <a:rPr lang="en-US" sz="2400" b="1" dirty="0" smtClean="0">
                <a:solidFill>
                  <a:schemeClr val="accent1"/>
                </a:solidFill>
              </a:rPr>
              <a:t>P is the allele for 3 repeats</a:t>
            </a:r>
            <a:endParaRPr lang="en-US" sz="2400" dirty="0">
              <a:solidFill>
                <a:schemeClr val="accent1"/>
              </a:solidFill>
            </a:endParaRPr>
          </a:p>
        </p:txBody>
      </p:sp>
      <p:sp>
        <p:nvSpPr>
          <p:cNvPr id="6" name="Rectangle 5"/>
          <p:cNvSpPr/>
          <p:nvPr/>
        </p:nvSpPr>
        <p:spPr>
          <a:xfrm>
            <a:off x="0" y="3605396"/>
            <a:ext cx="9144000" cy="461665"/>
          </a:xfrm>
          <a:prstGeom prst="rect">
            <a:avLst/>
          </a:prstGeom>
        </p:spPr>
        <p:txBody>
          <a:bodyPr wrap="square" anchor="ctr" anchorCtr="1">
            <a:spAutoFit/>
          </a:bodyPr>
          <a:lstStyle/>
          <a:p>
            <a:pPr marL="0" lvl="2"/>
            <a:r>
              <a:rPr lang="en-US" sz="2400" b="1" dirty="0" smtClean="0">
                <a:solidFill>
                  <a:schemeClr val="accent1"/>
                </a:solidFill>
              </a:rPr>
              <a:t>Q is the allele for 5 repeats</a:t>
            </a:r>
            <a:endParaRPr lang="en-US" sz="2400" dirty="0">
              <a:solidFill>
                <a:schemeClr val="accent1"/>
              </a:solidFill>
            </a:endParaRPr>
          </a:p>
        </p:txBody>
      </p:sp>
      <p:sp>
        <p:nvSpPr>
          <p:cNvPr id="8" name="Rectangle 7"/>
          <p:cNvSpPr/>
          <p:nvPr/>
        </p:nvSpPr>
        <p:spPr>
          <a:xfrm>
            <a:off x="0" y="3988628"/>
            <a:ext cx="9144000" cy="461665"/>
          </a:xfrm>
          <a:prstGeom prst="rect">
            <a:avLst/>
          </a:prstGeom>
        </p:spPr>
        <p:txBody>
          <a:bodyPr wrap="square" anchor="ctr" anchorCtr="1">
            <a:spAutoFit/>
          </a:bodyPr>
          <a:lstStyle/>
          <a:p>
            <a:pPr marL="0" lvl="2"/>
            <a:r>
              <a:rPr lang="en-US" sz="2400" b="1" dirty="0" smtClean="0">
                <a:solidFill>
                  <a:schemeClr val="accent1"/>
                </a:solidFill>
              </a:rPr>
              <a:t>These alleles are co-dominant</a:t>
            </a:r>
            <a:endParaRPr lang="en-US" sz="2400" dirty="0">
              <a:solidFill>
                <a:schemeClr val="accent1"/>
              </a:solidFill>
            </a:endParaRPr>
          </a:p>
        </p:txBody>
      </p:sp>
      <p:sp>
        <p:nvSpPr>
          <p:cNvPr id="9" name="TextBox 8"/>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410292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Hardy-Weinberg Formula</a:t>
            </a:r>
          </a:p>
        </p:txBody>
      </p:sp>
      <p:sp>
        <p:nvSpPr>
          <p:cNvPr id="2" name="TextBox 1"/>
          <p:cNvSpPr txBox="1"/>
          <p:nvPr/>
        </p:nvSpPr>
        <p:spPr>
          <a:xfrm>
            <a:off x="0" y="1687384"/>
            <a:ext cx="9144000" cy="4154984"/>
          </a:xfrm>
          <a:prstGeom prst="rect">
            <a:avLst/>
          </a:prstGeom>
          <a:noFill/>
        </p:spPr>
        <p:txBody>
          <a:bodyPr wrap="square" rtlCol="0">
            <a:spAutoFit/>
          </a:bodyPr>
          <a:lstStyle/>
          <a:p>
            <a:pPr algn="ctr"/>
            <a:r>
              <a:rPr lang="en-US" sz="2400" dirty="0" smtClean="0">
                <a:solidFill>
                  <a:schemeClr val="accent1"/>
                </a:solidFill>
              </a:rPr>
              <a:t>When scientists want to calculate how rare or common that certain </a:t>
            </a:r>
            <a:r>
              <a:rPr lang="en-US" sz="2400" b="1" dirty="0" smtClean="0">
                <a:solidFill>
                  <a:schemeClr val="accent1"/>
                </a:solidFill>
              </a:rPr>
              <a:t>allele</a:t>
            </a:r>
            <a:r>
              <a:rPr lang="en-US" sz="2400" dirty="0" smtClean="0">
                <a:solidFill>
                  <a:schemeClr val="accent1"/>
                </a:solidFill>
              </a:rPr>
              <a:t> is within a population, one of the methods used is this formula, which is known as the </a:t>
            </a:r>
            <a:r>
              <a:rPr lang="en-US" sz="2400" b="1" dirty="0" smtClean="0">
                <a:solidFill>
                  <a:schemeClr val="accent1"/>
                </a:solidFill>
              </a:rPr>
              <a:t>Hardy-Weinberg Formula</a:t>
            </a:r>
            <a:r>
              <a:rPr lang="en-US" sz="2400" dirty="0" smtClean="0">
                <a:solidFill>
                  <a:schemeClr val="accent1"/>
                </a:solidFill>
              </a:rPr>
              <a:t>.  </a:t>
            </a:r>
          </a:p>
          <a:p>
            <a:pPr algn="ctr"/>
            <a:endParaRPr lang="en-US" sz="2400" dirty="0" smtClean="0">
              <a:solidFill>
                <a:schemeClr val="accent1"/>
              </a:solidFill>
            </a:endParaRPr>
          </a:p>
          <a:p>
            <a:pPr algn="ctr"/>
            <a:endParaRPr lang="en-US" sz="2400" dirty="0" smtClean="0">
              <a:solidFill>
                <a:schemeClr val="accent1"/>
              </a:solidFill>
            </a:endParaRPr>
          </a:p>
          <a:p>
            <a:pPr algn="ctr"/>
            <a:endParaRPr lang="en-US" sz="2400" dirty="0">
              <a:solidFill>
                <a:schemeClr val="accent1"/>
              </a:solidFill>
            </a:endParaRPr>
          </a:p>
          <a:p>
            <a:pPr algn="ctr"/>
            <a:endParaRPr lang="en-US" sz="2400" dirty="0">
              <a:solidFill>
                <a:schemeClr val="accent1"/>
              </a:solidFill>
            </a:endParaRPr>
          </a:p>
          <a:p>
            <a:pPr algn="ctr"/>
            <a:endParaRPr lang="en-US" sz="2400" dirty="0" smtClean="0">
              <a:solidFill>
                <a:schemeClr val="accent1"/>
              </a:solidFill>
            </a:endParaRPr>
          </a:p>
          <a:p>
            <a:pPr algn="ctr"/>
            <a:endParaRPr lang="en-US" sz="2400" dirty="0">
              <a:solidFill>
                <a:schemeClr val="accent1"/>
              </a:solidFill>
            </a:endParaRPr>
          </a:p>
          <a:p>
            <a:pPr algn="ctr"/>
            <a:r>
              <a:rPr lang="en-US" sz="2400" dirty="0" smtClean="0">
                <a:solidFill>
                  <a:schemeClr val="accent1"/>
                </a:solidFill>
              </a:rPr>
              <a:t>This equation may look familiar.  In math, it is known as </a:t>
            </a:r>
            <a:r>
              <a:rPr lang="en-US" sz="2400" b="1" dirty="0" smtClean="0">
                <a:solidFill>
                  <a:schemeClr val="accent1"/>
                </a:solidFill>
              </a:rPr>
              <a:t>binomial expansion</a:t>
            </a:r>
            <a:r>
              <a:rPr lang="en-US" sz="2400" dirty="0" smtClean="0">
                <a:solidFill>
                  <a:schemeClr val="accent1"/>
                </a:solidFill>
              </a:rPr>
              <a:t> </a:t>
            </a:r>
            <a:r>
              <a:rPr lang="en-US" sz="2400" i="1" dirty="0" smtClean="0">
                <a:solidFill>
                  <a:schemeClr val="accent1"/>
                </a:solidFill>
              </a:rPr>
              <a:t>(Hint: Think about the expression </a:t>
            </a:r>
            <a:r>
              <a:rPr lang="en-US" sz="2400" b="1" i="1" dirty="0" smtClean="0">
                <a:solidFill>
                  <a:schemeClr val="accent1"/>
                </a:solidFill>
              </a:rPr>
              <a:t>(</a:t>
            </a:r>
            <a:r>
              <a:rPr lang="en-US" sz="2400" b="1" i="1" dirty="0" err="1" smtClean="0">
                <a:solidFill>
                  <a:schemeClr val="accent1"/>
                </a:solidFill>
              </a:rPr>
              <a:t>a+b</a:t>
            </a:r>
            <a:r>
              <a:rPr lang="en-US" sz="2400" b="1" i="1" dirty="0" smtClean="0">
                <a:solidFill>
                  <a:schemeClr val="accent1"/>
                </a:solidFill>
              </a:rPr>
              <a:t>)</a:t>
            </a:r>
            <a:r>
              <a:rPr lang="en-US" sz="2400" b="1" i="1" baseline="30000" dirty="0" smtClean="0">
                <a:solidFill>
                  <a:schemeClr val="accent1"/>
                </a:solidFill>
              </a:rPr>
              <a:t>2</a:t>
            </a:r>
            <a:r>
              <a:rPr lang="en-US" sz="2400" i="1" dirty="0" smtClean="0">
                <a:solidFill>
                  <a:schemeClr val="accent1"/>
                </a:solidFill>
              </a:rPr>
              <a:t> and </a:t>
            </a:r>
            <a:r>
              <a:rPr lang="en-US" sz="2400" b="1" i="1" dirty="0" smtClean="0">
                <a:solidFill>
                  <a:schemeClr val="accent1"/>
                </a:solidFill>
              </a:rPr>
              <a:t>FOIL</a:t>
            </a:r>
            <a:r>
              <a:rPr lang="en-US" sz="2400" i="1" dirty="0" smtClean="0">
                <a:solidFill>
                  <a:schemeClr val="accent1"/>
                </a:solidFill>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359752"/>
            <a:ext cx="6858000" cy="1179575"/>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718454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1362075"/>
          </a:xfrm>
        </p:spPr>
        <p:txBody>
          <a:bodyPr/>
          <a:lstStyle/>
          <a:p>
            <a:r>
              <a:rPr lang="en-US" cap="none" dirty="0" smtClean="0">
                <a:ln>
                  <a:solidFill>
                    <a:schemeClr val="tx2"/>
                  </a:solidFill>
                </a:ln>
                <a:solidFill>
                  <a:schemeClr val="accent2"/>
                </a:solidFill>
              </a:rPr>
              <a:t>Introduction</a:t>
            </a:r>
            <a:r>
              <a:rPr lang="en-US" cap="none" dirty="0" smtClean="0">
                <a:solidFill>
                  <a:schemeClr val="accent2"/>
                </a:solidFill>
              </a:rPr>
              <a:t> – The ABC’s of DNA</a:t>
            </a:r>
            <a:endParaRPr lang="en-US" cap="none" dirty="0">
              <a:solidFill>
                <a:schemeClr val="accent2"/>
              </a:solidFill>
            </a:endParaRPr>
          </a:p>
        </p:txBody>
      </p:sp>
      <p:sp>
        <p:nvSpPr>
          <p:cNvPr id="3" name="TextBox 2"/>
          <p:cNvSpPr txBox="1"/>
          <p:nvPr/>
        </p:nvSpPr>
        <p:spPr>
          <a:xfrm>
            <a:off x="152400" y="1143000"/>
            <a:ext cx="8839200" cy="5262979"/>
          </a:xfrm>
          <a:prstGeom prst="rect">
            <a:avLst/>
          </a:prstGeom>
          <a:noFill/>
        </p:spPr>
        <p:txBody>
          <a:bodyPr wrap="square" rtlCol="0">
            <a:spAutoFit/>
          </a:bodyPr>
          <a:lstStyle/>
          <a:p>
            <a:pPr algn="ctr"/>
            <a:r>
              <a:rPr lang="en-US" sz="2800" dirty="0" smtClean="0">
                <a:solidFill>
                  <a:schemeClr val="accent1"/>
                </a:solidFill>
              </a:rPr>
              <a:t/>
            </a:r>
            <a:br>
              <a:rPr lang="en-US" sz="2800" dirty="0" smtClean="0">
                <a:solidFill>
                  <a:schemeClr val="accent1"/>
                </a:solidFill>
              </a:rPr>
            </a:br>
            <a:endParaRPr lang="en-US" sz="2800" dirty="0" smtClean="0">
              <a:solidFill>
                <a:schemeClr val="accent1"/>
              </a:solidFill>
            </a:endParaRPr>
          </a:p>
          <a:p>
            <a:pPr algn="ctr"/>
            <a:r>
              <a:rPr lang="en-US" sz="2800" dirty="0" smtClean="0">
                <a:solidFill>
                  <a:schemeClr val="accent1"/>
                </a:solidFill>
              </a:rPr>
              <a:t>This chain also includes a ‘backbone’ made from molecules of sugar (</a:t>
            </a:r>
            <a:r>
              <a:rPr lang="en-US" sz="2800" dirty="0" err="1" smtClean="0">
                <a:solidFill>
                  <a:schemeClr val="accent1"/>
                </a:solidFill>
              </a:rPr>
              <a:t>deoxyribose</a:t>
            </a:r>
            <a:r>
              <a:rPr lang="en-US" sz="2800" dirty="0" smtClean="0">
                <a:solidFill>
                  <a:schemeClr val="accent1"/>
                </a:solidFill>
              </a:rPr>
              <a:t>) and phosphate. </a:t>
            </a:r>
            <a:br>
              <a:rPr lang="en-US" sz="2800" dirty="0" smtClean="0">
                <a:solidFill>
                  <a:schemeClr val="accent1"/>
                </a:solidFill>
              </a:rPr>
            </a:br>
            <a:endParaRPr lang="en-US" sz="2800" dirty="0" smtClean="0">
              <a:solidFill>
                <a:schemeClr val="accent1"/>
              </a:solidFill>
            </a:endParaRPr>
          </a:p>
          <a:p>
            <a:pPr algn="ctr"/>
            <a:r>
              <a:rPr lang="en-US" sz="2800" dirty="0" smtClean="0">
                <a:solidFill>
                  <a:schemeClr val="accent1"/>
                </a:solidFill>
              </a:rPr>
              <a:t>In 1950, biochemist Erwin Chargaff discovered that the number of Adenine and Thymine were equal and that the same was true for Guanine and Cytosine.</a:t>
            </a:r>
            <a:br>
              <a:rPr lang="en-US" sz="2800" dirty="0" smtClean="0">
                <a:solidFill>
                  <a:schemeClr val="accent1"/>
                </a:solidFill>
              </a:rPr>
            </a:br>
            <a:endParaRPr lang="en-US" sz="2800" dirty="0" smtClean="0">
              <a:solidFill>
                <a:schemeClr val="accent1"/>
              </a:solidFill>
            </a:endParaRPr>
          </a:p>
          <a:p>
            <a:pPr algn="ctr"/>
            <a:r>
              <a:rPr lang="en-US" sz="2800" b="1" i="1" dirty="0" smtClean="0">
                <a:solidFill>
                  <a:schemeClr val="accent1"/>
                </a:solidFill>
              </a:rPr>
              <a:t>What conclusions can you draw from Chargaff’s discovery?</a:t>
            </a:r>
          </a:p>
          <a:p>
            <a:pPr marL="285750" indent="-285750" algn="ctr">
              <a:buFont typeface="Arial" charset="0"/>
              <a:buChar char="•"/>
            </a:pPr>
            <a:endParaRPr lang="en-US" sz="2800" dirty="0" smtClean="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40761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9138" y="374581"/>
            <a:ext cx="6324600" cy="6324600"/>
          </a:xfrm>
          <a:prstGeom prst="rect">
            <a:avLst/>
          </a:prstGeom>
        </p:spPr>
      </p:pic>
      <p:sp>
        <p:nvSpPr>
          <p:cNvPr id="2" name="TextBox 1"/>
          <p:cNvSpPr txBox="1"/>
          <p:nvPr/>
        </p:nvSpPr>
        <p:spPr>
          <a:xfrm>
            <a:off x="2406" y="152400"/>
            <a:ext cx="4419600" cy="6555641"/>
          </a:xfrm>
          <a:prstGeom prst="rect">
            <a:avLst/>
          </a:prstGeom>
          <a:noFill/>
        </p:spPr>
        <p:txBody>
          <a:bodyPr wrap="square" rtlCol="0">
            <a:spAutoFit/>
          </a:bodyPr>
          <a:lstStyle/>
          <a:p>
            <a:r>
              <a:rPr lang="en-US" sz="2000" dirty="0" smtClean="0">
                <a:solidFill>
                  <a:schemeClr val="accent1"/>
                </a:solidFill>
              </a:rPr>
              <a:t>We know that in humans, we get one </a:t>
            </a:r>
            <a:r>
              <a:rPr lang="en-US" sz="2000" b="1" dirty="0" smtClean="0">
                <a:solidFill>
                  <a:schemeClr val="accent1"/>
                </a:solidFill>
              </a:rPr>
              <a:t>allele</a:t>
            </a:r>
            <a:r>
              <a:rPr lang="en-US" sz="2000" dirty="0" smtClean="0">
                <a:solidFill>
                  <a:schemeClr val="accent1"/>
                </a:solidFill>
              </a:rPr>
              <a:t> from our mother and one from our father, so when looking at </a:t>
            </a:r>
            <a:r>
              <a:rPr lang="en-US" sz="2000" b="1" dirty="0" smtClean="0">
                <a:solidFill>
                  <a:schemeClr val="accent1"/>
                </a:solidFill>
              </a:rPr>
              <a:t>population genetics</a:t>
            </a:r>
            <a:r>
              <a:rPr lang="en-US" sz="2000" dirty="0" smtClean="0">
                <a:solidFill>
                  <a:schemeClr val="accent1"/>
                </a:solidFill>
              </a:rPr>
              <a:t> we know that half the </a:t>
            </a:r>
            <a:r>
              <a:rPr lang="en-US" sz="2000" b="1" dirty="0" smtClean="0">
                <a:solidFill>
                  <a:schemeClr val="accent1"/>
                </a:solidFill>
              </a:rPr>
              <a:t>alleles </a:t>
            </a:r>
            <a:r>
              <a:rPr lang="en-US" sz="2000" dirty="0" smtClean="0">
                <a:solidFill>
                  <a:schemeClr val="accent1"/>
                </a:solidFill>
              </a:rPr>
              <a:t>come from males and half from females.</a:t>
            </a:r>
          </a:p>
          <a:p>
            <a:endParaRPr lang="en-US" sz="2000" dirty="0" smtClean="0">
              <a:solidFill>
                <a:schemeClr val="accent1"/>
              </a:solidFill>
            </a:endParaRPr>
          </a:p>
          <a:p>
            <a:r>
              <a:rPr lang="en-US" sz="2000" dirty="0" smtClean="0">
                <a:solidFill>
                  <a:schemeClr val="accent1"/>
                </a:solidFill>
              </a:rPr>
              <a:t>Knowing that either gender can posses either </a:t>
            </a:r>
            <a:r>
              <a:rPr lang="en-US" sz="2000" b="1" dirty="0" smtClean="0">
                <a:solidFill>
                  <a:schemeClr val="accent1"/>
                </a:solidFill>
              </a:rPr>
              <a:t>allele</a:t>
            </a:r>
            <a:r>
              <a:rPr lang="en-US" sz="2000" dirty="0" smtClean="0">
                <a:solidFill>
                  <a:schemeClr val="accent1"/>
                </a:solidFill>
              </a:rPr>
              <a:t>, we can use this </a:t>
            </a:r>
            <a:r>
              <a:rPr lang="en-US" sz="2000" b="1" dirty="0" err="1" smtClean="0">
                <a:solidFill>
                  <a:schemeClr val="accent1"/>
                </a:solidFill>
              </a:rPr>
              <a:t>Punnett</a:t>
            </a:r>
            <a:r>
              <a:rPr lang="en-US" sz="2000" b="1" dirty="0" smtClean="0">
                <a:solidFill>
                  <a:schemeClr val="accent1"/>
                </a:solidFill>
              </a:rPr>
              <a:t> Square</a:t>
            </a:r>
            <a:r>
              <a:rPr lang="en-US" sz="2000" dirty="0" smtClean="0">
                <a:solidFill>
                  <a:schemeClr val="accent1"/>
                </a:solidFill>
              </a:rPr>
              <a:t> to show us not only all possibilities within the population, but which possibility is more likely to occur.</a:t>
            </a:r>
          </a:p>
          <a:p>
            <a:endParaRPr lang="en-US" sz="2000" dirty="0" smtClean="0">
              <a:solidFill>
                <a:schemeClr val="accent1"/>
              </a:solidFill>
            </a:endParaRPr>
          </a:p>
          <a:p>
            <a:r>
              <a:rPr lang="en-US" sz="2000" dirty="0" smtClean="0">
                <a:solidFill>
                  <a:schemeClr val="accent1"/>
                </a:solidFill>
              </a:rPr>
              <a:t>Looking at this table, we can see where the pieces of the </a:t>
            </a:r>
            <a:r>
              <a:rPr lang="en-US" sz="2000" b="1" dirty="0" smtClean="0">
                <a:solidFill>
                  <a:schemeClr val="accent1"/>
                </a:solidFill>
              </a:rPr>
              <a:t>Hardy-Weinberg Formula</a:t>
            </a:r>
            <a:r>
              <a:rPr lang="en-US" sz="2000" dirty="0" smtClean="0">
                <a:solidFill>
                  <a:schemeClr val="accent1"/>
                </a:solidFill>
              </a:rPr>
              <a:t> come from.</a:t>
            </a:r>
          </a:p>
          <a:p>
            <a:pPr marL="342900" indent="-342900">
              <a:buFont typeface="Arial" charset="0"/>
              <a:buChar char="•"/>
            </a:pPr>
            <a:endParaRPr lang="en-US" sz="2000" dirty="0">
              <a:solidFill>
                <a:schemeClr val="accent1"/>
              </a:solidFill>
            </a:endParaRPr>
          </a:p>
          <a:p>
            <a:r>
              <a:rPr lang="en-US" sz="2000" i="1" dirty="0" smtClean="0">
                <a:solidFill>
                  <a:schemeClr val="accent1"/>
                </a:solidFill>
              </a:rPr>
              <a:t>Based on what you see in this table, which combination of </a:t>
            </a:r>
            <a:r>
              <a:rPr lang="en-US" sz="2000" b="1" i="1" dirty="0" smtClean="0">
                <a:solidFill>
                  <a:schemeClr val="accent1"/>
                </a:solidFill>
              </a:rPr>
              <a:t>alleles</a:t>
            </a:r>
            <a:r>
              <a:rPr lang="en-US" sz="2000" i="1" dirty="0" smtClean="0">
                <a:solidFill>
                  <a:schemeClr val="accent1"/>
                </a:solidFill>
              </a:rPr>
              <a:t> should be most common?</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702511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Hardy-Weinberg Formula</a:t>
            </a:r>
          </a:p>
        </p:txBody>
      </p:sp>
      <p:sp>
        <p:nvSpPr>
          <p:cNvPr id="2" name="TextBox 1"/>
          <p:cNvSpPr txBox="1"/>
          <p:nvPr/>
        </p:nvSpPr>
        <p:spPr>
          <a:xfrm>
            <a:off x="76200" y="1066800"/>
            <a:ext cx="9067800" cy="5324535"/>
          </a:xfrm>
          <a:prstGeom prst="rect">
            <a:avLst/>
          </a:prstGeom>
          <a:noFill/>
        </p:spPr>
        <p:txBody>
          <a:bodyPr wrap="square" rtlCol="0">
            <a:spAutoFit/>
          </a:bodyPr>
          <a:lstStyle/>
          <a:p>
            <a:r>
              <a:rPr lang="en-US" sz="2000" dirty="0">
                <a:solidFill>
                  <a:schemeClr val="accent1"/>
                </a:solidFill>
              </a:rPr>
              <a:t>If we look at this in terms of our </a:t>
            </a:r>
            <a:r>
              <a:rPr lang="en-US" sz="2000" dirty="0" smtClean="0">
                <a:solidFill>
                  <a:schemeClr val="accent1"/>
                </a:solidFill>
              </a:rPr>
              <a:t>example in a population, </a:t>
            </a:r>
            <a:r>
              <a:rPr lang="en-US" sz="2000" dirty="0">
                <a:solidFill>
                  <a:schemeClr val="accent1"/>
                </a:solidFill>
              </a:rPr>
              <a:t>the following is </a:t>
            </a:r>
            <a:r>
              <a:rPr lang="en-US" sz="2000" dirty="0" smtClean="0">
                <a:solidFill>
                  <a:schemeClr val="accent1"/>
                </a:solidFill>
              </a:rPr>
              <a:t>true:</a:t>
            </a:r>
            <a:endParaRPr lang="en-US" sz="2000" dirty="0">
              <a:solidFill>
                <a:schemeClr val="accent1"/>
              </a:solidFill>
            </a:endParaRPr>
          </a:p>
          <a:p>
            <a:pPr marL="800100" lvl="1" indent="-342900">
              <a:buFont typeface="Arial" charset="0"/>
              <a:buChar char="•"/>
            </a:pPr>
            <a:r>
              <a:rPr lang="en-US" sz="2000" b="1" dirty="0">
                <a:solidFill>
                  <a:schemeClr val="accent1"/>
                </a:solidFill>
              </a:rPr>
              <a:t>p</a:t>
            </a:r>
            <a:r>
              <a:rPr lang="en-US" sz="2000" b="1" baseline="30000" dirty="0">
                <a:solidFill>
                  <a:schemeClr val="accent1"/>
                </a:solidFill>
              </a:rPr>
              <a:t>2</a:t>
            </a:r>
            <a:r>
              <a:rPr lang="en-US" sz="2000" b="1" dirty="0">
                <a:solidFill>
                  <a:schemeClr val="accent1"/>
                </a:solidFill>
              </a:rPr>
              <a:t> </a:t>
            </a:r>
            <a:r>
              <a:rPr lang="en-US" sz="2000" dirty="0">
                <a:solidFill>
                  <a:schemeClr val="accent1"/>
                </a:solidFill>
              </a:rPr>
              <a:t>= the percentage of </a:t>
            </a:r>
            <a:r>
              <a:rPr lang="en-US" sz="2000" dirty="0" smtClean="0">
                <a:solidFill>
                  <a:schemeClr val="accent1"/>
                </a:solidFill>
              </a:rPr>
              <a:t>individuals with three repeats of the STR sequence on both chromosomes</a:t>
            </a:r>
            <a:endParaRPr lang="en-US" sz="2000" dirty="0">
              <a:solidFill>
                <a:schemeClr val="accent1"/>
              </a:solidFill>
            </a:endParaRPr>
          </a:p>
          <a:p>
            <a:pPr marL="800100" lvl="1" indent="-342900">
              <a:buFont typeface="Arial" charset="0"/>
              <a:buChar char="•"/>
            </a:pPr>
            <a:r>
              <a:rPr lang="en-US" sz="2000" b="1" dirty="0">
                <a:solidFill>
                  <a:schemeClr val="accent1"/>
                </a:solidFill>
              </a:rPr>
              <a:t>2pq </a:t>
            </a:r>
            <a:r>
              <a:rPr lang="en-US" sz="2000" dirty="0">
                <a:solidFill>
                  <a:schemeClr val="accent1"/>
                </a:solidFill>
              </a:rPr>
              <a:t>= the percentage of </a:t>
            </a:r>
            <a:r>
              <a:rPr lang="en-US" sz="2000" dirty="0" smtClean="0">
                <a:solidFill>
                  <a:schemeClr val="accent1"/>
                </a:solidFill>
              </a:rPr>
              <a:t>individuals with one chromosome with three repeats and one with five repeats</a:t>
            </a:r>
            <a:endParaRPr lang="en-US" sz="2000" dirty="0">
              <a:solidFill>
                <a:schemeClr val="accent1"/>
              </a:solidFill>
            </a:endParaRPr>
          </a:p>
          <a:p>
            <a:pPr marL="800100" lvl="1" indent="-342900">
              <a:buFont typeface="Arial" charset="0"/>
              <a:buChar char="•"/>
            </a:pPr>
            <a:r>
              <a:rPr lang="en-US" sz="2000" b="1" dirty="0">
                <a:solidFill>
                  <a:schemeClr val="accent1"/>
                </a:solidFill>
              </a:rPr>
              <a:t>q</a:t>
            </a:r>
            <a:r>
              <a:rPr lang="en-US" sz="2000" b="1" baseline="30000" dirty="0">
                <a:solidFill>
                  <a:schemeClr val="accent1"/>
                </a:solidFill>
              </a:rPr>
              <a:t>2</a:t>
            </a:r>
            <a:r>
              <a:rPr lang="en-US" sz="2000" b="1" dirty="0">
                <a:solidFill>
                  <a:schemeClr val="accent1"/>
                </a:solidFill>
              </a:rPr>
              <a:t> </a:t>
            </a:r>
            <a:r>
              <a:rPr lang="en-US" sz="2000" dirty="0">
                <a:solidFill>
                  <a:schemeClr val="accent1"/>
                </a:solidFill>
              </a:rPr>
              <a:t>= the percentage of individuals with </a:t>
            </a:r>
            <a:r>
              <a:rPr lang="en-US" sz="2000" dirty="0" smtClean="0">
                <a:solidFill>
                  <a:schemeClr val="accent1"/>
                </a:solidFill>
              </a:rPr>
              <a:t>five </a:t>
            </a:r>
            <a:r>
              <a:rPr lang="en-US" sz="2000" dirty="0">
                <a:solidFill>
                  <a:schemeClr val="accent1"/>
                </a:solidFill>
              </a:rPr>
              <a:t>repeats of the STR sequence on both chromosomes</a:t>
            </a:r>
          </a:p>
          <a:p>
            <a:pPr marL="800100" lvl="1" indent="-342900">
              <a:buFont typeface="Arial" charset="0"/>
              <a:buChar char="•"/>
            </a:pPr>
            <a:endParaRPr lang="en-US" sz="2000" dirty="0" smtClean="0">
              <a:solidFill>
                <a:schemeClr val="accent1"/>
              </a:solidFill>
            </a:endParaRPr>
          </a:p>
          <a:p>
            <a:pPr marL="0" lvl="1"/>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endParaRPr lang="en-US" sz="2000" dirty="0" smtClean="0">
              <a:solidFill>
                <a:schemeClr val="accent1"/>
              </a:solidFill>
            </a:endParaRPr>
          </a:p>
          <a:p>
            <a:pPr marL="0" lvl="1"/>
            <a:r>
              <a:rPr lang="en-US" sz="2000" dirty="0" smtClean="0">
                <a:solidFill>
                  <a:schemeClr val="accent1"/>
                </a:solidFill>
              </a:rPr>
              <a:t>It </a:t>
            </a:r>
            <a:r>
              <a:rPr lang="en-US" sz="2000" dirty="0">
                <a:solidFill>
                  <a:schemeClr val="accent1"/>
                </a:solidFill>
              </a:rPr>
              <a:t>all is set equal to 1 because we are looking at parts of a whole, and so the sum will always equal </a:t>
            </a:r>
            <a:r>
              <a:rPr lang="en-US" sz="2000" b="1" dirty="0">
                <a:solidFill>
                  <a:schemeClr val="accent1"/>
                </a:solidFill>
              </a:rPr>
              <a:t>100% </a:t>
            </a:r>
            <a:r>
              <a:rPr lang="en-US" sz="2000" dirty="0">
                <a:solidFill>
                  <a:schemeClr val="accent1"/>
                </a:solidFill>
              </a:rPr>
              <a:t>- which can also be expressed as </a:t>
            </a:r>
            <a:r>
              <a:rPr lang="en-US" sz="2000" b="1" dirty="0" smtClean="0">
                <a:solidFill>
                  <a:schemeClr val="accent1"/>
                </a:solidFill>
              </a:rPr>
              <a:t>1.</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3746730"/>
            <a:ext cx="4800600" cy="825703"/>
          </a:xfrm>
          <a:prstGeom prst="rect">
            <a:avLst/>
          </a:prstGeom>
        </p:spPr>
      </p:pic>
      <p:cxnSp>
        <p:nvCxnSpPr>
          <p:cNvPr id="6" name="Straight Connector 5"/>
          <p:cNvCxnSpPr/>
          <p:nvPr/>
        </p:nvCxnSpPr>
        <p:spPr>
          <a:xfrm>
            <a:off x="3505200" y="4572433"/>
            <a:ext cx="76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 idx="2"/>
          </p:cNvCxnSpPr>
          <p:nvPr/>
        </p:nvCxnSpPr>
        <p:spPr>
          <a:xfrm>
            <a:off x="4876800" y="4572433"/>
            <a:ext cx="10287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77000" y="4571968"/>
            <a:ext cx="76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959066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3425" y="416778"/>
            <a:ext cx="9144000" cy="5755422"/>
          </a:xfrm>
          <a:prstGeom prst="rect">
            <a:avLst/>
          </a:prstGeom>
          <a:noFill/>
        </p:spPr>
        <p:txBody>
          <a:bodyPr wrap="square" rtlCol="0">
            <a:spAutoFit/>
          </a:bodyPr>
          <a:lstStyle/>
          <a:p>
            <a:pPr algn="ctr"/>
            <a:r>
              <a:rPr lang="en-US" sz="2400" dirty="0">
                <a:solidFill>
                  <a:schemeClr val="accent1"/>
                </a:solidFill>
              </a:rPr>
              <a:t>In our sample population, only </a:t>
            </a:r>
            <a:r>
              <a:rPr lang="en-US" sz="2400" b="1" dirty="0">
                <a:solidFill>
                  <a:schemeClr val="accent1"/>
                </a:solidFill>
              </a:rPr>
              <a:t>3%</a:t>
            </a:r>
            <a:r>
              <a:rPr lang="en-US" sz="2400" dirty="0">
                <a:solidFill>
                  <a:schemeClr val="accent1"/>
                </a:solidFill>
              </a:rPr>
              <a:t> of people have </a:t>
            </a:r>
            <a:r>
              <a:rPr lang="en-US" sz="2400" dirty="0" smtClean="0">
                <a:solidFill>
                  <a:schemeClr val="accent1"/>
                </a:solidFill>
              </a:rPr>
              <a:t>five repeats on both chromosomes. The </a:t>
            </a:r>
            <a:r>
              <a:rPr lang="en-US" sz="2400" dirty="0">
                <a:solidFill>
                  <a:schemeClr val="accent1"/>
                </a:solidFill>
              </a:rPr>
              <a:t>other </a:t>
            </a:r>
            <a:r>
              <a:rPr lang="en-US" sz="2400" b="1" dirty="0">
                <a:solidFill>
                  <a:schemeClr val="accent1"/>
                </a:solidFill>
              </a:rPr>
              <a:t>97</a:t>
            </a:r>
            <a:r>
              <a:rPr lang="en-US" sz="2400" dirty="0">
                <a:solidFill>
                  <a:schemeClr val="accent1"/>
                </a:solidFill>
              </a:rPr>
              <a:t>% </a:t>
            </a:r>
            <a:r>
              <a:rPr lang="en-US" sz="2400" dirty="0" smtClean="0">
                <a:solidFill>
                  <a:schemeClr val="accent1"/>
                </a:solidFill>
              </a:rPr>
              <a:t>either have three repeats on both chromosomes or one of each allele. </a:t>
            </a:r>
            <a:r>
              <a:rPr lang="en-US" sz="2400" dirty="0">
                <a:solidFill>
                  <a:schemeClr val="accent1"/>
                </a:solidFill>
              </a:rPr>
              <a:t>This means </a:t>
            </a:r>
            <a:r>
              <a:rPr lang="en-US" sz="2400" dirty="0" smtClean="0">
                <a:solidFill>
                  <a:schemeClr val="accent1"/>
                </a:solidFill>
              </a:rPr>
              <a:t>that</a:t>
            </a:r>
          </a:p>
          <a:p>
            <a:pPr algn="ctr"/>
            <a:r>
              <a:rPr lang="en-US" sz="2400" b="1" dirty="0" smtClean="0">
                <a:solidFill>
                  <a:schemeClr val="accent1"/>
                </a:solidFill>
              </a:rPr>
              <a:t>q</a:t>
            </a:r>
            <a:r>
              <a:rPr lang="en-US" sz="2400" b="1" baseline="30000" dirty="0" smtClean="0">
                <a:solidFill>
                  <a:schemeClr val="accent1"/>
                </a:solidFill>
              </a:rPr>
              <a:t>2</a:t>
            </a:r>
            <a:r>
              <a:rPr lang="en-US" sz="2400" b="1" dirty="0" smtClean="0">
                <a:solidFill>
                  <a:schemeClr val="accent1"/>
                </a:solidFill>
              </a:rPr>
              <a:t> </a:t>
            </a:r>
            <a:r>
              <a:rPr lang="en-US" sz="2400" b="1" dirty="0">
                <a:solidFill>
                  <a:schemeClr val="accent1"/>
                </a:solidFill>
              </a:rPr>
              <a:t>= 3%</a:t>
            </a:r>
            <a:r>
              <a:rPr lang="en-US" sz="2400" dirty="0">
                <a:solidFill>
                  <a:schemeClr val="accent1"/>
                </a:solidFill>
              </a:rPr>
              <a:t> or </a:t>
            </a:r>
            <a:r>
              <a:rPr lang="en-US" sz="2400" b="1" dirty="0">
                <a:solidFill>
                  <a:schemeClr val="accent1"/>
                </a:solidFill>
              </a:rPr>
              <a:t>q</a:t>
            </a:r>
            <a:r>
              <a:rPr lang="en-US" sz="2400" b="1" baseline="30000" dirty="0">
                <a:solidFill>
                  <a:schemeClr val="accent1"/>
                </a:solidFill>
              </a:rPr>
              <a:t>2</a:t>
            </a:r>
            <a:r>
              <a:rPr lang="en-US" sz="2400" b="1" dirty="0">
                <a:solidFill>
                  <a:schemeClr val="accent1"/>
                </a:solidFill>
              </a:rPr>
              <a:t> = .</a:t>
            </a:r>
            <a:r>
              <a:rPr lang="en-US" sz="2400" b="1" dirty="0" smtClean="0">
                <a:solidFill>
                  <a:schemeClr val="accent1"/>
                </a:solidFill>
              </a:rPr>
              <a:t>03</a:t>
            </a:r>
            <a:endParaRPr lang="en-US" sz="2400" dirty="0">
              <a:solidFill>
                <a:schemeClr val="accent1"/>
              </a:solidFill>
            </a:endParaRPr>
          </a:p>
          <a:p>
            <a:pPr algn="ctr">
              <a:lnSpc>
                <a:spcPct val="80000"/>
              </a:lnSpc>
            </a:pPr>
            <a:r>
              <a:rPr lang="en-US" sz="2400" dirty="0" smtClean="0">
                <a:solidFill>
                  <a:schemeClr val="accent1"/>
                </a:solidFill>
              </a:rPr>
              <a:t>To </a:t>
            </a:r>
            <a:r>
              <a:rPr lang="en-US" sz="2400" dirty="0">
                <a:solidFill>
                  <a:schemeClr val="accent1"/>
                </a:solidFill>
              </a:rPr>
              <a:t>find </a:t>
            </a:r>
            <a:r>
              <a:rPr lang="en-US" sz="2400" b="1" dirty="0">
                <a:solidFill>
                  <a:schemeClr val="accent1"/>
                </a:solidFill>
              </a:rPr>
              <a:t>q</a:t>
            </a:r>
            <a:r>
              <a:rPr lang="en-US" sz="2400" dirty="0">
                <a:solidFill>
                  <a:schemeClr val="accent1"/>
                </a:solidFill>
              </a:rPr>
              <a:t> we need to take the square root of </a:t>
            </a:r>
            <a:r>
              <a:rPr lang="en-US" sz="2400" b="1" dirty="0">
                <a:solidFill>
                  <a:schemeClr val="accent1"/>
                </a:solidFill>
              </a:rPr>
              <a:t>q</a:t>
            </a:r>
            <a:r>
              <a:rPr lang="en-US" sz="2400" b="1" baseline="30000" dirty="0">
                <a:solidFill>
                  <a:schemeClr val="accent1"/>
                </a:solidFill>
              </a:rPr>
              <a:t>2</a:t>
            </a:r>
            <a:r>
              <a:rPr lang="en-US" sz="2400" dirty="0">
                <a:solidFill>
                  <a:schemeClr val="accent1"/>
                </a:solidFill>
              </a:rPr>
              <a:t> which, in our example, </a:t>
            </a:r>
            <a:r>
              <a:rPr lang="en-US" sz="2400" dirty="0" smtClean="0">
                <a:solidFill>
                  <a:schemeClr val="accent1"/>
                </a:solidFill>
              </a:rPr>
              <a:t>is approximately </a:t>
            </a:r>
            <a:r>
              <a:rPr lang="en-US" sz="2400" b="1" dirty="0">
                <a:solidFill>
                  <a:schemeClr val="accent1"/>
                </a:solidFill>
              </a:rPr>
              <a:t>0.17</a:t>
            </a:r>
            <a:r>
              <a:rPr lang="en-US" sz="2400" dirty="0">
                <a:solidFill>
                  <a:schemeClr val="accent1"/>
                </a:solidFill>
              </a:rPr>
              <a:t> or </a:t>
            </a:r>
            <a:r>
              <a:rPr lang="en-US" sz="2400" b="1" dirty="0">
                <a:solidFill>
                  <a:schemeClr val="accent1"/>
                </a:solidFill>
              </a:rPr>
              <a:t>17</a:t>
            </a:r>
            <a:r>
              <a:rPr lang="en-US" sz="2400" b="1" dirty="0" smtClean="0">
                <a:solidFill>
                  <a:schemeClr val="accent1"/>
                </a:solidFill>
              </a:rPr>
              <a:t>%.</a:t>
            </a:r>
            <a:endParaRPr lang="en-US" sz="2400" b="1" dirty="0">
              <a:solidFill>
                <a:schemeClr val="accent1"/>
              </a:solidFill>
            </a:endParaRPr>
          </a:p>
          <a:p>
            <a:pPr algn="ctr">
              <a:lnSpc>
                <a:spcPct val="80000"/>
              </a:lnSpc>
            </a:pPr>
            <a:endParaRPr lang="en-US" sz="2400" dirty="0">
              <a:solidFill>
                <a:schemeClr val="accent1"/>
              </a:solidFill>
            </a:endParaRPr>
          </a:p>
          <a:p>
            <a:pPr algn="ctr">
              <a:lnSpc>
                <a:spcPct val="80000"/>
              </a:lnSpc>
            </a:pPr>
            <a:r>
              <a:rPr lang="en-US" sz="2400" dirty="0">
                <a:solidFill>
                  <a:schemeClr val="accent1"/>
                </a:solidFill>
              </a:rPr>
              <a:t>We know that </a:t>
            </a:r>
            <a:r>
              <a:rPr lang="en-US" sz="2400" b="1" dirty="0" smtClean="0">
                <a:solidFill>
                  <a:schemeClr val="accent1"/>
                </a:solidFill>
              </a:rPr>
              <a:t>p + q = 1 </a:t>
            </a:r>
            <a:r>
              <a:rPr lang="en-US" sz="2400" dirty="0" smtClean="0">
                <a:solidFill>
                  <a:schemeClr val="accent1"/>
                </a:solidFill>
              </a:rPr>
              <a:t>(all alleles are one or the other)</a:t>
            </a:r>
            <a:r>
              <a:rPr lang="en-US" sz="2400" b="1" dirty="0" smtClean="0">
                <a:solidFill>
                  <a:schemeClr val="accent1"/>
                </a:solidFill>
              </a:rPr>
              <a:t> </a:t>
            </a:r>
            <a:r>
              <a:rPr lang="en-US" sz="2400" dirty="0" smtClean="0">
                <a:solidFill>
                  <a:schemeClr val="accent1"/>
                </a:solidFill>
              </a:rPr>
              <a:t>and</a:t>
            </a:r>
            <a:r>
              <a:rPr lang="en-US" sz="2400" b="1" dirty="0" smtClean="0">
                <a:solidFill>
                  <a:schemeClr val="accent1"/>
                </a:solidFill>
              </a:rPr>
              <a:t> </a:t>
            </a:r>
            <a:r>
              <a:rPr lang="en-US" sz="2400" dirty="0" smtClean="0">
                <a:solidFill>
                  <a:schemeClr val="accent1"/>
                </a:solidFill>
              </a:rPr>
              <a:t>we </a:t>
            </a:r>
            <a:r>
              <a:rPr lang="en-US" sz="2400" dirty="0">
                <a:solidFill>
                  <a:schemeClr val="accent1"/>
                </a:solidFill>
              </a:rPr>
              <a:t>know that </a:t>
            </a:r>
            <a:r>
              <a:rPr lang="en-US" sz="2400" b="1" dirty="0">
                <a:solidFill>
                  <a:schemeClr val="accent1"/>
                </a:solidFill>
              </a:rPr>
              <a:t>q</a:t>
            </a:r>
            <a:r>
              <a:rPr lang="en-US" sz="2400" b="1" dirty="0" smtClean="0">
                <a:solidFill>
                  <a:schemeClr val="accent1"/>
                </a:solidFill>
              </a:rPr>
              <a:t> </a:t>
            </a:r>
            <a:r>
              <a:rPr lang="en-US" sz="2400" b="1" dirty="0">
                <a:solidFill>
                  <a:schemeClr val="accent1"/>
                </a:solidFill>
              </a:rPr>
              <a:t>= 0.17</a:t>
            </a:r>
            <a:r>
              <a:rPr lang="en-US" sz="2400" dirty="0">
                <a:solidFill>
                  <a:schemeClr val="accent1"/>
                </a:solidFill>
              </a:rPr>
              <a:t> </a:t>
            </a:r>
            <a:r>
              <a:rPr lang="en-US" sz="2400" dirty="0" smtClean="0">
                <a:solidFill>
                  <a:schemeClr val="accent1"/>
                </a:solidFill>
              </a:rPr>
              <a:t>so </a:t>
            </a:r>
            <a:r>
              <a:rPr lang="en-US" sz="2400" dirty="0">
                <a:solidFill>
                  <a:schemeClr val="accent1"/>
                </a:solidFill>
              </a:rPr>
              <a:t>our equation now looks like </a:t>
            </a:r>
            <a:r>
              <a:rPr lang="en-US" sz="2400" dirty="0" smtClean="0">
                <a:solidFill>
                  <a:schemeClr val="accent1"/>
                </a:solidFill>
              </a:rPr>
              <a:t>this:</a:t>
            </a:r>
          </a:p>
          <a:p>
            <a:pPr algn="ctr">
              <a:lnSpc>
                <a:spcPct val="80000"/>
              </a:lnSpc>
            </a:pPr>
            <a:endParaRPr lang="en-US" sz="2400" dirty="0" smtClean="0">
              <a:solidFill>
                <a:schemeClr val="accent1"/>
              </a:solidFill>
            </a:endParaRPr>
          </a:p>
          <a:p>
            <a:pPr algn="ctr">
              <a:lnSpc>
                <a:spcPct val="80000"/>
              </a:lnSpc>
            </a:pPr>
            <a:r>
              <a:rPr lang="en-US" sz="2800" b="1" dirty="0">
                <a:solidFill>
                  <a:schemeClr val="accent1"/>
                </a:solidFill>
              </a:rPr>
              <a:t>p</a:t>
            </a:r>
            <a:r>
              <a:rPr lang="en-US" sz="2800" b="1" dirty="0" smtClean="0">
                <a:solidFill>
                  <a:schemeClr val="accent1"/>
                </a:solidFill>
              </a:rPr>
              <a:t> </a:t>
            </a:r>
            <a:r>
              <a:rPr lang="en-US" sz="2800" b="1" dirty="0">
                <a:solidFill>
                  <a:schemeClr val="accent1"/>
                </a:solidFill>
              </a:rPr>
              <a:t>+ 0.17 = 1</a:t>
            </a:r>
          </a:p>
          <a:p>
            <a:pPr algn="ctr">
              <a:lnSpc>
                <a:spcPct val="80000"/>
              </a:lnSpc>
            </a:pPr>
            <a:endParaRPr lang="en-US" sz="2400" dirty="0">
              <a:solidFill>
                <a:schemeClr val="accent1"/>
              </a:solidFill>
            </a:endParaRPr>
          </a:p>
          <a:p>
            <a:pPr algn="ctr">
              <a:lnSpc>
                <a:spcPct val="80000"/>
              </a:lnSpc>
            </a:pPr>
            <a:r>
              <a:rPr lang="en-US" sz="2400" dirty="0">
                <a:solidFill>
                  <a:schemeClr val="accent1"/>
                </a:solidFill>
              </a:rPr>
              <a:t>Using basic algebra, we can solve for the unknown </a:t>
            </a:r>
            <a:r>
              <a:rPr lang="en-US" sz="2400" dirty="0" smtClean="0">
                <a:solidFill>
                  <a:schemeClr val="accent1"/>
                </a:solidFill>
              </a:rPr>
              <a:t>(</a:t>
            </a:r>
            <a:r>
              <a:rPr lang="en-US" sz="2400" b="1" dirty="0" smtClean="0">
                <a:solidFill>
                  <a:schemeClr val="accent1"/>
                </a:solidFill>
              </a:rPr>
              <a:t>p</a:t>
            </a:r>
            <a:r>
              <a:rPr lang="en-US" sz="2400" dirty="0" smtClean="0">
                <a:solidFill>
                  <a:schemeClr val="accent1"/>
                </a:solidFill>
              </a:rPr>
              <a:t>) </a:t>
            </a:r>
            <a:r>
              <a:rPr lang="en-US" sz="2400" dirty="0">
                <a:solidFill>
                  <a:schemeClr val="accent1"/>
                </a:solidFill>
              </a:rPr>
              <a:t>by </a:t>
            </a:r>
            <a:r>
              <a:rPr lang="en-US" sz="2400" dirty="0" smtClean="0">
                <a:solidFill>
                  <a:schemeClr val="accent1"/>
                </a:solidFill>
              </a:rPr>
              <a:t>subtracting </a:t>
            </a:r>
            <a:r>
              <a:rPr lang="en-US" sz="2400" dirty="0">
                <a:solidFill>
                  <a:schemeClr val="accent1"/>
                </a:solidFill>
              </a:rPr>
              <a:t>0.17 from 1</a:t>
            </a:r>
            <a:r>
              <a:rPr lang="en-US" sz="2400" dirty="0" smtClean="0">
                <a:solidFill>
                  <a:schemeClr val="accent1"/>
                </a:solidFill>
              </a:rPr>
              <a:t>. </a:t>
            </a:r>
            <a:r>
              <a:rPr lang="en-US" sz="2400" dirty="0">
                <a:solidFill>
                  <a:schemeClr val="accent1"/>
                </a:solidFill>
              </a:rPr>
              <a:t>When we do that, we see that </a:t>
            </a:r>
            <a:r>
              <a:rPr lang="en-US" sz="2400" b="1" dirty="0">
                <a:solidFill>
                  <a:schemeClr val="accent1"/>
                </a:solidFill>
              </a:rPr>
              <a:t>p</a:t>
            </a:r>
            <a:r>
              <a:rPr lang="en-US" sz="2400" b="1" dirty="0" smtClean="0">
                <a:solidFill>
                  <a:schemeClr val="accent1"/>
                </a:solidFill>
              </a:rPr>
              <a:t> </a:t>
            </a:r>
            <a:r>
              <a:rPr lang="en-US" sz="2400" b="1" dirty="0">
                <a:solidFill>
                  <a:schemeClr val="accent1"/>
                </a:solidFill>
              </a:rPr>
              <a:t>= </a:t>
            </a:r>
            <a:r>
              <a:rPr lang="en-US" sz="2400" b="1" dirty="0" smtClean="0">
                <a:solidFill>
                  <a:schemeClr val="accent1"/>
                </a:solidFill>
              </a:rPr>
              <a:t>0.83.</a:t>
            </a:r>
            <a:endParaRPr lang="en-US" sz="2400" dirty="0">
              <a:solidFill>
                <a:schemeClr val="accent1"/>
              </a:solidFill>
            </a:endParaRPr>
          </a:p>
          <a:p>
            <a:pPr algn="ctr">
              <a:lnSpc>
                <a:spcPct val="80000"/>
              </a:lnSpc>
            </a:pPr>
            <a:endParaRPr lang="en-US" sz="2400" dirty="0">
              <a:solidFill>
                <a:schemeClr val="accent1"/>
              </a:solidFill>
            </a:endParaRPr>
          </a:p>
          <a:p>
            <a:pPr algn="ctr">
              <a:lnSpc>
                <a:spcPct val="80000"/>
              </a:lnSpc>
            </a:pPr>
            <a:r>
              <a:rPr lang="en-US" sz="2400" dirty="0">
                <a:solidFill>
                  <a:schemeClr val="accent1"/>
                </a:solidFill>
              </a:rPr>
              <a:t>If we want to check our work, we can add </a:t>
            </a:r>
            <a:r>
              <a:rPr lang="en-US" sz="2400" b="1" dirty="0">
                <a:solidFill>
                  <a:schemeClr val="accent1"/>
                </a:solidFill>
              </a:rPr>
              <a:t>p</a:t>
            </a:r>
            <a:r>
              <a:rPr lang="en-US" sz="2400" dirty="0" smtClean="0">
                <a:solidFill>
                  <a:schemeClr val="accent1"/>
                </a:solidFill>
              </a:rPr>
              <a:t> </a:t>
            </a:r>
            <a:r>
              <a:rPr lang="en-US" sz="2400" dirty="0">
                <a:solidFill>
                  <a:schemeClr val="accent1"/>
                </a:solidFill>
              </a:rPr>
              <a:t>and </a:t>
            </a:r>
            <a:r>
              <a:rPr lang="en-US" sz="2400" b="1" dirty="0">
                <a:solidFill>
                  <a:schemeClr val="accent1"/>
                </a:solidFill>
              </a:rPr>
              <a:t>q</a:t>
            </a:r>
            <a:r>
              <a:rPr lang="en-US" sz="2400" dirty="0" smtClean="0">
                <a:solidFill>
                  <a:schemeClr val="accent1"/>
                </a:solidFill>
              </a:rPr>
              <a:t> </a:t>
            </a:r>
            <a:r>
              <a:rPr lang="en-US" sz="2400" dirty="0">
                <a:solidFill>
                  <a:schemeClr val="accent1"/>
                </a:solidFill>
              </a:rPr>
              <a:t>together again.  </a:t>
            </a:r>
            <a:endParaRPr lang="en-US" sz="2400" dirty="0" smtClean="0">
              <a:solidFill>
                <a:schemeClr val="accent1"/>
              </a:solidFill>
            </a:endParaRPr>
          </a:p>
          <a:p>
            <a:pPr algn="ctr">
              <a:lnSpc>
                <a:spcPct val="80000"/>
              </a:lnSpc>
            </a:pPr>
            <a:endParaRPr lang="en-US" sz="2400" dirty="0">
              <a:solidFill>
                <a:schemeClr val="accent1"/>
              </a:solidFill>
            </a:endParaRPr>
          </a:p>
          <a:p>
            <a:pPr algn="ctr">
              <a:lnSpc>
                <a:spcPct val="80000"/>
              </a:lnSpc>
            </a:pPr>
            <a:r>
              <a:rPr lang="en-US" sz="2400" dirty="0" smtClean="0">
                <a:solidFill>
                  <a:schemeClr val="accent1"/>
                </a:solidFill>
              </a:rPr>
              <a:t>If </a:t>
            </a:r>
            <a:r>
              <a:rPr lang="en-US" sz="2400" b="1" dirty="0">
                <a:solidFill>
                  <a:schemeClr val="accent1"/>
                </a:solidFill>
              </a:rPr>
              <a:t>p</a:t>
            </a:r>
            <a:r>
              <a:rPr lang="en-US" sz="2400" b="1" dirty="0" smtClean="0">
                <a:solidFill>
                  <a:schemeClr val="accent1"/>
                </a:solidFill>
              </a:rPr>
              <a:t> </a:t>
            </a:r>
            <a:r>
              <a:rPr lang="en-US" sz="2400" b="1" dirty="0">
                <a:solidFill>
                  <a:schemeClr val="accent1"/>
                </a:solidFill>
              </a:rPr>
              <a:t>+ </a:t>
            </a:r>
            <a:r>
              <a:rPr lang="en-US" sz="2400" b="1" dirty="0" smtClean="0">
                <a:solidFill>
                  <a:schemeClr val="accent1"/>
                </a:solidFill>
              </a:rPr>
              <a:t>q </a:t>
            </a:r>
            <a:r>
              <a:rPr lang="en-US" sz="2400" b="1" dirty="0">
                <a:solidFill>
                  <a:schemeClr val="accent1"/>
                </a:solidFill>
              </a:rPr>
              <a:t>= 1</a:t>
            </a:r>
            <a:r>
              <a:rPr lang="en-US" sz="2400" dirty="0">
                <a:solidFill>
                  <a:schemeClr val="accent1"/>
                </a:solidFill>
              </a:rPr>
              <a:t> then we’ve done it correctly.</a:t>
            </a:r>
            <a:endParaRPr lang="en-US" sz="2400" dirty="0" smtClean="0">
              <a:solidFill>
                <a:schemeClr val="accent1"/>
              </a:solidFill>
            </a:endParaRPr>
          </a:p>
        </p:txBody>
      </p:sp>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23137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1740994"/>
            <a:ext cx="9144000" cy="3970318"/>
          </a:xfrm>
          <a:prstGeom prst="rect">
            <a:avLst/>
          </a:prstGeom>
          <a:noFill/>
        </p:spPr>
        <p:txBody>
          <a:bodyPr wrap="square" rtlCol="0">
            <a:spAutoFit/>
          </a:bodyPr>
          <a:lstStyle/>
          <a:p>
            <a:pPr marL="0" lvl="1" algn="ctr"/>
            <a:r>
              <a:rPr lang="en-US" sz="2800" dirty="0" smtClean="0">
                <a:solidFill>
                  <a:schemeClr val="accent1"/>
                </a:solidFill>
              </a:rPr>
              <a:t>We now have the values for p and q.</a:t>
            </a:r>
          </a:p>
          <a:p>
            <a:pPr marL="0" lvl="1" algn="ctr"/>
            <a:r>
              <a:rPr lang="en-US" sz="2800" dirty="0">
                <a:solidFill>
                  <a:schemeClr val="accent1"/>
                </a:solidFill>
              </a:rPr>
              <a:t>p</a:t>
            </a:r>
            <a:r>
              <a:rPr lang="en-US" sz="2800" dirty="0" smtClean="0">
                <a:solidFill>
                  <a:schemeClr val="accent1"/>
                </a:solidFill>
              </a:rPr>
              <a:t> = 0.83</a:t>
            </a:r>
          </a:p>
          <a:p>
            <a:pPr marL="0" lvl="1" algn="ctr"/>
            <a:r>
              <a:rPr lang="en-US" sz="2800" dirty="0" smtClean="0">
                <a:solidFill>
                  <a:schemeClr val="accent1"/>
                </a:solidFill>
              </a:rPr>
              <a:t>q = 0.17</a:t>
            </a:r>
          </a:p>
          <a:p>
            <a:pPr lvl="1" algn="ctr"/>
            <a:endParaRPr lang="en-US" sz="2800" dirty="0">
              <a:solidFill>
                <a:schemeClr val="accent1"/>
              </a:solidFill>
            </a:endParaRPr>
          </a:p>
          <a:p>
            <a:pPr lvl="1" algn="ctr"/>
            <a:endParaRPr lang="en-US" sz="2800" dirty="0" smtClean="0">
              <a:solidFill>
                <a:schemeClr val="accent1"/>
              </a:solidFill>
            </a:endParaRPr>
          </a:p>
          <a:p>
            <a:pPr lvl="1" algn="ctr"/>
            <a:endParaRPr lang="en-US" sz="2800" dirty="0">
              <a:solidFill>
                <a:schemeClr val="accent1"/>
              </a:solidFill>
            </a:endParaRPr>
          </a:p>
          <a:p>
            <a:pPr lvl="1" algn="ctr"/>
            <a:endParaRPr lang="en-US" sz="2800" dirty="0" smtClean="0">
              <a:solidFill>
                <a:schemeClr val="accent1"/>
              </a:solidFill>
            </a:endParaRPr>
          </a:p>
          <a:p>
            <a:pPr lvl="1" algn="ctr"/>
            <a:endParaRPr lang="en-US" sz="2800" dirty="0">
              <a:solidFill>
                <a:schemeClr val="accent1"/>
              </a:solidFill>
            </a:endParaRPr>
          </a:p>
          <a:p>
            <a:pPr lvl="1" algn="ctr"/>
            <a:endParaRPr lang="en-US" sz="2800" dirty="0" smtClean="0">
              <a:solidFill>
                <a:schemeClr val="accent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569794"/>
            <a:ext cx="6858000" cy="1179575"/>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6524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2" y="1067574"/>
            <a:ext cx="9144001" cy="4647426"/>
          </a:xfrm>
          <a:prstGeom prst="rect">
            <a:avLst/>
          </a:prstGeom>
          <a:noFill/>
        </p:spPr>
        <p:txBody>
          <a:bodyPr wrap="square" rtlCol="0">
            <a:spAutoFit/>
          </a:bodyPr>
          <a:lstStyle/>
          <a:p>
            <a:pPr marL="0" lvl="1" algn="ctr"/>
            <a:r>
              <a:rPr lang="en-US" sz="2400" dirty="0" smtClean="0">
                <a:solidFill>
                  <a:schemeClr val="accent1"/>
                </a:solidFill>
              </a:rPr>
              <a:t>Given that data, the equation can be expressed as follows:</a:t>
            </a:r>
          </a:p>
          <a:p>
            <a:pPr marL="0" lvl="1" algn="ctr"/>
            <a:endParaRPr lang="en-US" sz="2400" dirty="0">
              <a:solidFill>
                <a:schemeClr val="accent1"/>
              </a:solidFill>
            </a:endParaRPr>
          </a:p>
          <a:p>
            <a:pPr marL="0" lvl="1" algn="ctr"/>
            <a:endParaRPr lang="en-US" sz="2400" dirty="0" smtClean="0">
              <a:solidFill>
                <a:schemeClr val="accent1"/>
              </a:solidFill>
            </a:endParaRPr>
          </a:p>
          <a:p>
            <a:pPr marL="0" lvl="1" algn="ctr"/>
            <a:r>
              <a:rPr lang="en-US" sz="3200" dirty="0" smtClean="0">
                <a:solidFill>
                  <a:schemeClr val="accent1"/>
                </a:solidFill>
              </a:rPr>
              <a:t>(0.83)</a:t>
            </a:r>
            <a:r>
              <a:rPr lang="en-US" sz="3200" baseline="30000" dirty="0" smtClean="0">
                <a:solidFill>
                  <a:schemeClr val="accent1"/>
                </a:solidFill>
              </a:rPr>
              <a:t>2</a:t>
            </a:r>
            <a:r>
              <a:rPr lang="en-US" sz="3200" dirty="0" smtClean="0">
                <a:solidFill>
                  <a:schemeClr val="accent1"/>
                </a:solidFill>
              </a:rPr>
              <a:t> + 2(0.83)(0.17) + (0.17)</a:t>
            </a:r>
            <a:r>
              <a:rPr lang="en-US" sz="3200" baseline="30000" dirty="0" smtClean="0">
                <a:solidFill>
                  <a:schemeClr val="accent1"/>
                </a:solidFill>
              </a:rPr>
              <a:t>2</a:t>
            </a:r>
            <a:r>
              <a:rPr lang="en-US" sz="3200" dirty="0" smtClean="0">
                <a:solidFill>
                  <a:schemeClr val="accent1"/>
                </a:solidFill>
              </a:rPr>
              <a:t> = 1</a:t>
            </a:r>
          </a:p>
          <a:p>
            <a:pPr marL="0" lvl="1" algn="ctr"/>
            <a:endParaRPr lang="en-US" sz="3200" dirty="0" smtClean="0">
              <a:solidFill>
                <a:schemeClr val="accent1"/>
              </a:solidFill>
            </a:endParaRPr>
          </a:p>
          <a:p>
            <a:pPr marL="0" lvl="1" algn="ctr"/>
            <a:r>
              <a:rPr lang="en-US" sz="3200" dirty="0" smtClean="0">
                <a:solidFill>
                  <a:schemeClr val="accent1"/>
                </a:solidFill>
              </a:rPr>
              <a:t>0.69 + 2(0.14) + 0.03 = 1</a:t>
            </a:r>
          </a:p>
          <a:p>
            <a:pPr marL="0" lvl="1" algn="ctr"/>
            <a:endParaRPr lang="en-US" sz="3200" dirty="0" smtClean="0">
              <a:solidFill>
                <a:schemeClr val="accent1"/>
              </a:solidFill>
            </a:endParaRPr>
          </a:p>
          <a:p>
            <a:pPr marL="0" lvl="1" algn="ctr"/>
            <a:r>
              <a:rPr lang="en-US" sz="3200" dirty="0" smtClean="0">
                <a:solidFill>
                  <a:schemeClr val="accent1"/>
                </a:solidFill>
              </a:rPr>
              <a:t>0.69 + 0.28 + 0.03 = 1</a:t>
            </a:r>
          </a:p>
          <a:p>
            <a:pPr marL="0" lvl="1" algn="ctr"/>
            <a:endParaRPr lang="en-US" sz="3200" dirty="0" smtClean="0">
              <a:solidFill>
                <a:schemeClr val="accent1"/>
              </a:solidFill>
            </a:endParaRPr>
          </a:p>
          <a:p>
            <a:pPr marL="0" lvl="1" algn="ctr"/>
            <a:r>
              <a:rPr lang="en-US" sz="3200" dirty="0" smtClean="0">
                <a:solidFill>
                  <a:schemeClr val="accent1"/>
                </a:solidFill>
              </a:rPr>
              <a:t>1 = 1</a:t>
            </a:r>
          </a:p>
        </p:txBody>
      </p:sp>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269606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685800"/>
            <a:ext cx="9144001" cy="3785652"/>
          </a:xfrm>
          <a:prstGeom prst="rect">
            <a:avLst/>
          </a:prstGeom>
          <a:noFill/>
        </p:spPr>
        <p:txBody>
          <a:bodyPr wrap="square" rtlCol="0">
            <a:spAutoFit/>
          </a:bodyPr>
          <a:lstStyle/>
          <a:p>
            <a:pPr marL="0" lvl="1" algn="ctr"/>
            <a:r>
              <a:rPr lang="en-US" sz="2400" dirty="0" smtClean="0">
                <a:solidFill>
                  <a:schemeClr val="accent1"/>
                </a:solidFill>
              </a:rPr>
              <a:t>We solve the equation to check our work. If we find  </a:t>
            </a:r>
            <a:br>
              <a:rPr lang="en-US" sz="2400" dirty="0" smtClean="0">
                <a:solidFill>
                  <a:schemeClr val="accent1"/>
                </a:solidFill>
              </a:rPr>
            </a:br>
            <a:r>
              <a:rPr lang="en-US" sz="2400" b="1" dirty="0" smtClean="0">
                <a:solidFill>
                  <a:schemeClr val="accent1"/>
                </a:solidFill>
              </a:rPr>
              <a:t>1 = 1</a:t>
            </a:r>
            <a:r>
              <a:rPr lang="en-US" sz="2400" dirty="0" smtClean="0">
                <a:solidFill>
                  <a:schemeClr val="accent1"/>
                </a:solidFill>
              </a:rPr>
              <a:t> then we have calculated correctly.  </a:t>
            </a:r>
          </a:p>
          <a:p>
            <a:pPr marL="0" lvl="1" algn="ctr"/>
            <a:endParaRPr lang="en-US" sz="2400" dirty="0">
              <a:solidFill>
                <a:schemeClr val="accent1"/>
              </a:solidFill>
            </a:endParaRPr>
          </a:p>
          <a:p>
            <a:pPr marL="0" lvl="1" algn="ctr"/>
            <a:r>
              <a:rPr lang="en-US" sz="2400" dirty="0" smtClean="0">
                <a:solidFill>
                  <a:schemeClr val="accent1"/>
                </a:solidFill>
              </a:rPr>
              <a:t>Since our example worked out to 1=1</a:t>
            </a:r>
          </a:p>
          <a:p>
            <a:pPr marL="0" lvl="1" algn="ctr"/>
            <a:r>
              <a:rPr lang="en-US" sz="2400" dirty="0" smtClean="0">
                <a:solidFill>
                  <a:schemeClr val="accent1"/>
                </a:solidFill>
              </a:rPr>
              <a:t>we know the following to be true:</a:t>
            </a:r>
          </a:p>
          <a:p>
            <a:pPr marL="0" lvl="1" algn="ctr"/>
            <a:endParaRPr lang="en-US" sz="2400" dirty="0" smtClean="0">
              <a:solidFill>
                <a:schemeClr val="accent1"/>
              </a:solidFill>
            </a:endParaRPr>
          </a:p>
          <a:p>
            <a:pPr marL="0" lvl="1" algn="ctr"/>
            <a:endParaRPr lang="en-US" sz="2400" dirty="0">
              <a:solidFill>
                <a:schemeClr val="accent1"/>
              </a:solidFill>
            </a:endParaRPr>
          </a:p>
          <a:p>
            <a:pPr marL="0" lvl="1" algn="ctr"/>
            <a:r>
              <a:rPr lang="en-US" sz="2400" dirty="0" smtClean="0">
                <a:solidFill>
                  <a:schemeClr val="accent1"/>
                </a:solidFill>
              </a:rPr>
              <a:t>69% of the population is </a:t>
            </a:r>
            <a:r>
              <a:rPr lang="en-US" sz="2400" b="1" dirty="0" smtClean="0">
                <a:solidFill>
                  <a:schemeClr val="accent1"/>
                </a:solidFill>
              </a:rPr>
              <a:t>homozygous 3 (3 &amp; 3)</a:t>
            </a:r>
            <a:endParaRPr lang="en-US" sz="2400" dirty="0">
              <a:solidFill>
                <a:schemeClr val="accent1"/>
              </a:solidFill>
            </a:endParaRPr>
          </a:p>
          <a:p>
            <a:pPr marL="0" lvl="1" algn="ctr"/>
            <a:r>
              <a:rPr lang="en-US" sz="2400" dirty="0" smtClean="0">
                <a:solidFill>
                  <a:schemeClr val="accent1"/>
                </a:solidFill>
              </a:rPr>
              <a:t>28% of the population is </a:t>
            </a:r>
            <a:r>
              <a:rPr lang="en-US" sz="2400" b="1" dirty="0" smtClean="0">
                <a:solidFill>
                  <a:schemeClr val="accent1"/>
                </a:solidFill>
              </a:rPr>
              <a:t>heterozygous (3 &amp; 5 </a:t>
            </a:r>
            <a:r>
              <a:rPr lang="en-US" sz="2400" dirty="0" smtClean="0">
                <a:solidFill>
                  <a:schemeClr val="accent1"/>
                </a:solidFill>
              </a:rPr>
              <a:t>or </a:t>
            </a:r>
            <a:r>
              <a:rPr lang="en-US" sz="2400" b="1" dirty="0" smtClean="0">
                <a:solidFill>
                  <a:schemeClr val="accent1"/>
                </a:solidFill>
              </a:rPr>
              <a:t>5 &amp; 3)</a:t>
            </a:r>
            <a:endParaRPr lang="en-US" sz="2400" dirty="0">
              <a:solidFill>
                <a:schemeClr val="accent1"/>
              </a:solidFill>
            </a:endParaRPr>
          </a:p>
          <a:p>
            <a:pPr marL="0" lvl="1" algn="ctr"/>
            <a:r>
              <a:rPr lang="en-US" sz="2400" dirty="0" smtClean="0">
                <a:solidFill>
                  <a:schemeClr val="accent1"/>
                </a:solidFill>
              </a:rPr>
              <a:t>3% of the population is </a:t>
            </a:r>
            <a:r>
              <a:rPr lang="en-US" sz="2400" b="1" dirty="0" smtClean="0">
                <a:solidFill>
                  <a:schemeClr val="accent1"/>
                </a:solidFill>
              </a:rPr>
              <a:t>homozygous 5 (5 &amp; 5)</a:t>
            </a:r>
            <a:endParaRPr lang="en-US" sz="2400" dirty="0" smtClean="0">
              <a:solidFill>
                <a:schemeClr val="accent1"/>
              </a:solidFill>
            </a:endParaRPr>
          </a:p>
        </p:txBody>
      </p:sp>
      <p:sp>
        <p:nvSpPr>
          <p:cNvPr id="4" name="TextBox 3"/>
          <p:cNvSpPr txBox="1"/>
          <p:nvPr/>
        </p:nvSpPr>
        <p:spPr>
          <a:xfrm>
            <a:off x="0" y="5181600"/>
            <a:ext cx="9144000" cy="830997"/>
          </a:xfrm>
          <a:prstGeom prst="rect">
            <a:avLst/>
          </a:prstGeom>
          <a:noFill/>
        </p:spPr>
        <p:txBody>
          <a:bodyPr wrap="square" rtlCol="0">
            <a:spAutoFit/>
          </a:bodyPr>
          <a:lstStyle/>
          <a:p>
            <a:pPr algn="ctr"/>
            <a:r>
              <a:rPr lang="en-US" sz="2400" i="1" dirty="0" smtClean="0">
                <a:solidFill>
                  <a:schemeClr val="accent1"/>
                </a:solidFill>
              </a:rPr>
              <a:t>Why are these proportions different from what we saw in the </a:t>
            </a:r>
            <a:r>
              <a:rPr lang="en-US" sz="2400" i="1" dirty="0" err="1" smtClean="0">
                <a:solidFill>
                  <a:schemeClr val="accent1"/>
                </a:solidFill>
              </a:rPr>
              <a:t>Punnett</a:t>
            </a:r>
            <a:r>
              <a:rPr lang="en-US" sz="2400" i="1" dirty="0" smtClean="0">
                <a:solidFill>
                  <a:schemeClr val="accent1"/>
                </a:solidFill>
              </a:rPr>
              <a:t> Square?</a:t>
            </a:r>
            <a:endParaRPr lang="en-US" sz="2400" i="1" dirty="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482707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1828800"/>
            <a:ext cx="9144001" cy="3416320"/>
          </a:xfrm>
          <a:prstGeom prst="rect">
            <a:avLst/>
          </a:prstGeom>
          <a:noFill/>
        </p:spPr>
        <p:txBody>
          <a:bodyPr wrap="square" rtlCol="0">
            <a:spAutoFit/>
          </a:bodyPr>
          <a:lstStyle/>
          <a:p>
            <a:pPr marL="0" lvl="1" algn="ctr"/>
            <a:r>
              <a:rPr lang="en-US" sz="2400" dirty="0" smtClean="0">
                <a:solidFill>
                  <a:schemeClr val="accent1"/>
                </a:solidFill>
              </a:rPr>
              <a:t>In STR analysis, there are anywhere from 6 to 20 possible alleles for each gene,  but each individual only has one or two alleles.</a:t>
            </a:r>
          </a:p>
          <a:p>
            <a:pPr marL="0" lvl="1" algn="ctr"/>
            <a:endParaRPr lang="en-US" sz="2400" dirty="0" smtClean="0">
              <a:solidFill>
                <a:schemeClr val="accent1"/>
              </a:solidFill>
            </a:endParaRPr>
          </a:p>
          <a:p>
            <a:pPr marL="0" lvl="1" algn="ctr"/>
            <a:r>
              <a:rPr lang="en-US" sz="2400" dirty="0" smtClean="0">
                <a:solidFill>
                  <a:schemeClr val="accent1"/>
                </a:solidFill>
              </a:rPr>
              <a:t>To determine the allele frequency scientists extract and analyze DNA from a large number of randomly selected individuals in the population.  Often they get these samples from a blood bank.</a:t>
            </a:r>
          </a:p>
          <a:p>
            <a:pPr marL="0" lvl="1" algn="ctr"/>
            <a:endParaRPr lang="en-US" sz="2400" dirty="0" smtClean="0">
              <a:solidFill>
                <a:schemeClr val="accent1"/>
              </a:solidFill>
            </a:endParaRPr>
          </a:p>
          <a:p>
            <a:pPr marL="0" lvl="1" algn="ctr"/>
            <a:r>
              <a:rPr lang="en-US" sz="2400" dirty="0" smtClean="0">
                <a:solidFill>
                  <a:schemeClr val="accent1"/>
                </a:solidFill>
              </a:rPr>
              <a:t>They use these numbers to calculate the frequency of each allele in the population.</a:t>
            </a:r>
          </a:p>
        </p:txBody>
      </p:sp>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88476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 y="2057400"/>
            <a:ext cx="9144001" cy="3046988"/>
          </a:xfrm>
          <a:prstGeom prst="rect">
            <a:avLst/>
          </a:prstGeom>
          <a:noFill/>
        </p:spPr>
        <p:txBody>
          <a:bodyPr wrap="square" rtlCol="0">
            <a:spAutoFit/>
          </a:bodyPr>
          <a:lstStyle/>
          <a:p>
            <a:pPr marL="0" lvl="1" algn="ctr"/>
            <a:r>
              <a:rPr lang="en-US" sz="2400" dirty="0">
                <a:solidFill>
                  <a:schemeClr val="accent1"/>
                </a:solidFill>
              </a:rPr>
              <a:t>For example, if there are 100 people in this population, there are 200 total alleles for each </a:t>
            </a:r>
            <a:r>
              <a:rPr lang="en-US" sz="2400" dirty="0" smtClean="0">
                <a:solidFill>
                  <a:schemeClr val="accent1"/>
                </a:solidFill>
              </a:rPr>
              <a:t>STR.</a:t>
            </a:r>
          </a:p>
          <a:p>
            <a:pPr marL="0" lvl="1" algn="ctr"/>
            <a:endParaRPr lang="en-US" sz="2400" dirty="0">
              <a:solidFill>
                <a:schemeClr val="accent1"/>
              </a:solidFill>
            </a:endParaRPr>
          </a:p>
          <a:p>
            <a:pPr marL="0" lvl="1" algn="ctr"/>
            <a:r>
              <a:rPr lang="en-US" sz="2400" dirty="0" smtClean="0">
                <a:solidFill>
                  <a:schemeClr val="accent1"/>
                </a:solidFill>
              </a:rPr>
              <a:t>The </a:t>
            </a:r>
            <a:r>
              <a:rPr lang="en-US" sz="2400" dirty="0">
                <a:solidFill>
                  <a:schemeClr val="accent1"/>
                </a:solidFill>
              </a:rPr>
              <a:t>frequency of an allele is determined by the number of times that allele occurs divided by the total </a:t>
            </a:r>
            <a:r>
              <a:rPr lang="en-US" sz="2400" dirty="0" smtClean="0">
                <a:solidFill>
                  <a:schemeClr val="accent1"/>
                </a:solidFill>
              </a:rPr>
              <a:t>number of alleles (200).</a:t>
            </a:r>
          </a:p>
          <a:p>
            <a:pPr marL="0" lvl="1" algn="ctr"/>
            <a:endParaRPr lang="en-US" sz="2400" dirty="0" smtClean="0">
              <a:solidFill>
                <a:schemeClr val="accent1"/>
              </a:solidFill>
            </a:endParaRPr>
          </a:p>
          <a:p>
            <a:pPr marL="0" lvl="1" algn="ctr"/>
            <a:r>
              <a:rPr lang="en-US" sz="2400" dirty="0">
                <a:solidFill>
                  <a:schemeClr val="accent1"/>
                </a:solidFill>
              </a:rPr>
              <a:t>T</a:t>
            </a:r>
            <a:r>
              <a:rPr lang="en-US" sz="2400" dirty="0" smtClean="0">
                <a:solidFill>
                  <a:schemeClr val="accent1"/>
                </a:solidFill>
              </a:rPr>
              <a:t>he </a:t>
            </a:r>
            <a:r>
              <a:rPr lang="en-US" sz="2400" dirty="0">
                <a:solidFill>
                  <a:schemeClr val="accent1"/>
                </a:solidFill>
              </a:rPr>
              <a:t>Hardy-Weinberg Equilibrium formula still applies even when working with more than two possible alleles.</a:t>
            </a:r>
            <a:endParaRPr lang="en-US" sz="2400" dirty="0" smtClean="0">
              <a:solidFill>
                <a:schemeClr val="accent1"/>
              </a:solidFill>
            </a:endParaRPr>
          </a:p>
        </p:txBody>
      </p:sp>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47535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2895600"/>
            <a:ext cx="9144000" cy="1143000"/>
          </a:xfrm>
        </p:spPr>
        <p:txBody>
          <a:bodyPr/>
          <a:lstStyle/>
          <a:p>
            <a:r>
              <a:rPr lang="en-US" dirty="0" smtClean="0">
                <a:solidFill>
                  <a:schemeClr val="accent2"/>
                </a:solidFill>
              </a:rPr>
              <a:t>Day Two</a:t>
            </a:r>
            <a:endParaRPr lang="en-US" dirty="0">
              <a:solidFill>
                <a:schemeClr val="accent2"/>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078390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Gel Electrophoresis</a:t>
            </a:r>
          </a:p>
        </p:txBody>
      </p:sp>
      <p:sp>
        <p:nvSpPr>
          <p:cNvPr id="2" name="TextBox 1"/>
          <p:cNvSpPr txBox="1"/>
          <p:nvPr/>
        </p:nvSpPr>
        <p:spPr>
          <a:xfrm>
            <a:off x="-1712" y="1600200"/>
            <a:ext cx="9144000" cy="3416320"/>
          </a:xfrm>
          <a:prstGeom prst="rect">
            <a:avLst/>
          </a:prstGeom>
          <a:noFill/>
        </p:spPr>
        <p:txBody>
          <a:bodyPr wrap="square" rtlCol="0">
            <a:spAutoFit/>
          </a:bodyPr>
          <a:lstStyle/>
          <a:p>
            <a:pPr marL="0" lvl="1" algn="ctr"/>
            <a:r>
              <a:rPr lang="en-US" sz="2400" dirty="0" smtClean="0">
                <a:solidFill>
                  <a:schemeClr val="accent1"/>
                </a:solidFill>
              </a:rPr>
              <a:t>Have you ever heard the saying that </a:t>
            </a:r>
            <a:r>
              <a:rPr lang="en-US" sz="2400" b="1" i="1" dirty="0" smtClean="0">
                <a:solidFill>
                  <a:schemeClr val="accent1"/>
                </a:solidFill>
              </a:rPr>
              <a:t>opposites attract</a:t>
            </a:r>
            <a:r>
              <a:rPr lang="en-US" sz="2400" dirty="0" smtClean="0">
                <a:solidFill>
                  <a:schemeClr val="accent1"/>
                </a:solidFill>
              </a:rPr>
              <a:t>?</a:t>
            </a:r>
          </a:p>
          <a:p>
            <a:pPr marL="0" lvl="1" algn="ctr"/>
            <a:endParaRPr lang="en-US" sz="2400" dirty="0">
              <a:solidFill>
                <a:schemeClr val="accent1"/>
              </a:solidFill>
            </a:endParaRPr>
          </a:p>
          <a:p>
            <a:pPr marL="0" lvl="1" algn="ctr"/>
            <a:r>
              <a:rPr lang="en-US" sz="2400" dirty="0" smtClean="0">
                <a:solidFill>
                  <a:schemeClr val="accent1"/>
                </a:solidFill>
              </a:rPr>
              <a:t>DNA molecules have a </a:t>
            </a:r>
            <a:r>
              <a:rPr lang="en-US" sz="2400" b="1" dirty="0" smtClean="0">
                <a:solidFill>
                  <a:schemeClr val="accent1"/>
                </a:solidFill>
              </a:rPr>
              <a:t>negative charge</a:t>
            </a:r>
            <a:r>
              <a:rPr lang="en-US" sz="2400" dirty="0" smtClean="0">
                <a:solidFill>
                  <a:schemeClr val="accent1"/>
                </a:solidFill>
              </a:rPr>
              <a:t>, which means that they will be attracted to a </a:t>
            </a:r>
            <a:r>
              <a:rPr lang="en-US" sz="2400" b="1" dirty="0" smtClean="0">
                <a:solidFill>
                  <a:schemeClr val="accent1"/>
                </a:solidFill>
              </a:rPr>
              <a:t>positive charge</a:t>
            </a:r>
            <a:r>
              <a:rPr lang="en-US" sz="2400" dirty="0">
                <a:solidFill>
                  <a:schemeClr val="accent1"/>
                </a:solidFill>
              </a:rPr>
              <a:t>.</a:t>
            </a:r>
            <a:endParaRPr lang="en-US" sz="2400" dirty="0" smtClean="0">
              <a:solidFill>
                <a:schemeClr val="accent1"/>
              </a:solidFill>
            </a:endParaRPr>
          </a:p>
          <a:p>
            <a:pPr marL="0" lvl="1" algn="ctr"/>
            <a:endParaRPr lang="en-US" sz="2400" b="1" dirty="0">
              <a:solidFill>
                <a:schemeClr val="accent1"/>
              </a:solidFill>
            </a:endParaRPr>
          </a:p>
          <a:p>
            <a:pPr marL="0" lvl="1" algn="ctr"/>
            <a:r>
              <a:rPr lang="en-US" sz="2400" b="1" dirty="0" smtClean="0">
                <a:solidFill>
                  <a:schemeClr val="accent1"/>
                </a:solidFill>
              </a:rPr>
              <a:t>Agarose</a:t>
            </a:r>
            <a:r>
              <a:rPr lang="en-US" sz="2400" dirty="0" smtClean="0">
                <a:solidFill>
                  <a:schemeClr val="accent1"/>
                </a:solidFill>
              </a:rPr>
              <a:t> is a gelatinous substance acquired by boiling red algae. </a:t>
            </a:r>
            <a:r>
              <a:rPr lang="en-US" sz="2400" dirty="0">
                <a:solidFill>
                  <a:schemeClr val="accent1"/>
                </a:solidFill>
              </a:rPr>
              <a:t> </a:t>
            </a:r>
            <a:r>
              <a:rPr lang="en-US" sz="2400" dirty="0" smtClean="0">
                <a:solidFill>
                  <a:schemeClr val="accent1"/>
                </a:solidFill>
              </a:rPr>
              <a:t>When it has been made into a </a:t>
            </a:r>
            <a:r>
              <a:rPr lang="en-US" sz="2400" b="1" dirty="0" smtClean="0">
                <a:solidFill>
                  <a:schemeClr val="accent1"/>
                </a:solidFill>
              </a:rPr>
              <a:t>gel</a:t>
            </a:r>
            <a:r>
              <a:rPr lang="en-US" sz="2400" dirty="0" smtClean="0">
                <a:solidFill>
                  <a:schemeClr val="accent1"/>
                </a:solidFill>
              </a:rPr>
              <a:t> it appears smooth, but has billions of microscopic pores through which it is possible for certain molecules to pass.</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36555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76200"/>
            <a:ext cx="7772400" cy="1143000"/>
          </a:xfrm>
        </p:spPr>
        <p:txBody>
          <a:bodyPr/>
          <a:lstStyle/>
          <a:p>
            <a:pPr algn="r"/>
            <a:r>
              <a:rPr lang="en-US" dirty="0" smtClean="0">
                <a:solidFill>
                  <a:schemeClr val="accent2"/>
                </a:solidFill>
              </a:rPr>
              <a:t>DNA Double Helix </a:t>
            </a:r>
          </a:p>
        </p:txBody>
      </p:sp>
      <p:sp>
        <p:nvSpPr>
          <p:cNvPr id="6147" name="Rectangle 3"/>
          <p:cNvSpPr>
            <a:spLocks noGrp="1" noChangeArrowheads="1"/>
          </p:cNvSpPr>
          <p:nvPr>
            <p:ph type="body" sz="half" idx="2"/>
          </p:nvPr>
        </p:nvSpPr>
        <p:spPr>
          <a:xfrm>
            <a:off x="3810000" y="1239479"/>
            <a:ext cx="5105400" cy="4525963"/>
          </a:xfrm>
        </p:spPr>
        <p:txBody>
          <a:bodyPr>
            <a:normAutofit fontScale="92500" lnSpcReduction="20000"/>
          </a:bodyPr>
          <a:lstStyle/>
          <a:p>
            <a:pPr marL="0" indent="0">
              <a:buNone/>
            </a:pPr>
            <a:r>
              <a:rPr lang="en-US" sz="2400" dirty="0" smtClean="0">
                <a:solidFill>
                  <a:schemeClr val="accent1"/>
                </a:solidFill>
              </a:rPr>
              <a:t>DNA has directionality – each chain has a ‘top’ and a ‘bottom’ end.</a:t>
            </a:r>
          </a:p>
          <a:p>
            <a:pPr lvl="1"/>
            <a:r>
              <a:rPr lang="en-US" sz="2000" dirty="0" smtClean="0">
                <a:solidFill>
                  <a:schemeClr val="accent1"/>
                </a:solidFill>
              </a:rPr>
              <a:t>‘Top’ end is called </a:t>
            </a:r>
            <a:r>
              <a:rPr lang="en-US" sz="2000" b="1" dirty="0" smtClean="0">
                <a:solidFill>
                  <a:schemeClr val="accent1"/>
                </a:solidFill>
              </a:rPr>
              <a:t>Five Prime </a:t>
            </a:r>
            <a:r>
              <a:rPr lang="en-US" sz="2000" dirty="0" smtClean="0">
                <a:solidFill>
                  <a:schemeClr val="accent1"/>
                </a:solidFill>
              </a:rPr>
              <a:t>(5’)</a:t>
            </a:r>
          </a:p>
          <a:p>
            <a:pPr lvl="1"/>
            <a:r>
              <a:rPr lang="en-US" sz="2000" dirty="0" smtClean="0">
                <a:solidFill>
                  <a:schemeClr val="accent1"/>
                </a:solidFill>
              </a:rPr>
              <a:t>‘Bottom’ end is called </a:t>
            </a:r>
            <a:r>
              <a:rPr lang="en-US" sz="2000" b="1" dirty="0" smtClean="0">
                <a:solidFill>
                  <a:schemeClr val="accent1"/>
                </a:solidFill>
              </a:rPr>
              <a:t>Three Prime </a:t>
            </a:r>
            <a:r>
              <a:rPr lang="en-US" sz="2000" dirty="0" smtClean="0">
                <a:solidFill>
                  <a:schemeClr val="accent1"/>
                </a:solidFill>
              </a:rPr>
              <a:t>(3’)</a:t>
            </a:r>
          </a:p>
          <a:p>
            <a:pPr lvl="1"/>
            <a:endParaRPr lang="en-US" sz="2000" dirty="0" smtClean="0">
              <a:solidFill>
                <a:schemeClr val="accent1"/>
              </a:solidFill>
            </a:endParaRPr>
          </a:p>
          <a:p>
            <a:pPr marL="0" indent="0">
              <a:buNone/>
            </a:pPr>
            <a:r>
              <a:rPr lang="en-US" sz="2400" dirty="0" smtClean="0">
                <a:solidFill>
                  <a:schemeClr val="accent1"/>
                </a:solidFill>
              </a:rPr>
              <a:t>Two nucleotide chains together wind into a </a:t>
            </a:r>
            <a:r>
              <a:rPr lang="en-US" sz="2400" b="1" dirty="0" smtClean="0">
                <a:solidFill>
                  <a:schemeClr val="accent1"/>
                </a:solidFill>
              </a:rPr>
              <a:t>double</a:t>
            </a:r>
            <a:r>
              <a:rPr lang="en-US" sz="2400" dirty="0" smtClean="0">
                <a:solidFill>
                  <a:schemeClr val="accent1"/>
                </a:solidFill>
              </a:rPr>
              <a:t> </a:t>
            </a:r>
            <a:r>
              <a:rPr lang="en-US" sz="2400" b="1" dirty="0" smtClean="0">
                <a:solidFill>
                  <a:schemeClr val="accent1"/>
                </a:solidFill>
              </a:rPr>
              <a:t>helix.</a:t>
            </a:r>
            <a:br>
              <a:rPr lang="en-US" sz="2400" b="1" dirty="0" smtClean="0">
                <a:solidFill>
                  <a:schemeClr val="accent1"/>
                </a:solidFill>
              </a:rPr>
            </a:br>
            <a:endParaRPr lang="en-US" sz="2400" b="1" dirty="0" smtClean="0">
              <a:solidFill>
                <a:schemeClr val="accent1"/>
              </a:solidFill>
            </a:endParaRPr>
          </a:p>
          <a:p>
            <a:pPr marL="0" indent="0">
              <a:buNone/>
            </a:pPr>
            <a:r>
              <a:rPr lang="en-US" sz="2400" dirty="0" smtClean="0">
                <a:solidFill>
                  <a:schemeClr val="accent1"/>
                </a:solidFill>
              </a:rPr>
              <a:t>Hydrogen bonds between paired bases hold the two DNA strands together..</a:t>
            </a:r>
          </a:p>
          <a:p>
            <a:pPr marL="0" indent="0">
              <a:buNone/>
            </a:pPr>
            <a:endParaRPr lang="en-US" sz="2400" dirty="0" smtClean="0">
              <a:solidFill>
                <a:schemeClr val="accent1"/>
              </a:solidFill>
            </a:endParaRPr>
          </a:p>
          <a:p>
            <a:pPr marL="0" indent="0">
              <a:buNone/>
            </a:pPr>
            <a:r>
              <a:rPr lang="en-US" sz="2400" dirty="0">
                <a:solidFill>
                  <a:schemeClr val="accent1"/>
                </a:solidFill>
              </a:rPr>
              <a:t>DNA strands are </a:t>
            </a:r>
            <a:r>
              <a:rPr lang="en-US" sz="2400" b="1" dirty="0">
                <a:solidFill>
                  <a:schemeClr val="accent1"/>
                </a:solidFill>
              </a:rPr>
              <a:t>antiparallel</a:t>
            </a:r>
            <a:r>
              <a:rPr lang="en-US" sz="2400" dirty="0">
                <a:solidFill>
                  <a:schemeClr val="accent1"/>
                </a:solidFill>
              </a:rPr>
              <a:t> and complementary to each </a:t>
            </a:r>
            <a:r>
              <a:rPr lang="en-US" sz="2400" dirty="0" smtClean="0">
                <a:solidFill>
                  <a:schemeClr val="accent1"/>
                </a:solidFill>
              </a:rPr>
              <a:t>other.</a:t>
            </a:r>
            <a:r>
              <a:rPr lang="en-US" sz="2400" dirty="0">
                <a:solidFill>
                  <a:schemeClr val="accent1"/>
                </a:solidFill>
              </a:rPr>
              <a:t/>
            </a:r>
            <a:br>
              <a:rPr lang="en-US" sz="2400" dirty="0">
                <a:solidFill>
                  <a:schemeClr val="accent1"/>
                </a:solidFill>
              </a:rPr>
            </a:br>
            <a:r>
              <a:rPr lang="en-US" sz="2400" dirty="0">
                <a:solidFill>
                  <a:schemeClr val="accent1"/>
                </a:solidFill>
              </a:rPr>
              <a:t/>
            </a:r>
            <a:br>
              <a:rPr lang="en-US" sz="2400" dirty="0">
                <a:solidFill>
                  <a:schemeClr val="accent1"/>
                </a:solidFill>
              </a:rPr>
            </a:br>
            <a:endParaRPr lang="en-US" sz="2400" dirty="0" smtClean="0">
              <a:solidFill>
                <a:schemeClr val="accent1"/>
              </a:solidFill>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5181600"/>
            <a:ext cx="32306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66" y="-76200"/>
            <a:ext cx="3563721" cy="7332760"/>
          </a:xfrm>
          <a:prstGeom prst="rect">
            <a:avLst/>
          </a:prstGeom>
          <a:effectLst>
            <a:outerShdw blurRad="292100" dist="177800" dir="1980000" sx="104000" sy="104000" algn="ctr" rotWithShape="0">
              <a:schemeClr val="tx1"/>
            </a:outerShdw>
          </a:effectLst>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317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Gel Electrophoresis</a:t>
            </a:r>
          </a:p>
        </p:txBody>
      </p:sp>
      <p:sp>
        <p:nvSpPr>
          <p:cNvPr id="2" name="TextBox 1"/>
          <p:cNvSpPr txBox="1"/>
          <p:nvPr/>
        </p:nvSpPr>
        <p:spPr>
          <a:xfrm>
            <a:off x="-1" y="1295400"/>
            <a:ext cx="9144001" cy="4893647"/>
          </a:xfrm>
          <a:prstGeom prst="rect">
            <a:avLst/>
          </a:prstGeom>
          <a:noFill/>
        </p:spPr>
        <p:txBody>
          <a:bodyPr wrap="square" rtlCol="0">
            <a:spAutoFit/>
          </a:bodyPr>
          <a:lstStyle/>
          <a:p>
            <a:pPr marL="0" lvl="1" algn="ctr"/>
            <a:r>
              <a:rPr lang="en-US" sz="2400" dirty="0" smtClean="0">
                <a:solidFill>
                  <a:schemeClr val="accent1"/>
                </a:solidFill>
              </a:rPr>
              <a:t>For </a:t>
            </a:r>
            <a:r>
              <a:rPr lang="en-US" sz="2400" b="1" dirty="0" smtClean="0">
                <a:solidFill>
                  <a:schemeClr val="accent1"/>
                </a:solidFill>
              </a:rPr>
              <a:t>electrophoresis </a:t>
            </a:r>
            <a:r>
              <a:rPr lang="en-US" sz="2400" dirty="0" smtClean="0">
                <a:solidFill>
                  <a:schemeClr val="accent1"/>
                </a:solidFill>
              </a:rPr>
              <a:t>(using an electric field to move charged particles) an agarose gel is placed in a special chamber with electrical terminals at the top and bottom.</a:t>
            </a:r>
          </a:p>
          <a:p>
            <a:pPr marL="0" lvl="1" algn="ctr"/>
            <a:endParaRPr lang="en-US" sz="2400" dirty="0" smtClean="0">
              <a:solidFill>
                <a:schemeClr val="accent1"/>
              </a:solidFill>
            </a:endParaRPr>
          </a:p>
          <a:p>
            <a:pPr marL="0" lvl="1" algn="ctr"/>
            <a:r>
              <a:rPr lang="en-US" sz="2400" dirty="0" smtClean="0">
                <a:solidFill>
                  <a:schemeClr val="accent1"/>
                </a:solidFill>
              </a:rPr>
              <a:t>The top terminal is for the </a:t>
            </a:r>
            <a:r>
              <a:rPr lang="en-US" sz="2400" b="1" dirty="0" smtClean="0">
                <a:solidFill>
                  <a:schemeClr val="accent1"/>
                </a:solidFill>
              </a:rPr>
              <a:t>negative charge</a:t>
            </a:r>
            <a:r>
              <a:rPr lang="en-US" sz="2400" dirty="0" smtClean="0">
                <a:solidFill>
                  <a:schemeClr val="accent1"/>
                </a:solidFill>
              </a:rPr>
              <a:t> (black)</a:t>
            </a:r>
          </a:p>
          <a:p>
            <a:pPr marL="0" lvl="1" algn="ctr"/>
            <a:r>
              <a:rPr lang="en-US" sz="2400" dirty="0" smtClean="0">
                <a:solidFill>
                  <a:schemeClr val="accent1"/>
                </a:solidFill>
              </a:rPr>
              <a:t>The bottom terminal is for the </a:t>
            </a:r>
            <a:r>
              <a:rPr lang="en-US" sz="2400" b="1" dirty="0" smtClean="0">
                <a:solidFill>
                  <a:schemeClr val="accent1"/>
                </a:solidFill>
              </a:rPr>
              <a:t>positive charge</a:t>
            </a:r>
            <a:r>
              <a:rPr lang="en-US" sz="2400" dirty="0" smtClean="0">
                <a:solidFill>
                  <a:schemeClr val="accent1"/>
                </a:solidFill>
              </a:rPr>
              <a:t> (red)</a:t>
            </a:r>
          </a:p>
          <a:p>
            <a:pPr marL="0" lvl="1" algn="ctr"/>
            <a:endParaRPr lang="en-US" sz="2400" dirty="0">
              <a:solidFill>
                <a:schemeClr val="accent1"/>
              </a:solidFill>
            </a:endParaRPr>
          </a:p>
          <a:p>
            <a:pPr marL="0" lvl="1" algn="ctr"/>
            <a:r>
              <a:rPr lang="en-US" sz="2400" dirty="0" smtClean="0">
                <a:solidFill>
                  <a:schemeClr val="accent1"/>
                </a:solidFill>
              </a:rPr>
              <a:t>DNA is pipetted into wells in the top end of the gel, closest to the negatively charged terminal.</a:t>
            </a:r>
          </a:p>
          <a:p>
            <a:pPr marL="0" lvl="1" algn="ctr"/>
            <a:endParaRPr lang="en-US" sz="2400" dirty="0" smtClean="0">
              <a:solidFill>
                <a:schemeClr val="accent1"/>
              </a:solidFill>
            </a:endParaRPr>
          </a:p>
          <a:p>
            <a:pPr marL="0" lvl="1" algn="ctr"/>
            <a:r>
              <a:rPr lang="en-US" sz="2400" dirty="0" smtClean="0">
                <a:solidFill>
                  <a:schemeClr val="accent1"/>
                </a:solidFill>
              </a:rPr>
              <a:t>When the apparatus is plugged into a power source and turned on, a negative current flows through the top and a positive current flows through the bottom.</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94738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387419" y="228600"/>
            <a:ext cx="5188017" cy="6370975"/>
          </a:xfrm>
          <a:prstGeom prst="rect">
            <a:avLst/>
          </a:prstGeom>
          <a:noFill/>
        </p:spPr>
        <p:txBody>
          <a:bodyPr wrap="square" rtlCol="0">
            <a:spAutoFit/>
          </a:bodyPr>
          <a:lstStyle/>
          <a:p>
            <a:pPr lvl="1"/>
            <a:r>
              <a:rPr lang="en-US" sz="2400" dirty="0" smtClean="0">
                <a:solidFill>
                  <a:schemeClr val="accent1"/>
                </a:solidFill>
              </a:rPr>
              <a:t>Some pieces of DNA are longer than others.</a:t>
            </a:r>
          </a:p>
          <a:p>
            <a:pPr lvl="1"/>
            <a:endParaRPr lang="en-US" sz="2400" dirty="0" smtClean="0">
              <a:solidFill>
                <a:schemeClr val="accent1"/>
              </a:solidFill>
            </a:endParaRPr>
          </a:p>
          <a:p>
            <a:pPr lvl="1"/>
            <a:r>
              <a:rPr lang="en-US" sz="2400" dirty="0">
                <a:solidFill>
                  <a:schemeClr val="accent1"/>
                </a:solidFill>
              </a:rPr>
              <a:t>P</a:t>
            </a:r>
            <a:r>
              <a:rPr lang="en-US" sz="2400" dirty="0" smtClean="0">
                <a:solidFill>
                  <a:schemeClr val="accent1"/>
                </a:solidFill>
              </a:rPr>
              <a:t>ores in the agarose gel are all roughly the same size.</a:t>
            </a:r>
          </a:p>
          <a:p>
            <a:pPr marL="1257300" lvl="2" indent="-342900">
              <a:buFont typeface="Arial" charset="0"/>
              <a:buChar char="•"/>
            </a:pPr>
            <a:r>
              <a:rPr lang="en-US" sz="2400" dirty="0" smtClean="0">
                <a:solidFill>
                  <a:schemeClr val="accent1"/>
                </a:solidFill>
              </a:rPr>
              <a:t>Smallest molecules will travel fastest</a:t>
            </a:r>
          </a:p>
          <a:p>
            <a:pPr marL="1257300" lvl="2" indent="-342900">
              <a:buFont typeface="Arial" charset="0"/>
              <a:buChar char="•"/>
            </a:pPr>
            <a:r>
              <a:rPr lang="en-US" sz="2400" dirty="0" smtClean="0">
                <a:solidFill>
                  <a:schemeClr val="accent1"/>
                </a:solidFill>
              </a:rPr>
              <a:t>Largest molecules will travel slowest</a:t>
            </a:r>
            <a:br>
              <a:rPr lang="en-US" sz="2400" dirty="0" smtClean="0">
                <a:solidFill>
                  <a:schemeClr val="accent1"/>
                </a:solidFill>
              </a:rPr>
            </a:br>
            <a:endParaRPr lang="en-US" sz="2400" dirty="0" smtClean="0">
              <a:solidFill>
                <a:schemeClr val="accent1"/>
              </a:solidFill>
            </a:endParaRPr>
          </a:p>
          <a:p>
            <a:pPr lvl="1"/>
            <a:r>
              <a:rPr lang="en-US" sz="2400" dirty="0" smtClean="0">
                <a:solidFill>
                  <a:schemeClr val="accent1"/>
                </a:solidFill>
              </a:rPr>
              <a:t>Gels are run for a specific length of time, so those molecules which are smallest will be closest to the bottom of the gel, with those that are largest closest to the top and the other sizes ranging in-between.</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0977" y="838200"/>
            <a:ext cx="4308468" cy="5334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64158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1371600"/>
            <a:ext cx="4800601" cy="4154984"/>
          </a:xfrm>
          <a:prstGeom prst="rect">
            <a:avLst/>
          </a:prstGeom>
          <a:noFill/>
        </p:spPr>
        <p:txBody>
          <a:bodyPr wrap="square" rtlCol="0">
            <a:spAutoFit/>
          </a:bodyPr>
          <a:lstStyle/>
          <a:p>
            <a:pPr marL="0" lvl="1" algn="ctr"/>
            <a:r>
              <a:rPr lang="en-US" sz="2400" dirty="0" smtClean="0">
                <a:solidFill>
                  <a:schemeClr val="accent1"/>
                </a:solidFill>
              </a:rPr>
              <a:t>A </a:t>
            </a:r>
            <a:r>
              <a:rPr lang="en-US" sz="2400" b="1" dirty="0" smtClean="0">
                <a:solidFill>
                  <a:schemeClr val="accent1"/>
                </a:solidFill>
              </a:rPr>
              <a:t>lane</a:t>
            </a:r>
            <a:r>
              <a:rPr lang="en-US" sz="2400" dirty="0" smtClean="0">
                <a:solidFill>
                  <a:schemeClr val="accent1"/>
                </a:solidFill>
              </a:rPr>
              <a:t> is the straight line traveled by the DNA molecules between the well and the positive end of the gel.</a:t>
            </a:r>
          </a:p>
          <a:p>
            <a:pPr marL="0" lvl="1" algn="ctr"/>
            <a:endParaRPr lang="en-US" sz="2400" dirty="0">
              <a:solidFill>
                <a:schemeClr val="accent1"/>
              </a:solidFill>
            </a:endParaRPr>
          </a:p>
          <a:p>
            <a:pPr marL="0" lvl="1" algn="ctr"/>
            <a:r>
              <a:rPr lang="en-US" sz="2400" dirty="0" smtClean="0">
                <a:solidFill>
                  <a:schemeClr val="accent1"/>
                </a:solidFill>
              </a:rPr>
              <a:t>A </a:t>
            </a:r>
            <a:r>
              <a:rPr lang="en-US" sz="2400" b="1" dirty="0" smtClean="0">
                <a:solidFill>
                  <a:schemeClr val="accent1"/>
                </a:solidFill>
              </a:rPr>
              <a:t>size ladder</a:t>
            </a:r>
            <a:r>
              <a:rPr lang="en-US" sz="2400" dirty="0" smtClean="0">
                <a:solidFill>
                  <a:schemeClr val="accent1"/>
                </a:solidFill>
              </a:rPr>
              <a:t> is a solution of DNA molecules of </a:t>
            </a:r>
            <a:r>
              <a:rPr lang="en-US" sz="2400" b="1" dirty="0" smtClean="0">
                <a:solidFill>
                  <a:schemeClr val="accent1"/>
                </a:solidFill>
              </a:rPr>
              <a:t>known lengths</a:t>
            </a:r>
            <a:r>
              <a:rPr lang="en-US" sz="2400" dirty="0" smtClean="0">
                <a:solidFill>
                  <a:schemeClr val="accent1"/>
                </a:solidFill>
              </a:rPr>
              <a:t> which is usually run on the first and/or last lanes of the gel to let us measure the sizes of the DNA pieces being tested.</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0977" y="838200"/>
            <a:ext cx="4308468" cy="5334000"/>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33246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067800" cy="1143000"/>
          </a:xfrm>
        </p:spPr>
        <p:txBody>
          <a:bodyPr>
            <a:normAutofit/>
          </a:bodyPr>
          <a:lstStyle/>
          <a:p>
            <a:pPr algn="r"/>
            <a:r>
              <a:rPr lang="en-US" sz="4000" dirty="0" smtClean="0">
                <a:solidFill>
                  <a:schemeClr val="accent2"/>
                </a:solidFill>
              </a:rPr>
              <a:t>Forensic DNA Analysis</a:t>
            </a:r>
          </a:p>
        </p:txBody>
      </p:sp>
      <p:sp>
        <p:nvSpPr>
          <p:cNvPr id="2" name="TextBox 1"/>
          <p:cNvSpPr txBox="1"/>
          <p:nvPr/>
        </p:nvSpPr>
        <p:spPr>
          <a:xfrm>
            <a:off x="-23973" y="1600200"/>
            <a:ext cx="9144000" cy="4893647"/>
          </a:xfrm>
          <a:prstGeom prst="rect">
            <a:avLst/>
          </a:prstGeom>
          <a:noFill/>
        </p:spPr>
        <p:txBody>
          <a:bodyPr wrap="square" rtlCol="0">
            <a:spAutoFit/>
          </a:bodyPr>
          <a:lstStyle/>
          <a:p>
            <a:pPr marL="0" lvl="1" algn="ctr"/>
            <a:r>
              <a:rPr lang="en-US" sz="2400" dirty="0">
                <a:solidFill>
                  <a:schemeClr val="accent1"/>
                </a:solidFill>
              </a:rPr>
              <a:t>DNA is a very small molecule – small enough to fit all the</a:t>
            </a:r>
          </a:p>
          <a:p>
            <a:pPr marL="0" lvl="1" algn="ctr"/>
            <a:r>
              <a:rPr lang="en-US" sz="2400" dirty="0">
                <a:solidFill>
                  <a:schemeClr val="accent1"/>
                </a:solidFill>
              </a:rPr>
              <a:t>code for every protein our bodies make into each and every one of our </a:t>
            </a:r>
            <a:r>
              <a:rPr lang="en-US" sz="2400" dirty="0" smtClean="0">
                <a:solidFill>
                  <a:schemeClr val="accent1"/>
                </a:solidFill>
              </a:rPr>
              <a:t>cells.</a:t>
            </a:r>
            <a:endParaRPr lang="en-US" sz="2400" dirty="0">
              <a:solidFill>
                <a:schemeClr val="accent1"/>
              </a:solidFill>
            </a:endParaRPr>
          </a:p>
          <a:p>
            <a:pPr marL="0" lvl="1" algn="ctr"/>
            <a:endParaRPr lang="en-US" sz="2400" dirty="0">
              <a:solidFill>
                <a:schemeClr val="accent1"/>
              </a:solidFill>
            </a:endParaRPr>
          </a:p>
          <a:p>
            <a:pPr marL="0" lvl="1" algn="ctr"/>
            <a:r>
              <a:rPr lang="en-US" sz="2400" dirty="0">
                <a:solidFill>
                  <a:schemeClr val="accent1"/>
                </a:solidFill>
              </a:rPr>
              <a:t>This means that it </a:t>
            </a:r>
            <a:r>
              <a:rPr lang="en-US" sz="2400" dirty="0" smtClean="0">
                <a:solidFill>
                  <a:schemeClr val="accent1"/>
                </a:solidFill>
              </a:rPr>
              <a:t>is </a:t>
            </a:r>
            <a:r>
              <a:rPr lang="en-US" sz="2400" dirty="0">
                <a:solidFill>
                  <a:schemeClr val="accent1"/>
                </a:solidFill>
              </a:rPr>
              <a:t>too small for scientists to be able to </a:t>
            </a:r>
            <a:r>
              <a:rPr lang="en-US" sz="2400" dirty="0" smtClean="0">
                <a:solidFill>
                  <a:schemeClr val="accent1"/>
                </a:solidFill>
              </a:rPr>
              <a:t>easily analyze. In order to obtain meaningful information from DNA, one of two things must be true.</a:t>
            </a:r>
          </a:p>
          <a:p>
            <a:pPr marL="0" lvl="1" algn="ctr"/>
            <a:endParaRPr lang="en-US" sz="2400" dirty="0">
              <a:solidFill>
                <a:schemeClr val="accent1"/>
              </a:solidFill>
            </a:endParaRPr>
          </a:p>
          <a:p>
            <a:pPr marL="0" lvl="1" algn="ctr"/>
            <a:r>
              <a:rPr lang="en-US" sz="2400" dirty="0" smtClean="0">
                <a:solidFill>
                  <a:schemeClr val="accent1"/>
                </a:solidFill>
              </a:rPr>
              <a:t>1. A large amount of sample must be present</a:t>
            </a:r>
          </a:p>
          <a:p>
            <a:pPr marL="0" lvl="1" algn="ctr"/>
            <a:r>
              <a:rPr lang="en-US" sz="2400" dirty="0" smtClean="0">
                <a:solidFill>
                  <a:schemeClr val="accent1"/>
                </a:solidFill>
              </a:rPr>
              <a:t>2. Copies of a small amount of sample must be made</a:t>
            </a:r>
          </a:p>
          <a:p>
            <a:pPr marL="0" lvl="1" algn="ctr"/>
            <a:endParaRPr lang="en-US" sz="2400" dirty="0">
              <a:solidFill>
                <a:schemeClr val="accent1"/>
              </a:solidFill>
            </a:endParaRPr>
          </a:p>
          <a:p>
            <a:pPr marL="0" lvl="1" algn="ctr"/>
            <a:r>
              <a:rPr lang="en-US" sz="2400" dirty="0" smtClean="0">
                <a:solidFill>
                  <a:schemeClr val="accent1"/>
                </a:solidFill>
              </a:rPr>
              <a:t>We will look at two methods of forensic DNA analysis, RFLP and STR.</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9895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067800" cy="1143000"/>
          </a:xfrm>
        </p:spPr>
        <p:txBody>
          <a:bodyPr>
            <a:normAutofit fontScale="90000"/>
          </a:bodyPr>
          <a:lstStyle/>
          <a:p>
            <a:pPr algn="r"/>
            <a:r>
              <a:rPr lang="en-US" sz="4000" dirty="0" smtClean="0">
                <a:solidFill>
                  <a:schemeClr val="accent2"/>
                </a:solidFill>
              </a:rPr>
              <a:t>Restriction Fragment Length Polymorphism</a:t>
            </a:r>
          </a:p>
        </p:txBody>
      </p:sp>
      <p:sp>
        <p:nvSpPr>
          <p:cNvPr id="2" name="TextBox 1"/>
          <p:cNvSpPr txBox="1"/>
          <p:nvPr/>
        </p:nvSpPr>
        <p:spPr>
          <a:xfrm>
            <a:off x="0" y="2514600"/>
            <a:ext cx="9144000" cy="2677656"/>
          </a:xfrm>
          <a:prstGeom prst="rect">
            <a:avLst/>
          </a:prstGeom>
          <a:noFill/>
        </p:spPr>
        <p:txBody>
          <a:bodyPr wrap="square" rtlCol="0">
            <a:spAutoFit/>
          </a:bodyPr>
          <a:lstStyle/>
          <a:p>
            <a:pPr marL="0" lvl="1" algn="ctr"/>
            <a:r>
              <a:rPr lang="en-US" sz="2400" b="1" dirty="0" smtClean="0">
                <a:solidFill>
                  <a:schemeClr val="accent1"/>
                </a:solidFill>
              </a:rPr>
              <a:t>Restriction enzymes</a:t>
            </a:r>
            <a:r>
              <a:rPr lang="en-US" sz="2400" dirty="0" smtClean="0">
                <a:solidFill>
                  <a:schemeClr val="accent1"/>
                </a:solidFill>
              </a:rPr>
              <a:t> are molecules that cut DNA.</a:t>
            </a:r>
          </a:p>
          <a:p>
            <a:pPr marL="0" lvl="1" algn="ctr"/>
            <a:endParaRPr lang="en-US" sz="2400" b="1" dirty="0">
              <a:solidFill>
                <a:schemeClr val="accent1"/>
              </a:solidFill>
            </a:endParaRPr>
          </a:p>
          <a:p>
            <a:pPr marL="0" lvl="1" algn="ctr"/>
            <a:r>
              <a:rPr lang="en-US" sz="2400" dirty="0" smtClean="0">
                <a:solidFill>
                  <a:schemeClr val="accent1"/>
                </a:solidFill>
              </a:rPr>
              <a:t>Each restriction enzyme only breaks the DNA at a </a:t>
            </a:r>
            <a:r>
              <a:rPr lang="en-US" sz="2400" b="1" dirty="0" smtClean="0">
                <a:solidFill>
                  <a:schemeClr val="accent1"/>
                </a:solidFill>
              </a:rPr>
              <a:t>cut site </a:t>
            </a:r>
            <a:r>
              <a:rPr lang="en-US" sz="2400" dirty="0" smtClean="0">
                <a:solidFill>
                  <a:schemeClr val="accent1"/>
                </a:solidFill>
              </a:rPr>
              <a:t>where it finds a specific nucleotide sequence.  </a:t>
            </a:r>
            <a:r>
              <a:rPr lang="en-US" sz="2400" dirty="0">
                <a:solidFill>
                  <a:schemeClr val="accent1"/>
                </a:solidFill>
              </a:rPr>
              <a:t>T</a:t>
            </a:r>
            <a:r>
              <a:rPr lang="en-US" sz="2400" dirty="0" smtClean="0">
                <a:solidFill>
                  <a:schemeClr val="accent1"/>
                </a:solidFill>
              </a:rPr>
              <a:t>hese cut sites occur in known places on the DNA molecule but a mutation in the cut site sequence will mean a change in the length of the fragment it creates.</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0143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067800" cy="1143000"/>
          </a:xfrm>
        </p:spPr>
        <p:txBody>
          <a:bodyPr>
            <a:normAutofit fontScale="90000"/>
          </a:bodyPr>
          <a:lstStyle/>
          <a:p>
            <a:pPr algn="r"/>
            <a:r>
              <a:rPr lang="en-US" sz="4000" dirty="0" smtClean="0">
                <a:solidFill>
                  <a:schemeClr val="accent2"/>
                </a:solidFill>
              </a:rPr>
              <a:t>Restriction Fragment Length Polymorphism</a:t>
            </a:r>
          </a:p>
        </p:txBody>
      </p:sp>
      <p:sp>
        <p:nvSpPr>
          <p:cNvPr id="2" name="TextBox 1"/>
          <p:cNvSpPr txBox="1"/>
          <p:nvPr/>
        </p:nvSpPr>
        <p:spPr>
          <a:xfrm>
            <a:off x="0" y="1219200"/>
            <a:ext cx="9144000" cy="4893647"/>
          </a:xfrm>
          <a:prstGeom prst="rect">
            <a:avLst/>
          </a:prstGeom>
          <a:noFill/>
        </p:spPr>
        <p:txBody>
          <a:bodyPr wrap="square" rtlCol="0">
            <a:spAutoFit/>
          </a:bodyPr>
          <a:lstStyle/>
          <a:p>
            <a:pPr marL="0" lvl="1" algn="ctr"/>
            <a:endParaRPr lang="en-US" sz="2400" dirty="0">
              <a:solidFill>
                <a:schemeClr val="accent1"/>
              </a:solidFill>
            </a:endParaRPr>
          </a:p>
          <a:p>
            <a:pPr marL="0" lvl="1" algn="ctr"/>
            <a:r>
              <a:rPr lang="en-US" sz="2400" dirty="0" smtClean="0">
                <a:solidFill>
                  <a:schemeClr val="accent1"/>
                </a:solidFill>
              </a:rPr>
              <a:t>If a large enough amount of DNA sample is present, scientists can add the enzyme to that sample and to another sample from the suspect.</a:t>
            </a:r>
          </a:p>
          <a:p>
            <a:pPr marL="0" lvl="1" algn="ctr"/>
            <a:endParaRPr lang="en-US" sz="2400" dirty="0" smtClean="0">
              <a:solidFill>
                <a:schemeClr val="accent1"/>
              </a:solidFill>
            </a:endParaRPr>
          </a:p>
          <a:p>
            <a:pPr marL="0" lvl="1" algn="ctr"/>
            <a:r>
              <a:rPr lang="en-US" sz="2400" dirty="0" smtClean="0">
                <a:solidFill>
                  <a:schemeClr val="accent1"/>
                </a:solidFill>
              </a:rPr>
              <a:t>The enzyme digests the DNA over a period of several hours and then both samples are run side by side on a gel.</a:t>
            </a:r>
          </a:p>
          <a:p>
            <a:pPr marL="0" lvl="1" algn="ctr"/>
            <a:endParaRPr lang="en-US" sz="2400" dirty="0">
              <a:solidFill>
                <a:schemeClr val="accent1"/>
              </a:solidFill>
            </a:endParaRPr>
          </a:p>
          <a:p>
            <a:pPr marL="0" lvl="1" algn="ctr"/>
            <a:r>
              <a:rPr lang="en-US" sz="2400" dirty="0" smtClean="0">
                <a:solidFill>
                  <a:schemeClr val="accent1"/>
                </a:solidFill>
              </a:rPr>
              <a:t>If the fragment sizes on the two samples don’t match, they do not come from the same person.</a:t>
            </a:r>
          </a:p>
          <a:p>
            <a:pPr marL="0" lvl="1" algn="ctr"/>
            <a:endParaRPr lang="en-US" sz="2400" dirty="0">
              <a:solidFill>
                <a:schemeClr val="accent1"/>
              </a:solidFill>
            </a:endParaRPr>
          </a:p>
          <a:p>
            <a:pPr marL="0" lvl="1" algn="ctr"/>
            <a:r>
              <a:rPr lang="en-US" sz="2400" dirty="0" smtClean="0">
                <a:solidFill>
                  <a:schemeClr val="accent1"/>
                </a:solidFill>
              </a:rPr>
              <a:t>This process </a:t>
            </a:r>
            <a:r>
              <a:rPr lang="en-US" sz="2400" dirty="0">
                <a:solidFill>
                  <a:schemeClr val="accent1"/>
                </a:solidFill>
              </a:rPr>
              <a:t>i</a:t>
            </a:r>
            <a:r>
              <a:rPr lang="en-US" sz="2400" dirty="0" smtClean="0">
                <a:solidFill>
                  <a:schemeClr val="accent1"/>
                </a:solidFill>
              </a:rPr>
              <a:t>s very time-consuming and it can take up to eight weeks to process one crime scene.</a:t>
            </a:r>
            <a:endParaRPr lang="en-US" sz="2400" dirty="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982251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Polymerase Chain Reaction</a:t>
            </a:r>
          </a:p>
        </p:txBody>
      </p:sp>
      <p:sp>
        <p:nvSpPr>
          <p:cNvPr id="2" name="TextBox 1"/>
          <p:cNvSpPr txBox="1"/>
          <p:nvPr/>
        </p:nvSpPr>
        <p:spPr>
          <a:xfrm>
            <a:off x="0" y="1600200"/>
            <a:ext cx="9144000" cy="4154984"/>
          </a:xfrm>
          <a:prstGeom prst="rect">
            <a:avLst/>
          </a:prstGeom>
          <a:noFill/>
        </p:spPr>
        <p:txBody>
          <a:bodyPr wrap="square" rtlCol="0">
            <a:spAutoFit/>
          </a:bodyPr>
          <a:lstStyle/>
          <a:p>
            <a:pPr marL="0" lvl="1" algn="ctr"/>
            <a:r>
              <a:rPr lang="en-US" sz="2400" dirty="0" smtClean="0">
                <a:solidFill>
                  <a:schemeClr val="accent1"/>
                </a:solidFill>
              </a:rPr>
              <a:t>In cases where at least a small amount of a DNA sample is present, a quicker method is available.</a:t>
            </a:r>
          </a:p>
          <a:p>
            <a:pPr marL="0" lvl="1" algn="ctr"/>
            <a:endParaRPr lang="en-US" sz="2400" dirty="0" smtClean="0">
              <a:solidFill>
                <a:schemeClr val="accent1"/>
              </a:solidFill>
            </a:endParaRPr>
          </a:p>
          <a:p>
            <a:pPr marL="0" lvl="1" algn="ctr"/>
            <a:r>
              <a:rPr lang="en-US" sz="2400" dirty="0" smtClean="0">
                <a:solidFill>
                  <a:schemeClr val="accent1"/>
                </a:solidFill>
              </a:rPr>
              <a:t>In order to isolate and amplify the desired portion of DNA, we can use a process called the </a:t>
            </a:r>
            <a:r>
              <a:rPr lang="en-US" sz="2400" b="1" dirty="0" smtClean="0">
                <a:solidFill>
                  <a:schemeClr val="accent1"/>
                </a:solidFill>
              </a:rPr>
              <a:t>polymerase chain reaction (PCR).</a:t>
            </a:r>
          </a:p>
          <a:p>
            <a:pPr marL="0" lvl="1" algn="ctr"/>
            <a:endParaRPr lang="en-US" sz="2400" dirty="0">
              <a:solidFill>
                <a:schemeClr val="accent1"/>
              </a:solidFill>
            </a:endParaRPr>
          </a:p>
          <a:p>
            <a:pPr marL="0" lvl="1" algn="ctr"/>
            <a:r>
              <a:rPr lang="en-US" sz="2400" dirty="0" smtClean="0">
                <a:solidFill>
                  <a:schemeClr val="accent1"/>
                </a:solidFill>
              </a:rPr>
              <a:t>PCR approximates the body’s own method of duplicating DNA to make millions of copies of the pieces we want to study.</a:t>
            </a:r>
          </a:p>
          <a:p>
            <a:pPr marL="0" lvl="1" algn="ctr"/>
            <a:endParaRPr lang="en-US" sz="2400" dirty="0" smtClean="0">
              <a:solidFill>
                <a:schemeClr val="accent1"/>
              </a:solidFill>
            </a:endParaRPr>
          </a:p>
          <a:p>
            <a:pPr marL="0" lvl="1" algn="ctr"/>
            <a:r>
              <a:rPr lang="en-US" sz="2400" dirty="0" smtClean="0">
                <a:solidFill>
                  <a:schemeClr val="accent1"/>
                </a:solidFill>
              </a:rPr>
              <a:t>Over the next few slides, we’ll get an inside look at how this process works.</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29005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Preliminary Step</a:t>
            </a:r>
          </a:p>
        </p:txBody>
      </p:sp>
      <p:sp>
        <p:nvSpPr>
          <p:cNvPr id="2" name="TextBox 1"/>
          <p:cNvSpPr txBox="1"/>
          <p:nvPr/>
        </p:nvSpPr>
        <p:spPr>
          <a:xfrm>
            <a:off x="0" y="1035308"/>
            <a:ext cx="9144000" cy="4832092"/>
          </a:xfrm>
          <a:prstGeom prst="rect">
            <a:avLst/>
          </a:prstGeom>
          <a:noFill/>
        </p:spPr>
        <p:txBody>
          <a:bodyPr wrap="square" rtlCol="0">
            <a:spAutoFit/>
          </a:bodyPr>
          <a:lstStyle/>
          <a:p>
            <a:pPr marL="0" lvl="1" algn="ctr"/>
            <a:r>
              <a:rPr lang="en-US" sz="2000" dirty="0" smtClean="0">
                <a:solidFill>
                  <a:schemeClr val="accent1"/>
                </a:solidFill>
              </a:rPr>
              <a:t>In order to perform PCR, a number of ‘ingredients’ and tools are necessary.</a:t>
            </a:r>
          </a:p>
          <a:p>
            <a:pPr marL="0" lvl="1" algn="ctr">
              <a:lnSpc>
                <a:spcPct val="80000"/>
              </a:lnSpc>
            </a:pPr>
            <a:r>
              <a:rPr lang="en-US" sz="2000" dirty="0" smtClean="0">
                <a:solidFill>
                  <a:schemeClr val="accent1"/>
                </a:solidFill>
              </a:rPr>
              <a:t>The most important ones are:</a:t>
            </a:r>
            <a:br>
              <a:rPr lang="en-US" sz="2000" dirty="0" smtClean="0">
                <a:solidFill>
                  <a:schemeClr val="accent1"/>
                </a:solidFill>
              </a:rPr>
            </a:br>
            <a:endParaRPr lang="en-US" sz="2000" dirty="0" smtClean="0">
              <a:solidFill>
                <a:schemeClr val="accent1"/>
              </a:solidFill>
            </a:endParaRPr>
          </a:p>
          <a:p>
            <a:pPr marL="685800" lvl="2" indent="-342900">
              <a:lnSpc>
                <a:spcPct val="80000"/>
              </a:lnSpc>
              <a:buFont typeface="Arial" charset="0"/>
              <a:buChar char="•"/>
            </a:pPr>
            <a:r>
              <a:rPr lang="en-US" sz="2000" b="1" dirty="0" smtClean="0">
                <a:solidFill>
                  <a:schemeClr val="accent1"/>
                </a:solidFill>
              </a:rPr>
              <a:t>DNA sample</a:t>
            </a:r>
            <a:br>
              <a:rPr lang="en-US" sz="2000" b="1" dirty="0" smtClean="0">
                <a:solidFill>
                  <a:schemeClr val="accent1"/>
                </a:solidFill>
              </a:rPr>
            </a:br>
            <a:endParaRPr lang="en-US" sz="2000" b="1" dirty="0" smtClean="0">
              <a:solidFill>
                <a:schemeClr val="accent1"/>
              </a:solidFill>
            </a:endParaRPr>
          </a:p>
          <a:p>
            <a:pPr marL="685800" lvl="2" indent="-342900">
              <a:lnSpc>
                <a:spcPct val="80000"/>
              </a:lnSpc>
              <a:buFont typeface="Arial" charset="0"/>
              <a:buChar char="•"/>
            </a:pPr>
            <a:r>
              <a:rPr lang="en-US" sz="2000" b="1" dirty="0">
                <a:solidFill>
                  <a:schemeClr val="accent1"/>
                </a:solidFill>
              </a:rPr>
              <a:t>P</a:t>
            </a:r>
            <a:r>
              <a:rPr lang="en-US" sz="2000" b="1" dirty="0" smtClean="0">
                <a:solidFill>
                  <a:schemeClr val="accent1"/>
                </a:solidFill>
              </a:rPr>
              <a:t>olymerase </a:t>
            </a:r>
            <a:r>
              <a:rPr lang="en-US" sz="2000" dirty="0" smtClean="0">
                <a:solidFill>
                  <a:schemeClr val="accent1"/>
                </a:solidFill>
              </a:rPr>
              <a:t>– Polymerase binds to open DNA and synthesizes a complementary strand from primer bound to the original strand; </a:t>
            </a:r>
            <a:r>
              <a:rPr lang="en-US" sz="2000" dirty="0" err="1">
                <a:solidFill>
                  <a:schemeClr val="accent1"/>
                </a:solidFill>
              </a:rPr>
              <a:t>T</a:t>
            </a:r>
            <a:r>
              <a:rPr lang="en-US" sz="2000" dirty="0" err="1" smtClean="0">
                <a:solidFill>
                  <a:schemeClr val="accent1"/>
                </a:solidFill>
              </a:rPr>
              <a:t>aq</a:t>
            </a:r>
            <a:r>
              <a:rPr lang="en-US" sz="2000" dirty="0" smtClean="0">
                <a:solidFill>
                  <a:schemeClr val="accent1"/>
                </a:solidFill>
              </a:rPr>
              <a:t> polymerase is a special polymerase which does not degrade at high temperatures</a:t>
            </a:r>
            <a:br>
              <a:rPr lang="en-US" sz="2000" dirty="0" smtClean="0">
                <a:solidFill>
                  <a:schemeClr val="accent1"/>
                </a:solidFill>
              </a:rPr>
            </a:br>
            <a:endParaRPr lang="en-US" sz="2000" dirty="0" smtClean="0">
              <a:solidFill>
                <a:schemeClr val="accent1"/>
              </a:solidFill>
            </a:endParaRPr>
          </a:p>
          <a:p>
            <a:pPr marL="685800" lvl="2" indent="-342900">
              <a:lnSpc>
                <a:spcPct val="80000"/>
              </a:lnSpc>
              <a:buFont typeface="Arial" charset="0"/>
              <a:buChar char="•"/>
            </a:pPr>
            <a:r>
              <a:rPr lang="en-US" sz="2000" b="1" dirty="0" smtClean="0">
                <a:solidFill>
                  <a:schemeClr val="accent1"/>
                </a:solidFill>
              </a:rPr>
              <a:t>Primers </a:t>
            </a:r>
            <a:r>
              <a:rPr lang="en-US" sz="2000" dirty="0" smtClean="0">
                <a:solidFill>
                  <a:schemeClr val="accent1"/>
                </a:solidFill>
              </a:rPr>
              <a:t>– Short sequences of DNA that bind to specific complementary (matching) regions of the DNA sample – called the </a:t>
            </a:r>
            <a:r>
              <a:rPr lang="en-US" sz="2000" b="1" dirty="0" smtClean="0">
                <a:solidFill>
                  <a:schemeClr val="accent1"/>
                </a:solidFill>
              </a:rPr>
              <a:t>target sequence</a:t>
            </a:r>
            <a:r>
              <a:rPr lang="en-US" sz="2000" dirty="0" smtClean="0">
                <a:solidFill>
                  <a:schemeClr val="accent1"/>
                </a:solidFill>
              </a:rPr>
              <a:t> – that we want to amplify</a:t>
            </a:r>
            <a:br>
              <a:rPr lang="en-US" sz="2000" dirty="0" smtClean="0">
                <a:solidFill>
                  <a:schemeClr val="accent1"/>
                </a:solidFill>
              </a:rPr>
            </a:br>
            <a:endParaRPr lang="en-US" sz="2000" dirty="0">
              <a:solidFill>
                <a:schemeClr val="accent1"/>
              </a:solidFill>
            </a:endParaRPr>
          </a:p>
          <a:p>
            <a:pPr marL="685800" lvl="2" indent="-342900">
              <a:lnSpc>
                <a:spcPct val="80000"/>
              </a:lnSpc>
              <a:buFont typeface="Arial" charset="0"/>
              <a:buChar char="•"/>
            </a:pPr>
            <a:r>
              <a:rPr lang="en-US" sz="2000" b="1" dirty="0" smtClean="0">
                <a:solidFill>
                  <a:schemeClr val="accent1"/>
                </a:solidFill>
              </a:rPr>
              <a:t>Nucleotides </a:t>
            </a:r>
            <a:r>
              <a:rPr lang="en-US" sz="2000" dirty="0" smtClean="0">
                <a:solidFill>
                  <a:schemeClr val="accent1"/>
                </a:solidFill>
              </a:rPr>
              <a:t>– Raw material for the polymerase to synthesize new DNA strands</a:t>
            </a:r>
            <a:br>
              <a:rPr lang="en-US" sz="2000" dirty="0" smtClean="0">
                <a:solidFill>
                  <a:schemeClr val="accent1"/>
                </a:solidFill>
              </a:rPr>
            </a:br>
            <a:endParaRPr lang="en-US" sz="2000" dirty="0" smtClean="0">
              <a:solidFill>
                <a:schemeClr val="accent1"/>
              </a:solidFill>
            </a:endParaRPr>
          </a:p>
          <a:p>
            <a:pPr marL="685800" lvl="2" indent="-342900">
              <a:lnSpc>
                <a:spcPct val="80000"/>
              </a:lnSpc>
              <a:buFont typeface="Arial" charset="0"/>
              <a:buChar char="•"/>
            </a:pPr>
            <a:r>
              <a:rPr lang="en-US" sz="2000" b="1" dirty="0" err="1">
                <a:solidFill>
                  <a:schemeClr val="accent1"/>
                </a:solidFill>
              </a:rPr>
              <a:t>Thermocycler</a:t>
            </a:r>
            <a:r>
              <a:rPr lang="en-US" sz="2000" dirty="0">
                <a:solidFill>
                  <a:schemeClr val="accent1"/>
                </a:solidFill>
              </a:rPr>
              <a:t> – Machine used </a:t>
            </a:r>
            <a:r>
              <a:rPr lang="en-US" sz="2000" dirty="0" smtClean="0">
                <a:solidFill>
                  <a:schemeClr val="accent1"/>
                </a:solidFill>
              </a:rPr>
              <a:t>to precisely </a:t>
            </a:r>
            <a:r>
              <a:rPr lang="en-US" sz="2000" dirty="0">
                <a:solidFill>
                  <a:schemeClr val="accent1"/>
                </a:solidFill>
              </a:rPr>
              <a:t>raise and lower the temperature of the DNA samples </a:t>
            </a:r>
            <a:r>
              <a:rPr lang="en-US" sz="2000" dirty="0" smtClean="0">
                <a:solidFill>
                  <a:schemeClr val="accent1"/>
                </a:solidFill>
              </a:rPr>
              <a:t>for specific lengths </a:t>
            </a:r>
            <a:r>
              <a:rPr lang="en-US" sz="2000" dirty="0">
                <a:solidFill>
                  <a:schemeClr val="accent1"/>
                </a:solidFill>
              </a:rPr>
              <a:t>of time</a:t>
            </a:r>
            <a:endParaRPr lang="en-US" sz="2000" dirty="0" smtClean="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46042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Starting Point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006" y="11430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717677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One</a:t>
            </a:r>
          </a:p>
        </p:txBody>
      </p:sp>
      <p:sp>
        <p:nvSpPr>
          <p:cNvPr id="2" name="TextBox 1"/>
          <p:cNvSpPr txBox="1"/>
          <p:nvPr/>
        </p:nvSpPr>
        <p:spPr>
          <a:xfrm>
            <a:off x="8562" y="1600200"/>
            <a:ext cx="9144000" cy="3046988"/>
          </a:xfrm>
          <a:prstGeom prst="rect">
            <a:avLst/>
          </a:prstGeom>
          <a:noFill/>
        </p:spPr>
        <p:txBody>
          <a:bodyPr wrap="square" rtlCol="0">
            <a:spAutoFit/>
          </a:bodyPr>
          <a:lstStyle/>
          <a:p>
            <a:pPr marL="0" lvl="1" algn="ctr"/>
            <a:r>
              <a:rPr lang="en-US" sz="2400" dirty="0" smtClean="0">
                <a:solidFill>
                  <a:schemeClr val="accent1"/>
                </a:solidFill>
              </a:rPr>
              <a:t>In order to simplify the explanation, this example begins with only </a:t>
            </a:r>
            <a:r>
              <a:rPr lang="en-US" sz="2400" b="1" dirty="0" smtClean="0">
                <a:solidFill>
                  <a:schemeClr val="accent1"/>
                </a:solidFill>
              </a:rPr>
              <a:t>one</a:t>
            </a:r>
            <a:r>
              <a:rPr lang="en-US" sz="2400" dirty="0" smtClean="0">
                <a:solidFill>
                  <a:schemeClr val="accent1"/>
                </a:solidFill>
              </a:rPr>
              <a:t> molecule of DNA.  In reality, even the smallest samples usually have many molecules to start with.</a:t>
            </a:r>
          </a:p>
          <a:p>
            <a:pPr marL="0" lvl="1" algn="ctr"/>
            <a:endParaRPr lang="en-US" sz="2400" dirty="0" smtClean="0">
              <a:solidFill>
                <a:schemeClr val="accent1"/>
              </a:solidFill>
            </a:endParaRPr>
          </a:p>
          <a:p>
            <a:pPr marL="0" lvl="1" algn="ctr"/>
            <a:r>
              <a:rPr lang="en-US" sz="2400" dirty="0" smtClean="0">
                <a:solidFill>
                  <a:schemeClr val="accent1"/>
                </a:solidFill>
              </a:rPr>
              <a:t>The DNA is first ‘unzipped’ by raising the temperature to </a:t>
            </a:r>
            <a:r>
              <a:rPr lang="en-US" sz="2400" b="1" dirty="0" smtClean="0">
                <a:solidFill>
                  <a:schemeClr val="accent1"/>
                </a:solidFill>
              </a:rPr>
              <a:t>95°C.</a:t>
            </a:r>
          </a:p>
          <a:p>
            <a:pPr marL="0" lvl="1" algn="ctr"/>
            <a:endParaRPr lang="en-US" sz="2400" b="1" dirty="0" smtClean="0">
              <a:solidFill>
                <a:schemeClr val="accent1"/>
              </a:solidFill>
            </a:endParaRPr>
          </a:p>
          <a:p>
            <a:pPr marL="0" lvl="1" algn="ctr"/>
            <a:r>
              <a:rPr lang="en-US" sz="2400" dirty="0" smtClean="0">
                <a:solidFill>
                  <a:schemeClr val="accent1"/>
                </a:solidFill>
              </a:rPr>
              <a:t>This breaks the hydrogen bonds which hold each nucleotide base to its complement on the opposite strand.</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36252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Genes – Cellular Blueprints</a:t>
            </a:r>
          </a:p>
        </p:txBody>
      </p:sp>
      <p:sp>
        <p:nvSpPr>
          <p:cNvPr id="247811" name="Rectangle 3"/>
          <p:cNvSpPr>
            <a:spLocks noGrp="1" noChangeArrowheads="1"/>
          </p:cNvSpPr>
          <p:nvPr>
            <p:ph type="body" sz="half" idx="1"/>
          </p:nvPr>
        </p:nvSpPr>
        <p:spPr>
          <a:xfrm>
            <a:off x="304800" y="1201220"/>
            <a:ext cx="4030663" cy="5257800"/>
          </a:xfrm>
        </p:spPr>
        <p:txBody>
          <a:bodyPr>
            <a:noAutofit/>
          </a:bodyPr>
          <a:lstStyle/>
          <a:p>
            <a:pPr marL="0" indent="0">
              <a:lnSpc>
                <a:spcPct val="90000"/>
              </a:lnSpc>
              <a:buNone/>
            </a:pPr>
            <a:r>
              <a:rPr lang="en-US" sz="2000" dirty="0" smtClean="0">
                <a:solidFill>
                  <a:schemeClr val="accent1"/>
                </a:solidFill>
              </a:rPr>
              <a:t>A </a:t>
            </a:r>
            <a:r>
              <a:rPr lang="en-US" sz="2000" b="1" dirty="0" smtClean="0">
                <a:solidFill>
                  <a:schemeClr val="accent1"/>
                </a:solidFill>
              </a:rPr>
              <a:t>gene</a:t>
            </a:r>
            <a:r>
              <a:rPr lang="en-US" sz="2000" dirty="0" smtClean="0">
                <a:solidFill>
                  <a:schemeClr val="accent1"/>
                </a:solidFill>
              </a:rPr>
              <a:t> is a series of nucleotides that codes for a certain </a:t>
            </a:r>
            <a:r>
              <a:rPr lang="en-US" sz="2000" b="1" dirty="0" smtClean="0">
                <a:solidFill>
                  <a:schemeClr val="accent1"/>
                </a:solidFill>
              </a:rPr>
              <a:t>polypeptide</a:t>
            </a:r>
            <a:r>
              <a:rPr lang="en-US" sz="2000" dirty="0" smtClean="0">
                <a:solidFill>
                  <a:schemeClr val="accent1"/>
                </a:solidFill>
              </a:rPr>
              <a:t> (protein).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Each gene has at least</a:t>
            </a:r>
          </a:p>
          <a:p>
            <a:pPr lvl="1">
              <a:lnSpc>
                <a:spcPct val="90000"/>
              </a:lnSpc>
            </a:pPr>
            <a:r>
              <a:rPr lang="en-US" sz="2000" b="1" dirty="0">
                <a:solidFill>
                  <a:schemeClr val="accent1"/>
                </a:solidFill>
              </a:rPr>
              <a:t>Promoter</a:t>
            </a:r>
            <a:r>
              <a:rPr lang="en-US" sz="2000" dirty="0">
                <a:solidFill>
                  <a:schemeClr val="accent1"/>
                </a:solidFill>
              </a:rPr>
              <a:t> region</a:t>
            </a:r>
          </a:p>
          <a:p>
            <a:pPr lvl="1">
              <a:lnSpc>
                <a:spcPct val="90000"/>
              </a:lnSpc>
            </a:pPr>
            <a:r>
              <a:rPr lang="en-US" sz="2000" b="1" dirty="0" smtClean="0">
                <a:solidFill>
                  <a:schemeClr val="accent1"/>
                </a:solidFill>
              </a:rPr>
              <a:t>Initiation </a:t>
            </a:r>
            <a:r>
              <a:rPr lang="en-US" sz="2000" dirty="0" smtClean="0">
                <a:solidFill>
                  <a:schemeClr val="accent1"/>
                </a:solidFill>
              </a:rPr>
              <a:t>or start site</a:t>
            </a:r>
          </a:p>
          <a:p>
            <a:pPr lvl="1">
              <a:lnSpc>
                <a:spcPct val="90000"/>
              </a:lnSpc>
            </a:pPr>
            <a:r>
              <a:rPr lang="en-US" sz="2000" b="1" dirty="0" smtClean="0">
                <a:solidFill>
                  <a:schemeClr val="accent1"/>
                </a:solidFill>
              </a:rPr>
              <a:t>Coding</a:t>
            </a:r>
            <a:r>
              <a:rPr lang="en-US" sz="2000" dirty="0" smtClean="0">
                <a:solidFill>
                  <a:schemeClr val="accent1"/>
                </a:solidFill>
              </a:rPr>
              <a:t> region</a:t>
            </a:r>
          </a:p>
          <a:p>
            <a:pPr lvl="1">
              <a:lnSpc>
                <a:spcPct val="90000"/>
              </a:lnSpc>
            </a:pPr>
            <a:r>
              <a:rPr lang="en-US" sz="2000" b="1" dirty="0" smtClean="0">
                <a:solidFill>
                  <a:schemeClr val="accent1"/>
                </a:solidFill>
              </a:rPr>
              <a:t>Termination</a:t>
            </a:r>
            <a:r>
              <a:rPr lang="en-US" sz="2000" dirty="0" smtClean="0">
                <a:solidFill>
                  <a:schemeClr val="accent1"/>
                </a:solidFill>
              </a:rPr>
              <a:t> site</a:t>
            </a:r>
            <a:br>
              <a:rPr lang="en-US" sz="2000" dirty="0" smtClean="0">
                <a:solidFill>
                  <a:schemeClr val="accent1"/>
                </a:solidFill>
              </a:rPr>
            </a:br>
            <a:endParaRPr lang="en-US" sz="2000" dirty="0" smtClean="0">
              <a:solidFill>
                <a:schemeClr val="accent1"/>
              </a:solidFill>
            </a:endParaRPr>
          </a:p>
          <a:p>
            <a:pPr marL="0" indent="0">
              <a:lnSpc>
                <a:spcPct val="90000"/>
              </a:lnSpc>
              <a:buNone/>
            </a:pPr>
            <a:endParaRPr lang="en-US" sz="2000" dirty="0" smtClean="0">
              <a:solidFill>
                <a:schemeClr val="accent1"/>
              </a:solidFill>
            </a:endParaRPr>
          </a:p>
          <a:p>
            <a:pPr marL="0" indent="0">
              <a:lnSpc>
                <a:spcPct val="90000"/>
              </a:lnSpc>
              <a:buNone/>
            </a:pPr>
            <a:r>
              <a:rPr lang="en-US" sz="2000" dirty="0" smtClean="0">
                <a:solidFill>
                  <a:schemeClr val="accent1"/>
                </a:solidFill>
              </a:rPr>
              <a:t>Eukaryotic genes can be as large as 100,000 base pairs.</a:t>
            </a:r>
          </a:p>
          <a:p>
            <a:pPr lvl="1">
              <a:lnSpc>
                <a:spcPct val="90000"/>
              </a:lnSpc>
            </a:pPr>
            <a:r>
              <a:rPr lang="en-US" sz="2000" b="1" dirty="0" smtClean="0">
                <a:solidFill>
                  <a:schemeClr val="accent1"/>
                </a:solidFill>
              </a:rPr>
              <a:t>Introns</a:t>
            </a:r>
            <a:r>
              <a:rPr lang="en-US" sz="2000" dirty="0" smtClean="0">
                <a:solidFill>
                  <a:schemeClr val="accent1"/>
                </a:solidFill>
              </a:rPr>
              <a:t> are non-coding regions, usually spliced out of created proteins</a:t>
            </a:r>
          </a:p>
          <a:p>
            <a:pPr lvl="1">
              <a:lnSpc>
                <a:spcPct val="90000"/>
              </a:lnSpc>
            </a:pPr>
            <a:r>
              <a:rPr lang="en-US" sz="2000" b="1" dirty="0" smtClean="0">
                <a:solidFill>
                  <a:schemeClr val="accent1"/>
                </a:solidFill>
              </a:rPr>
              <a:t>Exons</a:t>
            </a:r>
            <a:r>
              <a:rPr lang="en-US" sz="2000" dirty="0" smtClean="0">
                <a:solidFill>
                  <a:schemeClr val="accent1"/>
                </a:solidFill>
              </a:rPr>
              <a:t> are coding regions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533400"/>
            <a:ext cx="6324600" cy="65913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71028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Mid-Cycle One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2286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93960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One</a:t>
            </a:r>
          </a:p>
        </p:txBody>
      </p:sp>
      <p:sp>
        <p:nvSpPr>
          <p:cNvPr id="2" name="TextBox 1"/>
          <p:cNvSpPr txBox="1"/>
          <p:nvPr/>
        </p:nvSpPr>
        <p:spPr>
          <a:xfrm>
            <a:off x="0" y="838200"/>
            <a:ext cx="9144000" cy="5632311"/>
          </a:xfrm>
          <a:prstGeom prst="rect">
            <a:avLst/>
          </a:prstGeom>
          <a:noFill/>
        </p:spPr>
        <p:txBody>
          <a:bodyPr wrap="square" rtlCol="0">
            <a:spAutoFit/>
          </a:bodyPr>
          <a:lstStyle/>
          <a:p>
            <a:pPr marL="0" lvl="1" algn="ctr"/>
            <a:r>
              <a:rPr lang="en-US" sz="2400" dirty="0" smtClean="0">
                <a:solidFill>
                  <a:schemeClr val="accent1"/>
                </a:solidFill>
              </a:rPr>
              <a:t>After the strands are opened, the temperature is</a:t>
            </a:r>
          </a:p>
          <a:p>
            <a:pPr marL="0" lvl="1" algn="ctr"/>
            <a:r>
              <a:rPr lang="en-US" sz="2400" dirty="0" smtClean="0">
                <a:solidFill>
                  <a:schemeClr val="accent1"/>
                </a:solidFill>
              </a:rPr>
              <a:t>lowered to </a:t>
            </a:r>
            <a:r>
              <a:rPr lang="en-US" sz="2400" b="1" dirty="0" smtClean="0">
                <a:solidFill>
                  <a:schemeClr val="accent1"/>
                </a:solidFill>
              </a:rPr>
              <a:t>60°C.</a:t>
            </a:r>
          </a:p>
          <a:p>
            <a:pPr marL="0" lvl="1" algn="ctr"/>
            <a:endParaRPr lang="en-US" sz="2400" b="1" dirty="0" smtClean="0">
              <a:solidFill>
                <a:schemeClr val="accent1"/>
              </a:solidFill>
            </a:endParaRPr>
          </a:p>
          <a:p>
            <a:pPr marL="0" lvl="1" algn="ctr"/>
            <a:r>
              <a:rPr lang="en-US" sz="2400" dirty="0" smtClean="0">
                <a:solidFill>
                  <a:schemeClr val="accent1"/>
                </a:solidFill>
              </a:rPr>
              <a:t>The primers attach to complementary sequences on each half of the open target sequence.</a:t>
            </a:r>
          </a:p>
          <a:p>
            <a:pPr marL="0" lvl="1" algn="ctr"/>
            <a:endParaRPr lang="en-US" sz="2400" dirty="0" smtClean="0">
              <a:solidFill>
                <a:schemeClr val="accent1"/>
              </a:solidFill>
            </a:endParaRPr>
          </a:p>
          <a:p>
            <a:pPr marL="0" lvl="1" algn="ctr"/>
            <a:r>
              <a:rPr lang="en-US" sz="2400" dirty="0" smtClean="0">
                <a:solidFill>
                  <a:schemeClr val="accent1"/>
                </a:solidFill>
              </a:rPr>
              <a:t>These primers then attract the polymerase, which binds to the 3’ end of each primer and proceeds to create a complementary strand to each of the two template strands in the 5’ to 3’ direction.</a:t>
            </a:r>
          </a:p>
          <a:p>
            <a:pPr marL="0" lvl="1" algn="ctr"/>
            <a:endParaRPr lang="en-US" sz="2400" dirty="0" smtClean="0">
              <a:solidFill>
                <a:schemeClr val="accent1"/>
              </a:solidFill>
            </a:endParaRPr>
          </a:p>
          <a:p>
            <a:pPr marL="0" lvl="1" algn="ctr"/>
            <a:r>
              <a:rPr lang="en-US" sz="2400" dirty="0" smtClean="0">
                <a:solidFill>
                  <a:schemeClr val="accent1"/>
                </a:solidFill>
              </a:rPr>
              <a:t>Only DNA containing the target sequence is copied, because </a:t>
            </a:r>
            <a:r>
              <a:rPr lang="en-US" sz="2400" dirty="0" err="1">
                <a:solidFill>
                  <a:schemeClr val="accent1"/>
                </a:solidFill>
              </a:rPr>
              <a:t>T</a:t>
            </a:r>
            <a:r>
              <a:rPr lang="en-US" sz="2400" dirty="0" err="1" smtClean="0">
                <a:solidFill>
                  <a:schemeClr val="accent1"/>
                </a:solidFill>
              </a:rPr>
              <a:t>aq</a:t>
            </a:r>
            <a:r>
              <a:rPr lang="en-US" sz="2400" dirty="0" smtClean="0">
                <a:solidFill>
                  <a:schemeClr val="accent1"/>
                </a:solidFill>
              </a:rPr>
              <a:t> polymerase can only bind to sections with a primer.</a:t>
            </a:r>
            <a:endParaRPr lang="en-US" sz="2400" dirty="0">
              <a:solidFill>
                <a:schemeClr val="accent1"/>
              </a:solidFill>
            </a:endParaRPr>
          </a:p>
          <a:p>
            <a:pPr marL="0" lvl="1" algn="ctr"/>
            <a:endParaRPr lang="en-US" sz="2400" dirty="0" smtClean="0">
              <a:solidFill>
                <a:schemeClr val="accent1"/>
              </a:solidFill>
            </a:endParaRPr>
          </a:p>
          <a:p>
            <a:pPr marL="0" lvl="1" algn="ctr"/>
            <a:r>
              <a:rPr lang="en-US" sz="2400" dirty="0">
                <a:solidFill>
                  <a:schemeClr val="accent1"/>
                </a:solidFill>
              </a:rPr>
              <a:t>A</a:t>
            </a:r>
            <a:r>
              <a:rPr lang="en-US" sz="2400" dirty="0" smtClean="0">
                <a:solidFill>
                  <a:schemeClr val="accent1"/>
                </a:solidFill>
              </a:rPr>
              <a:t>t the end of Cycle One, there are </a:t>
            </a:r>
            <a:r>
              <a:rPr lang="en-US" sz="2400" b="1" dirty="0" smtClean="0">
                <a:solidFill>
                  <a:schemeClr val="accent1"/>
                </a:solidFill>
              </a:rPr>
              <a:t>two</a:t>
            </a:r>
            <a:r>
              <a:rPr lang="en-US" sz="2400" dirty="0" smtClean="0">
                <a:solidFill>
                  <a:schemeClr val="accent1"/>
                </a:solidFill>
              </a:rPr>
              <a:t> partially double-stranded DNA molecules.</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406913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Mid-Cycle One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048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43566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Mid-Cycle One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048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388917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Mid-Cycle One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9267" y="3048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41191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One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685" y="304800"/>
            <a:ext cx="6858000" cy="68580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99115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Two</a:t>
            </a:r>
          </a:p>
        </p:txBody>
      </p:sp>
      <p:sp>
        <p:nvSpPr>
          <p:cNvPr id="2" name="TextBox 1"/>
          <p:cNvSpPr txBox="1"/>
          <p:nvPr/>
        </p:nvSpPr>
        <p:spPr>
          <a:xfrm>
            <a:off x="0" y="1179016"/>
            <a:ext cx="9144000" cy="4154984"/>
          </a:xfrm>
          <a:prstGeom prst="rect">
            <a:avLst/>
          </a:prstGeom>
          <a:noFill/>
        </p:spPr>
        <p:txBody>
          <a:bodyPr wrap="square" rtlCol="0">
            <a:spAutoFit/>
          </a:bodyPr>
          <a:lstStyle/>
          <a:p>
            <a:pPr marL="0" lvl="1" algn="ctr"/>
            <a:r>
              <a:rPr lang="en-US" sz="2400" dirty="0" smtClean="0">
                <a:solidFill>
                  <a:schemeClr val="accent1"/>
                </a:solidFill>
              </a:rPr>
              <a:t>In the second cycle, the steps are repeated, this time there are </a:t>
            </a:r>
            <a:r>
              <a:rPr lang="en-US" sz="2400" b="1" dirty="0" smtClean="0">
                <a:solidFill>
                  <a:schemeClr val="accent1"/>
                </a:solidFill>
              </a:rPr>
              <a:t>two</a:t>
            </a:r>
            <a:r>
              <a:rPr lang="en-US" sz="2400" dirty="0" smtClean="0">
                <a:solidFill>
                  <a:schemeClr val="accent1"/>
                </a:solidFill>
              </a:rPr>
              <a:t> partially double-stranded molecules of DNA at the beginning.</a:t>
            </a:r>
          </a:p>
          <a:p>
            <a:pPr marL="0" lvl="1" algn="ctr"/>
            <a:endParaRPr lang="en-US" sz="2400" dirty="0" smtClean="0">
              <a:solidFill>
                <a:schemeClr val="accent1"/>
              </a:solidFill>
            </a:endParaRPr>
          </a:p>
          <a:p>
            <a:pPr marL="0" lvl="1" algn="ctr"/>
            <a:r>
              <a:rPr lang="en-US" sz="2400" dirty="0" smtClean="0">
                <a:solidFill>
                  <a:schemeClr val="accent1"/>
                </a:solidFill>
              </a:rPr>
              <a:t>The DNA is ‘unzipped’ by raising the temperature to 95°C</a:t>
            </a:r>
          </a:p>
          <a:p>
            <a:pPr marL="0" lvl="1" algn="ctr"/>
            <a:endParaRPr lang="en-US" sz="2400" dirty="0" smtClean="0">
              <a:solidFill>
                <a:schemeClr val="accent1"/>
              </a:solidFill>
            </a:endParaRPr>
          </a:p>
          <a:p>
            <a:pPr marL="0" lvl="1" algn="ctr"/>
            <a:r>
              <a:rPr lang="en-US" sz="2400" dirty="0" smtClean="0">
                <a:solidFill>
                  <a:schemeClr val="accent1"/>
                </a:solidFill>
              </a:rPr>
              <a:t>These primers again create a complementary strand to each of the four template strands in the 5’ to 3’ direction.</a:t>
            </a:r>
          </a:p>
          <a:p>
            <a:pPr marL="0" lvl="1" algn="ctr"/>
            <a:endParaRPr lang="en-US" sz="2400" dirty="0">
              <a:solidFill>
                <a:schemeClr val="accent1"/>
              </a:solidFill>
            </a:endParaRPr>
          </a:p>
          <a:p>
            <a:pPr marL="0" lvl="1" algn="ctr"/>
            <a:r>
              <a:rPr lang="en-US" sz="2400" dirty="0" smtClean="0">
                <a:solidFill>
                  <a:schemeClr val="accent1"/>
                </a:solidFill>
              </a:rPr>
              <a:t>At the end of Cycle Two, </a:t>
            </a:r>
            <a:r>
              <a:rPr lang="en-US" sz="2400" b="1" dirty="0" smtClean="0">
                <a:solidFill>
                  <a:schemeClr val="accent1"/>
                </a:solidFill>
              </a:rPr>
              <a:t>four</a:t>
            </a:r>
            <a:r>
              <a:rPr lang="en-US" sz="2400" dirty="0" smtClean="0">
                <a:solidFill>
                  <a:schemeClr val="accent1"/>
                </a:solidFill>
              </a:rPr>
              <a:t> partially double-stranded DNA molecules are produced – all of them have the target sequence plus some flanking DNA.</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45311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Two</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912688"/>
            <a:ext cx="5905500" cy="59055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55433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Three</a:t>
            </a:r>
          </a:p>
        </p:txBody>
      </p:sp>
      <p:sp>
        <p:nvSpPr>
          <p:cNvPr id="2" name="TextBox 1"/>
          <p:cNvSpPr txBox="1"/>
          <p:nvPr/>
        </p:nvSpPr>
        <p:spPr>
          <a:xfrm>
            <a:off x="0" y="1066800"/>
            <a:ext cx="9144000" cy="4745915"/>
          </a:xfrm>
          <a:prstGeom prst="rect">
            <a:avLst/>
          </a:prstGeom>
          <a:noFill/>
        </p:spPr>
        <p:txBody>
          <a:bodyPr wrap="square" rtlCol="0">
            <a:spAutoFit/>
          </a:bodyPr>
          <a:lstStyle/>
          <a:p>
            <a:pPr marL="0" lvl="1" algn="ctr">
              <a:lnSpc>
                <a:spcPct val="90000"/>
              </a:lnSpc>
            </a:pPr>
            <a:r>
              <a:rPr lang="en-US" sz="2400" dirty="0" smtClean="0">
                <a:solidFill>
                  <a:schemeClr val="accent1"/>
                </a:solidFill>
              </a:rPr>
              <a:t>In the third cycle, the steps are repeated with </a:t>
            </a:r>
            <a:r>
              <a:rPr lang="en-US" sz="2400" b="1" dirty="0" smtClean="0">
                <a:solidFill>
                  <a:schemeClr val="accent1"/>
                </a:solidFill>
              </a:rPr>
              <a:t>four</a:t>
            </a:r>
            <a:r>
              <a:rPr lang="en-US" sz="2400" dirty="0" smtClean="0">
                <a:solidFill>
                  <a:schemeClr val="accent1"/>
                </a:solidFill>
              </a:rPr>
              <a:t> partially double-sided DNA molecules at the start.</a:t>
            </a:r>
          </a:p>
          <a:p>
            <a:pPr marL="0" lvl="1" algn="ctr">
              <a:lnSpc>
                <a:spcPct val="90000"/>
              </a:lnSpc>
            </a:pPr>
            <a:endParaRPr lang="en-US" sz="2400" dirty="0" smtClean="0">
              <a:solidFill>
                <a:schemeClr val="accent1"/>
              </a:solidFill>
            </a:endParaRPr>
          </a:p>
          <a:p>
            <a:pPr marL="0" lvl="1" algn="ctr">
              <a:lnSpc>
                <a:spcPct val="90000"/>
              </a:lnSpc>
            </a:pPr>
            <a:r>
              <a:rPr lang="en-US" sz="2400" dirty="0" smtClean="0">
                <a:solidFill>
                  <a:schemeClr val="accent1"/>
                </a:solidFill>
              </a:rPr>
              <a:t>The DNA is ‘unzipped’ and the primers attach to the complementary sequences on each half of the open target sequences.  </a:t>
            </a:r>
          </a:p>
          <a:p>
            <a:pPr marL="0" lvl="1" algn="ctr">
              <a:lnSpc>
                <a:spcPct val="90000"/>
              </a:lnSpc>
            </a:pPr>
            <a:endParaRPr lang="en-US" sz="2400" dirty="0">
              <a:solidFill>
                <a:schemeClr val="accent1"/>
              </a:solidFill>
            </a:endParaRPr>
          </a:p>
          <a:p>
            <a:pPr marL="0" lvl="1" algn="ctr">
              <a:lnSpc>
                <a:spcPct val="90000"/>
              </a:lnSpc>
            </a:pPr>
            <a:r>
              <a:rPr lang="en-US" sz="2400" dirty="0" smtClean="0">
                <a:solidFill>
                  <a:schemeClr val="accent1"/>
                </a:solidFill>
              </a:rPr>
              <a:t>These primers once more create a complementary strand to each of the eight template strands in the 5’ to 3’ direction.</a:t>
            </a:r>
          </a:p>
          <a:p>
            <a:pPr marL="0" lvl="1" algn="ctr">
              <a:lnSpc>
                <a:spcPct val="90000"/>
              </a:lnSpc>
            </a:pPr>
            <a:endParaRPr lang="en-US" sz="2400" dirty="0">
              <a:solidFill>
                <a:schemeClr val="accent1"/>
              </a:solidFill>
            </a:endParaRPr>
          </a:p>
          <a:p>
            <a:pPr marL="0" lvl="1" algn="ctr">
              <a:lnSpc>
                <a:spcPct val="90000"/>
              </a:lnSpc>
            </a:pPr>
            <a:r>
              <a:rPr lang="en-US" sz="2400" dirty="0">
                <a:solidFill>
                  <a:schemeClr val="accent1"/>
                </a:solidFill>
              </a:rPr>
              <a:t>A</a:t>
            </a:r>
            <a:r>
              <a:rPr lang="en-US" sz="2400" dirty="0" smtClean="0">
                <a:solidFill>
                  <a:schemeClr val="accent1"/>
                </a:solidFill>
              </a:rPr>
              <a:t>t the end of Cycle Three, for the first time there are </a:t>
            </a:r>
            <a:r>
              <a:rPr lang="en-US" sz="2400" b="1" dirty="0" smtClean="0">
                <a:solidFill>
                  <a:schemeClr val="accent1"/>
                </a:solidFill>
              </a:rPr>
              <a:t>two</a:t>
            </a:r>
            <a:r>
              <a:rPr lang="en-US" sz="2400" dirty="0" smtClean="0">
                <a:solidFill>
                  <a:schemeClr val="accent1"/>
                </a:solidFill>
              </a:rPr>
              <a:t> double-stranded DNA molecules produced that contain only the target sequence.  S</a:t>
            </a:r>
            <a:r>
              <a:rPr lang="en-US" sz="2400" b="1" dirty="0" smtClean="0">
                <a:solidFill>
                  <a:schemeClr val="accent1"/>
                </a:solidFill>
              </a:rPr>
              <a:t>ix</a:t>
            </a:r>
            <a:r>
              <a:rPr lang="en-US" sz="2400" dirty="0" smtClean="0">
                <a:solidFill>
                  <a:schemeClr val="accent1"/>
                </a:solidFill>
              </a:rPr>
              <a:t> more are present which are longer and contain the target sequence plus some surrounding DNA.</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206515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Three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685800"/>
            <a:ext cx="5867400" cy="58674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60715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Chromosomes – DNA Packaging</a:t>
            </a:r>
          </a:p>
        </p:txBody>
      </p:sp>
      <p:sp>
        <p:nvSpPr>
          <p:cNvPr id="247811" name="Rectangle 3"/>
          <p:cNvSpPr>
            <a:spLocks noGrp="1" noChangeArrowheads="1"/>
          </p:cNvSpPr>
          <p:nvPr>
            <p:ph type="body" sz="half" idx="1"/>
          </p:nvPr>
        </p:nvSpPr>
        <p:spPr>
          <a:xfrm>
            <a:off x="0" y="1096962"/>
            <a:ext cx="9144000" cy="5722938"/>
          </a:xfrm>
        </p:spPr>
        <p:txBody>
          <a:bodyPr>
            <a:noAutofit/>
          </a:bodyPr>
          <a:lstStyle/>
          <a:p>
            <a:pPr marL="0" indent="0" algn="ctr">
              <a:lnSpc>
                <a:spcPct val="90000"/>
              </a:lnSpc>
              <a:buNone/>
            </a:pPr>
            <a:r>
              <a:rPr lang="en-US" sz="2800" dirty="0">
                <a:solidFill>
                  <a:schemeClr val="accent1"/>
                </a:solidFill>
              </a:rPr>
              <a:t>DNA is </a:t>
            </a:r>
            <a:r>
              <a:rPr lang="en-US" sz="2800" dirty="0" smtClean="0">
                <a:solidFill>
                  <a:schemeClr val="accent1"/>
                </a:solidFill>
              </a:rPr>
              <a:t>not </a:t>
            </a:r>
            <a:r>
              <a:rPr lang="en-US" sz="2800" dirty="0">
                <a:solidFill>
                  <a:schemeClr val="accent1"/>
                </a:solidFill>
              </a:rPr>
              <a:t>floating loose inside the nucleus – most of the time it is wrapped tightly around special proteins called histones in structures called </a:t>
            </a:r>
            <a:r>
              <a:rPr lang="en-US" sz="2800" b="1" dirty="0" smtClean="0">
                <a:solidFill>
                  <a:schemeClr val="accent1"/>
                </a:solidFill>
              </a:rPr>
              <a:t>chromosomes.</a:t>
            </a:r>
            <a:r>
              <a:rPr lang="en-US" sz="2800" b="1" dirty="0">
                <a:solidFill>
                  <a:schemeClr val="accent1"/>
                </a:solidFill>
              </a:rPr>
              <a:t/>
            </a:r>
            <a:br>
              <a:rPr lang="en-US" sz="2800" b="1" dirty="0">
                <a:solidFill>
                  <a:schemeClr val="accent1"/>
                </a:solidFill>
              </a:rPr>
            </a:br>
            <a:endParaRPr lang="en-US" sz="2800" dirty="0" smtClean="0">
              <a:solidFill>
                <a:schemeClr val="accent1"/>
              </a:solidFill>
            </a:endParaRPr>
          </a:p>
          <a:p>
            <a:pPr marL="0" indent="0" algn="ctr">
              <a:lnSpc>
                <a:spcPct val="90000"/>
              </a:lnSpc>
              <a:buNone/>
            </a:pPr>
            <a:r>
              <a:rPr lang="en-US" sz="2800" dirty="0" smtClean="0">
                <a:solidFill>
                  <a:schemeClr val="accent1"/>
                </a:solidFill>
              </a:rPr>
              <a:t>There </a:t>
            </a:r>
            <a:r>
              <a:rPr lang="en-US" sz="2800" dirty="0">
                <a:solidFill>
                  <a:schemeClr val="accent1"/>
                </a:solidFill>
              </a:rPr>
              <a:t>are two special chromosomes known as </a:t>
            </a:r>
            <a:r>
              <a:rPr lang="en-US" sz="2800" b="1" dirty="0">
                <a:solidFill>
                  <a:schemeClr val="accent1"/>
                </a:solidFill>
              </a:rPr>
              <a:t>X</a:t>
            </a:r>
            <a:r>
              <a:rPr lang="en-US" sz="2800" dirty="0">
                <a:solidFill>
                  <a:schemeClr val="accent1"/>
                </a:solidFill>
              </a:rPr>
              <a:t> and </a:t>
            </a:r>
            <a:r>
              <a:rPr lang="en-US" sz="2800" b="1" dirty="0">
                <a:solidFill>
                  <a:schemeClr val="accent1"/>
                </a:solidFill>
              </a:rPr>
              <a:t>Y</a:t>
            </a:r>
            <a:r>
              <a:rPr lang="en-US" sz="2800" dirty="0">
                <a:solidFill>
                  <a:schemeClr val="accent1"/>
                </a:solidFill>
              </a:rPr>
              <a:t> which determine the sex of an </a:t>
            </a:r>
            <a:r>
              <a:rPr lang="en-US" sz="2800" dirty="0" smtClean="0">
                <a:solidFill>
                  <a:schemeClr val="accent1"/>
                </a:solidFill>
              </a:rPr>
              <a:t>individual. Almost all individuals have two of these chromosomes.</a:t>
            </a:r>
            <a:endParaRPr lang="en-US" sz="2800" dirty="0">
              <a:solidFill>
                <a:schemeClr val="accent1"/>
              </a:solidFill>
            </a:endParaRPr>
          </a:p>
          <a:p>
            <a:pPr marL="0" indent="0" algn="ctr">
              <a:lnSpc>
                <a:spcPct val="90000"/>
              </a:lnSpc>
              <a:buNone/>
            </a:pPr>
            <a:r>
              <a:rPr lang="en-US" sz="2800" dirty="0" smtClean="0">
                <a:solidFill>
                  <a:schemeClr val="accent1"/>
                </a:solidFill>
              </a:rPr>
              <a:t>An </a:t>
            </a:r>
            <a:r>
              <a:rPr lang="en-US" sz="2800" b="1" dirty="0" smtClean="0">
                <a:solidFill>
                  <a:schemeClr val="accent1"/>
                </a:solidFill>
              </a:rPr>
              <a:t>XX</a:t>
            </a:r>
            <a:r>
              <a:rPr lang="en-US" sz="2800" dirty="0" smtClean="0">
                <a:solidFill>
                  <a:schemeClr val="accent1"/>
                </a:solidFill>
              </a:rPr>
              <a:t> combination is </a:t>
            </a:r>
            <a:r>
              <a:rPr lang="en-US" sz="2800" dirty="0">
                <a:solidFill>
                  <a:schemeClr val="accent1"/>
                </a:solidFill>
              </a:rPr>
              <a:t>a female</a:t>
            </a:r>
          </a:p>
          <a:p>
            <a:pPr marL="0" indent="0" algn="ctr">
              <a:lnSpc>
                <a:spcPct val="90000"/>
              </a:lnSpc>
              <a:buNone/>
            </a:pPr>
            <a:r>
              <a:rPr lang="en-US" sz="2800" dirty="0" smtClean="0">
                <a:solidFill>
                  <a:schemeClr val="accent1"/>
                </a:solidFill>
              </a:rPr>
              <a:t>An </a:t>
            </a:r>
            <a:r>
              <a:rPr lang="en-US" sz="2800" b="1" dirty="0" smtClean="0">
                <a:solidFill>
                  <a:schemeClr val="accent1"/>
                </a:solidFill>
              </a:rPr>
              <a:t>XY</a:t>
            </a:r>
            <a:r>
              <a:rPr lang="en-US" sz="2800" dirty="0" smtClean="0">
                <a:solidFill>
                  <a:schemeClr val="accent1"/>
                </a:solidFill>
              </a:rPr>
              <a:t> combination is </a:t>
            </a:r>
            <a:r>
              <a:rPr lang="en-US" sz="2800" dirty="0">
                <a:solidFill>
                  <a:schemeClr val="accent1"/>
                </a:solidFill>
              </a:rPr>
              <a:t>a </a:t>
            </a:r>
            <a:r>
              <a:rPr lang="en-US" sz="2800" dirty="0" smtClean="0">
                <a:solidFill>
                  <a:schemeClr val="accent1"/>
                </a:solidFill>
              </a:rPr>
              <a:t>male</a:t>
            </a:r>
          </a:p>
          <a:p>
            <a:pPr marL="0" indent="0" algn="ctr">
              <a:lnSpc>
                <a:spcPct val="90000"/>
              </a:lnSpc>
              <a:buNone/>
            </a:pPr>
            <a:r>
              <a:rPr lang="en-US" sz="2800" dirty="0" smtClean="0">
                <a:solidFill>
                  <a:schemeClr val="accent1"/>
                </a:solidFill>
              </a:rPr>
              <a:t>A </a:t>
            </a:r>
            <a:r>
              <a:rPr lang="en-US" sz="2800" b="1" dirty="0" smtClean="0">
                <a:solidFill>
                  <a:schemeClr val="accent1"/>
                </a:solidFill>
              </a:rPr>
              <a:t>YY</a:t>
            </a:r>
            <a:r>
              <a:rPr lang="en-US" sz="2800" dirty="0" smtClean="0">
                <a:solidFill>
                  <a:schemeClr val="accent1"/>
                </a:solidFill>
              </a:rPr>
              <a:t> combination is impossible </a:t>
            </a:r>
          </a:p>
          <a:p>
            <a:pPr marL="0" indent="0" algn="ctr">
              <a:lnSpc>
                <a:spcPct val="90000"/>
              </a:lnSpc>
              <a:buNone/>
            </a:pPr>
            <a:r>
              <a:rPr lang="en-US" sz="2800" dirty="0" smtClean="0">
                <a:solidFill>
                  <a:schemeClr val="accent1"/>
                </a:solidFill>
              </a:rPr>
              <a:t>All </a:t>
            </a:r>
            <a:r>
              <a:rPr lang="en-US" sz="2800" dirty="0">
                <a:solidFill>
                  <a:schemeClr val="accent1"/>
                </a:solidFill>
              </a:rPr>
              <a:t>other chromosomes – those which do not determine sex – are known as </a:t>
            </a:r>
            <a:r>
              <a:rPr lang="en-US" sz="2800" b="1" dirty="0" smtClean="0">
                <a:solidFill>
                  <a:schemeClr val="accent1"/>
                </a:solidFill>
              </a:rPr>
              <a:t>autosomes.</a:t>
            </a:r>
            <a:endParaRPr lang="en-US" sz="2800" b="1" dirty="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68188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8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Four</a:t>
            </a:r>
          </a:p>
        </p:txBody>
      </p:sp>
      <p:sp>
        <p:nvSpPr>
          <p:cNvPr id="2" name="TextBox 1"/>
          <p:cNvSpPr txBox="1"/>
          <p:nvPr/>
        </p:nvSpPr>
        <p:spPr>
          <a:xfrm>
            <a:off x="0" y="2133600"/>
            <a:ext cx="9144000" cy="3046988"/>
          </a:xfrm>
          <a:prstGeom prst="rect">
            <a:avLst/>
          </a:prstGeom>
          <a:noFill/>
        </p:spPr>
        <p:txBody>
          <a:bodyPr wrap="square" rtlCol="0">
            <a:spAutoFit/>
          </a:bodyPr>
          <a:lstStyle/>
          <a:p>
            <a:pPr marL="0" lvl="1" algn="ctr"/>
            <a:r>
              <a:rPr lang="en-US" sz="2400" dirty="0" smtClean="0">
                <a:solidFill>
                  <a:schemeClr val="accent1"/>
                </a:solidFill>
              </a:rPr>
              <a:t>In the fourth cycle, the steps are repeated with </a:t>
            </a:r>
            <a:r>
              <a:rPr lang="en-US" sz="2400" b="1" dirty="0" smtClean="0">
                <a:solidFill>
                  <a:schemeClr val="accent1"/>
                </a:solidFill>
              </a:rPr>
              <a:t>two</a:t>
            </a:r>
            <a:r>
              <a:rPr lang="en-US" sz="2400" dirty="0" smtClean="0">
                <a:solidFill>
                  <a:schemeClr val="accent1"/>
                </a:solidFill>
              </a:rPr>
              <a:t> double-sided DNA molecules that contain only the target sequence and </a:t>
            </a:r>
            <a:r>
              <a:rPr lang="en-US" sz="2400" b="1" dirty="0" smtClean="0">
                <a:solidFill>
                  <a:schemeClr val="accent1"/>
                </a:solidFill>
              </a:rPr>
              <a:t>six </a:t>
            </a:r>
            <a:r>
              <a:rPr lang="en-US" sz="2400" dirty="0" smtClean="0">
                <a:solidFill>
                  <a:schemeClr val="accent1"/>
                </a:solidFill>
              </a:rPr>
              <a:t>partially double-sided DNA molecules to begin with.</a:t>
            </a:r>
          </a:p>
          <a:p>
            <a:pPr marL="0" lvl="1" algn="ctr"/>
            <a:endParaRPr lang="en-US" sz="2400" dirty="0" smtClean="0">
              <a:solidFill>
                <a:schemeClr val="accent1"/>
              </a:solidFill>
            </a:endParaRPr>
          </a:p>
          <a:p>
            <a:pPr marL="0" lvl="1" algn="ctr"/>
            <a:r>
              <a:rPr lang="en-US" sz="2400" dirty="0" smtClean="0">
                <a:solidFill>
                  <a:schemeClr val="accent1"/>
                </a:solidFill>
              </a:rPr>
              <a:t>At the end of Cycle Four, there are </a:t>
            </a:r>
            <a:r>
              <a:rPr lang="en-US" sz="2400" b="1" dirty="0" smtClean="0">
                <a:solidFill>
                  <a:schemeClr val="accent1"/>
                </a:solidFill>
              </a:rPr>
              <a:t>eight</a:t>
            </a:r>
            <a:r>
              <a:rPr lang="en-US" sz="2400" dirty="0" smtClean="0">
                <a:solidFill>
                  <a:schemeClr val="accent1"/>
                </a:solidFill>
              </a:rPr>
              <a:t> DNA molecules produced that contain only the target sequence and </a:t>
            </a:r>
            <a:r>
              <a:rPr lang="en-US" sz="2400" b="1" dirty="0" smtClean="0">
                <a:solidFill>
                  <a:schemeClr val="accent1"/>
                </a:solidFill>
              </a:rPr>
              <a:t>eight</a:t>
            </a:r>
            <a:r>
              <a:rPr lang="en-US" sz="2400" dirty="0" smtClean="0">
                <a:solidFill>
                  <a:schemeClr val="accent1"/>
                </a:solidFill>
              </a:rPr>
              <a:t> longer only partially double-stranded molecules which contain the target sequence plus some surrounding DNA.</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341632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Four</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3997" y="724328"/>
            <a:ext cx="5867400" cy="5867400"/>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60445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Cycle Five</a:t>
            </a:r>
          </a:p>
        </p:txBody>
      </p:sp>
      <p:sp>
        <p:nvSpPr>
          <p:cNvPr id="2" name="TextBox 1"/>
          <p:cNvSpPr txBox="1"/>
          <p:nvPr/>
        </p:nvSpPr>
        <p:spPr>
          <a:xfrm>
            <a:off x="-17980" y="2209800"/>
            <a:ext cx="9144000" cy="3046988"/>
          </a:xfrm>
          <a:prstGeom prst="rect">
            <a:avLst/>
          </a:prstGeom>
          <a:noFill/>
        </p:spPr>
        <p:txBody>
          <a:bodyPr wrap="square" rtlCol="0">
            <a:spAutoFit/>
          </a:bodyPr>
          <a:lstStyle/>
          <a:p>
            <a:pPr marL="0" lvl="1" algn="ctr"/>
            <a:r>
              <a:rPr lang="en-US" sz="2400" dirty="0" smtClean="0">
                <a:solidFill>
                  <a:schemeClr val="accent1"/>
                </a:solidFill>
              </a:rPr>
              <a:t>In the fifth cycle, the steps are repeated with </a:t>
            </a:r>
            <a:r>
              <a:rPr lang="en-US" sz="2400" b="1" dirty="0" smtClean="0">
                <a:solidFill>
                  <a:schemeClr val="accent1"/>
                </a:solidFill>
              </a:rPr>
              <a:t>eight</a:t>
            </a:r>
            <a:r>
              <a:rPr lang="en-US" sz="2400" dirty="0" smtClean="0">
                <a:solidFill>
                  <a:schemeClr val="accent1"/>
                </a:solidFill>
              </a:rPr>
              <a:t> double-sided DNA molecules that contain only the target sequence and </a:t>
            </a:r>
            <a:r>
              <a:rPr lang="en-US" sz="2400" b="1" dirty="0" smtClean="0">
                <a:solidFill>
                  <a:schemeClr val="accent1"/>
                </a:solidFill>
              </a:rPr>
              <a:t>eight</a:t>
            </a:r>
            <a:r>
              <a:rPr lang="en-US" sz="2400" dirty="0" smtClean="0">
                <a:solidFill>
                  <a:schemeClr val="accent1"/>
                </a:solidFill>
              </a:rPr>
              <a:t> partially double-sided DNA molecules at the start.</a:t>
            </a:r>
          </a:p>
          <a:p>
            <a:pPr marL="0" lvl="1" algn="ctr"/>
            <a:endParaRPr lang="en-US" sz="2400" dirty="0">
              <a:solidFill>
                <a:schemeClr val="accent1"/>
              </a:solidFill>
            </a:endParaRPr>
          </a:p>
          <a:p>
            <a:pPr marL="0" lvl="1" algn="ctr"/>
            <a:r>
              <a:rPr lang="en-US" sz="2400" dirty="0" smtClean="0">
                <a:solidFill>
                  <a:schemeClr val="accent1"/>
                </a:solidFill>
              </a:rPr>
              <a:t>Thus, at the end of Cycle Four, there are </a:t>
            </a:r>
            <a:r>
              <a:rPr lang="en-US" sz="2400" b="1" dirty="0" smtClean="0">
                <a:solidFill>
                  <a:schemeClr val="accent1"/>
                </a:solidFill>
              </a:rPr>
              <a:t>22</a:t>
            </a:r>
            <a:r>
              <a:rPr lang="en-US" sz="2400" dirty="0" smtClean="0">
                <a:solidFill>
                  <a:schemeClr val="accent1"/>
                </a:solidFill>
              </a:rPr>
              <a:t> double-stranded DNA molecules produced that contain only the target sequence and </a:t>
            </a:r>
            <a:r>
              <a:rPr lang="en-US" sz="2400" b="1" dirty="0" smtClean="0">
                <a:solidFill>
                  <a:schemeClr val="accent1"/>
                </a:solidFill>
              </a:rPr>
              <a:t>only</a:t>
            </a:r>
            <a:r>
              <a:rPr lang="en-US" sz="2400" dirty="0" smtClean="0">
                <a:solidFill>
                  <a:schemeClr val="accent1"/>
                </a:solidFill>
              </a:rPr>
              <a:t> </a:t>
            </a:r>
            <a:r>
              <a:rPr lang="en-US" sz="2400" b="1" dirty="0" smtClean="0">
                <a:solidFill>
                  <a:schemeClr val="accent1"/>
                </a:solidFill>
              </a:rPr>
              <a:t>ten</a:t>
            </a:r>
            <a:r>
              <a:rPr lang="en-US" sz="2400" dirty="0" smtClean="0">
                <a:solidFill>
                  <a:schemeClr val="accent1"/>
                </a:solidFill>
              </a:rPr>
              <a:t> longer, partially double-stranded molecules which contain the target sequence plus some surrounding DNA.</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62648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Five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939" y="838199"/>
            <a:ext cx="6045485" cy="6045485"/>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276580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01457"/>
            <a:ext cx="6705600" cy="6705600"/>
          </a:xfrm>
          <a:prstGeom prst="rect">
            <a:avLst/>
          </a:prstGeom>
        </p:spPr>
      </p:pic>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PCR – After Cycle 30</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65432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21" y="2514600"/>
            <a:ext cx="9144000" cy="1938992"/>
          </a:xfrm>
          <a:prstGeom prst="rect">
            <a:avLst/>
          </a:prstGeom>
          <a:noFill/>
        </p:spPr>
        <p:txBody>
          <a:bodyPr wrap="square" rtlCol="0">
            <a:spAutoFit/>
          </a:bodyPr>
          <a:lstStyle/>
          <a:p>
            <a:pPr algn="ctr"/>
            <a:r>
              <a:rPr lang="en-US" sz="4000" dirty="0" smtClean="0">
                <a:solidFill>
                  <a:schemeClr val="accent1"/>
                </a:solidFill>
              </a:rPr>
              <a:t>So how does the forensic scientist apply these principles of DNA analysis to an active crime scene?</a:t>
            </a:r>
            <a:endParaRPr lang="en-US" sz="4000" dirty="0">
              <a:solidFill>
                <a:schemeClr val="accent1"/>
              </a:solidFill>
            </a:endParaRPr>
          </a:p>
        </p:txBody>
      </p:sp>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590862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528" y="-152400"/>
            <a:ext cx="7515546" cy="7515546"/>
          </a:xfrm>
          <a:prstGeom prst="rect">
            <a:avLst/>
          </a:prstGeom>
        </p:spPr>
      </p:pic>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5229991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9" name="Rectangle 3"/>
          <p:cNvSpPr>
            <a:spLocks noGrp="1" noChangeArrowheads="1"/>
          </p:cNvSpPr>
          <p:nvPr>
            <p:ph type="body" idx="1"/>
          </p:nvPr>
        </p:nvSpPr>
        <p:spPr>
          <a:xfrm>
            <a:off x="152400" y="3429000"/>
            <a:ext cx="8991599" cy="3429000"/>
          </a:xfrm>
        </p:spPr>
        <p:txBody>
          <a:bodyPr>
            <a:normAutofit/>
          </a:bodyPr>
          <a:lstStyle/>
          <a:p>
            <a:pPr marL="0" indent="0" algn="ctr">
              <a:buNone/>
            </a:pPr>
            <a:r>
              <a:rPr lang="en-US" sz="2400" dirty="0" smtClean="0">
                <a:solidFill>
                  <a:schemeClr val="accent1"/>
                </a:solidFill>
              </a:rPr>
              <a:t>During a crime event, many different actions can result in the transfer of biological material from both victim and suspect to items and surfaces at the scene.</a:t>
            </a:r>
          </a:p>
          <a:p>
            <a:pPr marL="0" indent="0" algn="ctr">
              <a:buNone/>
            </a:pPr>
            <a:endParaRPr lang="en-US" sz="2400" dirty="0">
              <a:solidFill>
                <a:schemeClr val="accent1"/>
              </a:solidFill>
            </a:endParaRPr>
          </a:p>
          <a:p>
            <a:pPr marL="0" indent="0" algn="ctr">
              <a:buNone/>
            </a:pPr>
            <a:r>
              <a:rPr lang="en-US" sz="2400" dirty="0" smtClean="0">
                <a:solidFill>
                  <a:schemeClr val="accent1"/>
                </a:solidFill>
              </a:rPr>
              <a:t>The types of material and their method of transfer can tell us much about what happened during the crime event as well as giving us a starting point for later analysis of biological material.</a:t>
            </a:r>
          </a:p>
        </p:txBody>
      </p:sp>
      <p:sp>
        <p:nvSpPr>
          <p:cNvPr id="8"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Forensic DNA Process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102439"/>
            <a:ext cx="7010400" cy="3160426"/>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9" name="TextBox 8"/>
          <p:cNvSpPr txBox="1"/>
          <p:nvPr/>
        </p:nvSpPr>
        <p:spPr>
          <a:xfrm>
            <a:off x="3221538" y="65786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63999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264694"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800" b="1" dirty="0">
                <a:solidFill>
                  <a:schemeClr val="accent1"/>
                </a:solidFill>
                <a:latin typeface="Arial" charset="0"/>
              </a:rPr>
              <a:t>Blood</a:t>
            </a:r>
          </a:p>
          <a:p>
            <a:pPr marL="342900" indent="-342900">
              <a:spcBef>
                <a:spcPct val="20000"/>
              </a:spcBef>
              <a:buFontTx/>
              <a:buChar char="•"/>
            </a:pPr>
            <a:r>
              <a:rPr lang="en-US" sz="2800" b="1" dirty="0">
                <a:solidFill>
                  <a:schemeClr val="accent1"/>
                </a:solidFill>
                <a:latin typeface="Arial" charset="0"/>
              </a:rPr>
              <a:t>Semen</a:t>
            </a:r>
          </a:p>
          <a:p>
            <a:pPr marL="342900" indent="-342900">
              <a:spcBef>
                <a:spcPct val="20000"/>
              </a:spcBef>
              <a:buFontTx/>
              <a:buChar char="•"/>
            </a:pPr>
            <a:r>
              <a:rPr lang="en-US" sz="2800" b="1" dirty="0">
                <a:solidFill>
                  <a:schemeClr val="accent1"/>
                </a:solidFill>
                <a:latin typeface="Arial" charset="0"/>
              </a:rPr>
              <a:t>Saliva</a:t>
            </a:r>
          </a:p>
          <a:p>
            <a:pPr marL="342900" indent="-342900">
              <a:spcBef>
                <a:spcPct val="20000"/>
              </a:spcBef>
              <a:buFontTx/>
              <a:buChar char="•"/>
            </a:pPr>
            <a:r>
              <a:rPr lang="en-US" sz="2800" b="1" dirty="0">
                <a:solidFill>
                  <a:schemeClr val="accent1"/>
                </a:solidFill>
                <a:latin typeface="Arial" charset="0"/>
              </a:rPr>
              <a:t>Urine/Feces</a:t>
            </a:r>
          </a:p>
          <a:p>
            <a:pPr marL="342900" indent="-342900">
              <a:spcBef>
                <a:spcPct val="20000"/>
              </a:spcBef>
              <a:buFontTx/>
              <a:buChar char="•"/>
            </a:pPr>
            <a:r>
              <a:rPr lang="en-US" sz="2800" b="1" dirty="0">
                <a:solidFill>
                  <a:schemeClr val="accent1"/>
                </a:solidFill>
                <a:latin typeface="Arial" charset="0"/>
              </a:rPr>
              <a:t>Hair</a:t>
            </a:r>
          </a:p>
          <a:p>
            <a:pPr marL="342900" indent="-342900">
              <a:spcBef>
                <a:spcPct val="20000"/>
              </a:spcBef>
              <a:buFontTx/>
              <a:buChar char="•"/>
            </a:pPr>
            <a:r>
              <a:rPr lang="en-US" sz="2800" b="1" dirty="0">
                <a:solidFill>
                  <a:schemeClr val="accent1"/>
                </a:solidFill>
                <a:latin typeface="Arial" charset="0"/>
              </a:rPr>
              <a:t>Teeth/Bone</a:t>
            </a:r>
          </a:p>
          <a:p>
            <a:pPr marL="342900" indent="-342900">
              <a:spcBef>
                <a:spcPct val="20000"/>
              </a:spcBef>
              <a:buFontTx/>
              <a:buChar char="•"/>
            </a:pPr>
            <a:r>
              <a:rPr lang="en-US" sz="2800" b="1" dirty="0">
                <a:solidFill>
                  <a:schemeClr val="accent1"/>
                </a:solidFill>
                <a:latin typeface="Arial" charset="0"/>
              </a:rPr>
              <a:t>Tissue</a:t>
            </a:r>
          </a:p>
          <a:p>
            <a:pPr marL="342900" indent="-342900">
              <a:spcBef>
                <a:spcPct val="20000"/>
              </a:spcBef>
              <a:buFontTx/>
              <a:buChar char="•"/>
            </a:pPr>
            <a:r>
              <a:rPr lang="en-US" sz="2800" b="1" dirty="0">
                <a:solidFill>
                  <a:schemeClr val="accent1"/>
                </a:solidFill>
                <a:latin typeface="Arial" charset="0"/>
              </a:rPr>
              <a:t>Cells</a:t>
            </a:r>
          </a:p>
          <a:p>
            <a:pPr marL="342900" indent="-342900">
              <a:spcBef>
                <a:spcPct val="20000"/>
              </a:spcBef>
              <a:buFontTx/>
              <a:buChar char="•"/>
            </a:pPr>
            <a:endParaRPr lang="en-US" sz="2800" b="1" dirty="0">
              <a:solidFill>
                <a:schemeClr val="accent1"/>
              </a:solidFill>
              <a:latin typeface="Arial" charset="0"/>
            </a:endParaRPr>
          </a:p>
        </p:txBody>
      </p:sp>
      <p:sp>
        <p:nvSpPr>
          <p:cNvPr id="6" name="Rectangle 2"/>
          <p:cNvSpPr txBox="1">
            <a:spLocks noChangeArrowheads="1"/>
          </p:cNvSpPr>
          <p:nvPr/>
        </p:nvSpPr>
        <p:spPr>
          <a:xfrm>
            <a:off x="1066800" y="152400"/>
            <a:ext cx="8077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dirty="0" smtClean="0">
                <a:solidFill>
                  <a:schemeClr val="accent2"/>
                </a:solidFill>
              </a:rPr>
              <a:t>Sources of Biological Evidence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1752600"/>
            <a:ext cx="6134380" cy="4521820"/>
          </a:xfrm>
          <a:prstGeom prst="rect">
            <a:avLst/>
          </a:prstGeom>
          <a:effectLst>
            <a:outerShdw blurRad="254000" dist="101600" dir="1740000" sx="99000" sy="99000" algn="ctr" rotWithShape="0">
              <a:schemeClr val="tx1"/>
            </a:outerShdw>
          </a:effectLst>
        </p:spPr>
      </p:pic>
    </p:spTree>
    <p:extLst>
      <p:ext uri="{BB962C8B-B14F-4D97-AF65-F5344CB8AC3E}">
        <p14:creationId xmlns:p14="http://schemas.microsoft.com/office/powerpoint/2010/main" val="3822857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9" name="Rectangle 3"/>
          <p:cNvSpPr>
            <a:spLocks noGrp="1" noChangeArrowheads="1"/>
          </p:cNvSpPr>
          <p:nvPr>
            <p:ph type="body" idx="1"/>
          </p:nvPr>
        </p:nvSpPr>
        <p:spPr>
          <a:xfrm>
            <a:off x="0" y="3657600"/>
            <a:ext cx="9144000" cy="3314700"/>
          </a:xfrm>
        </p:spPr>
        <p:txBody>
          <a:bodyPr>
            <a:normAutofit/>
          </a:bodyPr>
          <a:lstStyle/>
          <a:p>
            <a:pPr marL="0" indent="0" algn="ctr">
              <a:buNone/>
            </a:pPr>
            <a:r>
              <a:rPr lang="en-US" sz="2400" dirty="0" smtClean="0">
                <a:solidFill>
                  <a:schemeClr val="accent1"/>
                </a:solidFill>
              </a:rPr>
              <a:t>The first step in any forensic DNA process is to identify potential sources of material at the scene, then catalog and collect them.</a:t>
            </a:r>
          </a:p>
          <a:p>
            <a:pPr marL="0" indent="0" algn="ctr">
              <a:buNone/>
            </a:pPr>
            <a:endParaRPr lang="en-US" sz="2400" dirty="0">
              <a:solidFill>
                <a:schemeClr val="accent1"/>
              </a:solidFill>
            </a:endParaRPr>
          </a:p>
          <a:p>
            <a:pPr marL="0" indent="0" algn="ctr">
              <a:buNone/>
            </a:pPr>
            <a:r>
              <a:rPr lang="en-US" sz="2400" dirty="0" smtClean="0">
                <a:solidFill>
                  <a:schemeClr val="accent1"/>
                </a:solidFill>
              </a:rPr>
              <a:t>Known samples from victims or suspects can be immediately used for DNA extraction.  In instances of violent crime, samples  need to be characterized (i.e. blood or saliva) before extraction begins.</a:t>
            </a:r>
          </a:p>
        </p:txBody>
      </p:sp>
      <p:sp>
        <p:nvSpPr>
          <p:cNvPr id="8"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Forensic DNA Process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521839"/>
            <a:ext cx="6315690" cy="3319409"/>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72228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76200"/>
            <a:ext cx="7772400" cy="1143000"/>
          </a:xfrm>
        </p:spPr>
        <p:txBody>
          <a:bodyPr>
            <a:normAutofit/>
          </a:bodyPr>
          <a:lstStyle/>
          <a:p>
            <a:pPr algn="r"/>
            <a:r>
              <a:rPr lang="en-US" sz="4000" dirty="0" smtClean="0">
                <a:solidFill>
                  <a:schemeClr val="accent2"/>
                </a:solidFill>
              </a:rPr>
              <a:t>Chromosomes – DNA Packaging</a:t>
            </a:r>
          </a:p>
        </p:txBody>
      </p:sp>
      <p:sp>
        <p:nvSpPr>
          <p:cNvPr id="247811" name="Rectangle 3"/>
          <p:cNvSpPr>
            <a:spLocks noGrp="1" noChangeArrowheads="1"/>
          </p:cNvSpPr>
          <p:nvPr>
            <p:ph type="body" sz="half" idx="1"/>
          </p:nvPr>
        </p:nvSpPr>
        <p:spPr>
          <a:xfrm>
            <a:off x="0" y="1135062"/>
            <a:ext cx="9144000" cy="5722938"/>
          </a:xfrm>
        </p:spPr>
        <p:txBody>
          <a:bodyPr>
            <a:noAutofit/>
          </a:bodyPr>
          <a:lstStyle/>
          <a:p>
            <a:pPr marL="0" indent="0" algn="ctr">
              <a:lnSpc>
                <a:spcPct val="90000"/>
              </a:lnSpc>
              <a:buNone/>
            </a:pPr>
            <a:r>
              <a:rPr lang="en-US" sz="2800" dirty="0" smtClean="0">
                <a:solidFill>
                  <a:schemeClr val="accent1"/>
                </a:solidFill>
              </a:rPr>
              <a:t>Almost all human cells are </a:t>
            </a:r>
            <a:r>
              <a:rPr lang="en-US" sz="2800" b="1" dirty="0" smtClean="0">
                <a:solidFill>
                  <a:schemeClr val="accent1"/>
                </a:solidFill>
              </a:rPr>
              <a:t>diploid</a:t>
            </a:r>
            <a:r>
              <a:rPr lang="en-US" sz="2800" dirty="0" smtClean="0">
                <a:solidFill>
                  <a:schemeClr val="accent1"/>
                </a:solidFill>
              </a:rPr>
              <a:t> – each of our 23 chromosomes come in pairs.  One half of each pair comes from the mother’s </a:t>
            </a:r>
            <a:r>
              <a:rPr lang="en-US" sz="2800" b="1" dirty="0" smtClean="0">
                <a:solidFill>
                  <a:schemeClr val="accent1"/>
                </a:solidFill>
              </a:rPr>
              <a:t>haploid</a:t>
            </a:r>
            <a:r>
              <a:rPr lang="en-US" sz="2800" dirty="0" smtClean="0">
                <a:solidFill>
                  <a:schemeClr val="accent1"/>
                </a:solidFill>
              </a:rPr>
              <a:t> egg (containing only one copy of each chromosome); the other half comes from the father’s </a:t>
            </a:r>
            <a:r>
              <a:rPr lang="en-US" sz="2800" b="1" dirty="0" smtClean="0">
                <a:solidFill>
                  <a:schemeClr val="accent1"/>
                </a:solidFill>
              </a:rPr>
              <a:t>haploid </a:t>
            </a:r>
            <a:r>
              <a:rPr lang="en-US" sz="2800" dirty="0" smtClean="0">
                <a:solidFill>
                  <a:schemeClr val="accent1"/>
                </a:solidFill>
              </a:rPr>
              <a:t>sperm.  </a:t>
            </a:r>
          </a:p>
          <a:p>
            <a:pPr marL="0" indent="0" algn="ctr">
              <a:lnSpc>
                <a:spcPct val="90000"/>
              </a:lnSpc>
              <a:buNone/>
            </a:pPr>
            <a:endParaRPr lang="en-US" sz="2800" dirty="0">
              <a:solidFill>
                <a:schemeClr val="accent1"/>
              </a:solidFill>
            </a:endParaRPr>
          </a:p>
          <a:p>
            <a:pPr marL="0" indent="0" algn="ctr">
              <a:lnSpc>
                <a:spcPct val="90000"/>
              </a:lnSpc>
              <a:buNone/>
            </a:pPr>
            <a:r>
              <a:rPr lang="en-US" sz="2800" dirty="0">
                <a:solidFill>
                  <a:schemeClr val="accent1"/>
                </a:solidFill>
              </a:rPr>
              <a:t>The two chromosomes in each pair are called </a:t>
            </a:r>
            <a:r>
              <a:rPr lang="en-US" sz="2800" b="1" u="sng" dirty="0">
                <a:solidFill>
                  <a:schemeClr val="accent1"/>
                </a:solidFill>
              </a:rPr>
              <a:t>homo</a:t>
            </a:r>
            <a:r>
              <a:rPr lang="en-US" sz="2800" b="1" dirty="0">
                <a:solidFill>
                  <a:schemeClr val="accent1"/>
                </a:solidFill>
              </a:rPr>
              <a:t>logous</a:t>
            </a:r>
            <a:r>
              <a:rPr lang="en-US" sz="2800" dirty="0">
                <a:solidFill>
                  <a:schemeClr val="accent1"/>
                </a:solidFill>
              </a:rPr>
              <a:t> chromosomes because they each carry similar genes controlling the same inherited </a:t>
            </a:r>
            <a:r>
              <a:rPr lang="en-US" sz="2800" dirty="0" smtClean="0">
                <a:solidFill>
                  <a:schemeClr val="accent1"/>
                </a:solidFill>
              </a:rPr>
              <a:t>characteristics.</a:t>
            </a:r>
            <a:br>
              <a:rPr lang="en-US" sz="2800" dirty="0" smtClean="0">
                <a:solidFill>
                  <a:schemeClr val="accent1"/>
                </a:solidFill>
              </a:rPr>
            </a:br>
            <a:endParaRPr lang="en-US" sz="2800" dirty="0">
              <a:solidFill>
                <a:schemeClr val="accent1"/>
              </a:solidFill>
            </a:endParaRPr>
          </a:p>
          <a:p>
            <a:pPr marL="0" indent="0" algn="ctr">
              <a:lnSpc>
                <a:spcPct val="90000"/>
              </a:lnSpc>
              <a:buNone/>
            </a:pPr>
            <a:r>
              <a:rPr lang="en-US" sz="2800" i="1" dirty="0">
                <a:solidFill>
                  <a:schemeClr val="accent1"/>
                </a:solidFill>
              </a:rPr>
              <a:t>The prefix </a:t>
            </a:r>
            <a:r>
              <a:rPr lang="en-US" sz="2800" b="1" i="1" dirty="0">
                <a:solidFill>
                  <a:schemeClr val="accent1"/>
                </a:solidFill>
              </a:rPr>
              <a:t>homo</a:t>
            </a:r>
            <a:r>
              <a:rPr lang="en-US" sz="2800" i="1" dirty="0">
                <a:solidFill>
                  <a:schemeClr val="accent1"/>
                </a:solidFill>
              </a:rPr>
              <a:t> means ‘same’ or ‘</a:t>
            </a:r>
            <a:r>
              <a:rPr lang="en-US" sz="2800" i="1" dirty="0" smtClean="0">
                <a:solidFill>
                  <a:schemeClr val="accent1"/>
                </a:solidFill>
              </a:rPr>
              <a:t>similar’ </a:t>
            </a:r>
            <a:r>
              <a:rPr lang="en-US" sz="2800" i="1" dirty="0">
                <a:solidFill>
                  <a:schemeClr val="accent1"/>
                </a:solidFill>
              </a:rPr>
              <a:t>– what other scientific terms use it?</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35658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9" name="Rectangle 3"/>
          <p:cNvSpPr>
            <a:spLocks noGrp="1" noChangeArrowheads="1"/>
          </p:cNvSpPr>
          <p:nvPr>
            <p:ph type="body" idx="1"/>
          </p:nvPr>
        </p:nvSpPr>
        <p:spPr>
          <a:xfrm>
            <a:off x="0" y="990600"/>
            <a:ext cx="4572000" cy="5638800"/>
          </a:xfrm>
        </p:spPr>
        <p:txBody>
          <a:bodyPr>
            <a:normAutofit/>
          </a:bodyPr>
          <a:lstStyle/>
          <a:p>
            <a:pPr marL="0" indent="0" algn="ctr">
              <a:buNone/>
            </a:pPr>
            <a:r>
              <a:rPr lang="en-US" sz="2400" dirty="0" smtClean="0">
                <a:solidFill>
                  <a:schemeClr val="accent1"/>
                </a:solidFill>
              </a:rPr>
              <a:t>Samples must be analyzed to determine how much DNA is present.</a:t>
            </a:r>
          </a:p>
          <a:p>
            <a:pPr marL="0" indent="0" algn="ctr">
              <a:buNone/>
            </a:pPr>
            <a:endParaRPr lang="en-US" sz="2400" dirty="0">
              <a:solidFill>
                <a:schemeClr val="accent1"/>
              </a:solidFill>
            </a:endParaRPr>
          </a:p>
          <a:p>
            <a:pPr marL="0" indent="0" algn="ctr">
              <a:buNone/>
            </a:pPr>
            <a:r>
              <a:rPr lang="en-US" sz="2400" dirty="0" smtClean="0">
                <a:solidFill>
                  <a:schemeClr val="accent1"/>
                </a:solidFill>
              </a:rPr>
              <a:t>PCR amplification increases the copy number of the STR DNA fragments we will study.</a:t>
            </a:r>
          </a:p>
          <a:p>
            <a:pPr marL="0" indent="0" algn="ctr">
              <a:buNone/>
            </a:pPr>
            <a:endParaRPr lang="en-US" sz="2400" dirty="0">
              <a:solidFill>
                <a:schemeClr val="accent1"/>
              </a:solidFill>
            </a:endParaRPr>
          </a:p>
          <a:p>
            <a:pPr marL="0" indent="0" algn="ctr">
              <a:buNone/>
            </a:pPr>
            <a:r>
              <a:rPr lang="en-US" sz="2400" dirty="0" smtClean="0">
                <a:solidFill>
                  <a:schemeClr val="accent1"/>
                </a:solidFill>
              </a:rPr>
              <a:t>PCR products are then run on a gel so that the results can be analyzed and compared to suspect(s) results to produce either a definitive mismatch or a possible match.</a:t>
            </a:r>
          </a:p>
        </p:txBody>
      </p:sp>
      <p:sp>
        <p:nvSpPr>
          <p:cNvPr id="8"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Forensic DNA Process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2133600"/>
            <a:ext cx="5070296" cy="3581400"/>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93518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9" name="Rectangle 3"/>
          <p:cNvSpPr>
            <a:spLocks noGrp="1" noChangeArrowheads="1"/>
          </p:cNvSpPr>
          <p:nvPr>
            <p:ph type="body" idx="1"/>
          </p:nvPr>
        </p:nvSpPr>
        <p:spPr>
          <a:xfrm>
            <a:off x="0" y="1676400"/>
            <a:ext cx="4953000" cy="5562600"/>
          </a:xfrm>
        </p:spPr>
        <p:txBody>
          <a:bodyPr>
            <a:normAutofit/>
          </a:bodyPr>
          <a:lstStyle/>
          <a:p>
            <a:pPr marL="0" indent="0" algn="ctr">
              <a:buNone/>
            </a:pPr>
            <a:r>
              <a:rPr lang="en-US" sz="2400" dirty="0" smtClean="0">
                <a:solidFill>
                  <a:schemeClr val="accent1"/>
                </a:solidFill>
              </a:rPr>
              <a:t>For each STR gene, scientists use the known allelic frequencies to calculate the likelihood that this genotype exists in the population.</a:t>
            </a:r>
          </a:p>
          <a:p>
            <a:pPr marL="0" indent="0" algn="ctr">
              <a:buNone/>
            </a:pPr>
            <a:endParaRPr lang="en-US" sz="2400" dirty="0">
              <a:solidFill>
                <a:schemeClr val="accent1"/>
              </a:solidFill>
            </a:endParaRPr>
          </a:p>
          <a:p>
            <a:pPr marL="0" indent="0" algn="ctr">
              <a:buNone/>
            </a:pPr>
            <a:r>
              <a:rPr lang="en-US" sz="2400" dirty="0" smtClean="0">
                <a:solidFill>
                  <a:schemeClr val="accent1"/>
                </a:solidFill>
              </a:rPr>
              <a:t>The individual probabilities of each STR gene in a sample are then multiplied together to get the percentage of people in the population that could have all those specific genotypes.</a:t>
            </a:r>
          </a:p>
        </p:txBody>
      </p:sp>
      <p:sp>
        <p:nvSpPr>
          <p:cNvPr id="8"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Forensic DNA Process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1972715"/>
            <a:ext cx="3955056" cy="2353421"/>
          </a:xfrm>
          <a:prstGeom prst="rect">
            <a:avLst/>
          </a:prstGeom>
        </p:spPr>
      </p:pic>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363021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797836"/>
            <a:ext cx="8182713" cy="4519615"/>
          </a:xfrm>
          <a:prstGeom prst="rect">
            <a:avLst/>
          </a:prstGeom>
        </p:spPr>
      </p:pic>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STR Probability Calculation</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7" name="TextBox 6"/>
          <p:cNvSpPr txBox="1"/>
          <p:nvPr/>
        </p:nvSpPr>
        <p:spPr>
          <a:xfrm>
            <a:off x="0" y="858844"/>
            <a:ext cx="9144000" cy="1938992"/>
          </a:xfrm>
          <a:prstGeom prst="rect">
            <a:avLst/>
          </a:prstGeom>
          <a:noFill/>
        </p:spPr>
        <p:txBody>
          <a:bodyPr wrap="square" rtlCol="0">
            <a:spAutoFit/>
          </a:bodyPr>
          <a:lstStyle/>
          <a:p>
            <a:pPr algn="ctr"/>
            <a:r>
              <a:rPr lang="en-US" sz="2400" dirty="0" smtClean="0">
                <a:solidFill>
                  <a:schemeClr val="accent1"/>
                </a:solidFill>
              </a:rPr>
              <a:t>In the following lab, you’ll be asked to calculate the probability that a certain combination of alleles exists within a population.</a:t>
            </a:r>
          </a:p>
          <a:p>
            <a:pPr algn="ctr"/>
            <a:endParaRPr lang="en-US" sz="2400" dirty="0">
              <a:solidFill>
                <a:schemeClr val="accent1"/>
              </a:solidFill>
            </a:endParaRPr>
          </a:p>
          <a:p>
            <a:pPr algn="ctr"/>
            <a:r>
              <a:rPr lang="en-US" sz="2400" dirty="0" smtClean="0">
                <a:solidFill>
                  <a:schemeClr val="accent1"/>
                </a:solidFill>
              </a:rPr>
              <a:t>To learn about this method, we’re going to use example genes </a:t>
            </a:r>
            <a:r>
              <a:rPr lang="en-US" sz="2400" b="1" dirty="0" smtClean="0">
                <a:solidFill>
                  <a:schemeClr val="accent1"/>
                </a:solidFill>
              </a:rPr>
              <a:t>ABC</a:t>
            </a:r>
            <a:r>
              <a:rPr lang="en-US" sz="2400" dirty="0" smtClean="0">
                <a:solidFill>
                  <a:schemeClr val="accent1"/>
                </a:solidFill>
              </a:rPr>
              <a:t>, </a:t>
            </a:r>
            <a:r>
              <a:rPr lang="en-US" sz="2400" b="1" dirty="0" smtClean="0">
                <a:solidFill>
                  <a:schemeClr val="accent1"/>
                </a:solidFill>
              </a:rPr>
              <a:t>DEFG</a:t>
            </a:r>
            <a:r>
              <a:rPr lang="en-US" sz="2400" dirty="0" smtClean="0">
                <a:solidFill>
                  <a:schemeClr val="accent1"/>
                </a:solidFill>
              </a:rPr>
              <a:t>, and </a:t>
            </a:r>
            <a:r>
              <a:rPr lang="en-US" sz="2400" b="1" dirty="0" smtClean="0">
                <a:solidFill>
                  <a:schemeClr val="accent1"/>
                </a:solidFill>
              </a:rPr>
              <a:t>XYZ</a:t>
            </a:r>
            <a:r>
              <a:rPr lang="en-US" sz="2400" dirty="0" smtClean="0">
                <a:solidFill>
                  <a:schemeClr val="accent1"/>
                </a:solidFill>
              </a:rPr>
              <a:t>.</a:t>
            </a:r>
            <a:endParaRPr lang="en-US" sz="2400" dirty="0">
              <a:solidFill>
                <a:schemeClr val="accent1"/>
              </a:solidFill>
            </a:endParaRPr>
          </a:p>
        </p:txBody>
      </p:sp>
    </p:spTree>
    <p:extLst>
      <p:ext uri="{BB962C8B-B14F-4D97-AF65-F5344CB8AC3E}">
        <p14:creationId xmlns:p14="http://schemas.microsoft.com/office/powerpoint/2010/main" val="264570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STR Probability Calculation</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7" name="TextBox 6"/>
          <p:cNvSpPr txBox="1"/>
          <p:nvPr/>
        </p:nvSpPr>
        <p:spPr>
          <a:xfrm>
            <a:off x="837" y="1001714"/>
            <a:ext cx="9144000" cy="1938992"/>
          </a:xfrm>
          <a:prstGeom prst="rect">
            <a:avLst/>
          </a:prstGeom>
          <a:noFill/>
        </p:spPr>
        <p:txBody>
          <a:bodyPr wrap="square" rtlCol="0">
            <a:spAutoFit/>
          </a:bodyPr>
          <a:lstStyle/>
          <a:p>
            <a:pPr algn="ctr"/>
            <a:r>
              <a:rPr lang="en-US" sz="2400" dirty="0" smtClean="0">
                <a:solidFill>
                  <a:schemeClr val="accent1"/>
                </a:solidFill>
              </a:rPr>
              <a:t>For this example, the sample found at the crime scene had </a:t>
            </a:r>
          </a:p>
          <a:p>
            <a:pPr algn="ctr"/>
            <a:endParaRPr lang="en-US" sz="2400" dirty="0">
              <a:solidFill>
                <a:schemeClr val="accent1"/>
              </a:solidFill>
            </a:endParaRPr>
          </a:p>
          <a:p>
            <a:pPr algn="ctr"/>
            <a:r>
              <a:rPr lang="en-US" sz="2400" b="1" dirty="0" smtClean="0">
                <a:solidFill>
                  <a:schemeClr val="accent1"/>
                </a:solidFill>
              </a:rPr>
              <a:t>ABC: </a:t>
            </a:r>
            <a:r>
              <a:rPr lang="en-US" sz="2400" dirty="0" smtClean="0">
                <a:solidFill>
                  <a:schemeClr val="accent1"/>
                </a:solidFill>
              </a:rPr>
              <a:t>3 repeats and 4 repeats</a:t>
            </a:r>
          </a:p>
          <a:p>
            <a:pPr algn="ctr"/>
            <a:r>
              <a:rPr lang="en-US" sz="2400" b="1" dirty="0" smtClean="0">
                <a:solidFill>
                  <a:schemeClr val="accent1"/>
                </a:solidFill>
              </a:rPr>
              <a:t>DEFG: </a:t>
            </a:r>
            <a:r>
              <a:rPr lang="en-US" sz="2400" dirty="0" smtClean="0">
                <a:solidFill>
                  <a:schemeClr val="accent1"/>
                </a:solidFill>
              </a:rPr>
              <a:t>14 repeats and 16 repeats</a:t>
            </a:r>
          </a:p>
          <a:p>
            <a:pPr algn="ctr"/>
            <a:r>
              <a:rPr lang="en-US" sz="2400" b="1" dirty="0" smtClean="0">
                <a:solidFill>
                  <a:schemeClr val="accent1"/>
                </a:solidFill>
              </a:rPr>
              <a:t>XYZ: </a:t>
            </a:r>
            <a:r>
              <a:rPr lang="en-US" sz="2400" dirty="0" smtClean="0">
                <a:solidFill>
                  <a:schemeClr val="accent1"/>
                </a:solidFill>
              </a:rPr>
              <a:t>homozygous 8 repeats</a:t>
            </a:r>
          </a:p>
        </p:txBody>
      </p:sp>
      <p:sp>
        <p:nvSpPr>
          <p:cNvPr id="9" name="TextBox 8"/>
          <p:cNvSpPr txBox="1"/>
          <p:nvPr/>
        </p:nvSpPr>
        <p:spPr>
          <a:xfrm>
            <a:off x="343491" y="3438257"/>
            <a:ext cx="2895600" cy="1200329"/>
          </a:xfrm>
          <a:prstGeom prst="rect">
            <a:avLst/>
          </a:prstGeom>
          <a:noFill/>
        </p:spPr>
        <p:txBody>
          <a:bodyPr wrap="square" rtlCol="0">
            <a:spAutoFit/>
          </a:bodyPr>
          <a:lstStyle/>
          <a:p>
            <a:pPr algn="ctr"/>
            <a:r>
              <a:rPr lang="en-US" sz="2400" b="1" dirty="0" smtClean="0">
                <a:solidFill>
                  <a:schemeClr val="accent1"/>
                </a:solidFill>
              </a:rPr>
              <a:t>ABC</a:t>
            </a:r>
          </a:p>
          <a:p>
            <a:pPr algn="ctr"/>
            <a:r>
              <a:rPr lang="en-US" sz="2400" dirty="0" smtClean="0">
                <a:solidFill>
                  <a:schemeClr val="accent1"/>
                </a:solidFill>
              </a:rPr>
              <a:t>3 Repeats: .60</a:t>
            </a:r>
          </a:p>
          <a:p>
            <a:pPr algn="ctr"/>
            <a:r>
              <a:rPr lang="en-US" sz="2400" dirty="0" smtClean="0">
                <a:solidFill>
                  <a:schemeClr val="accent1"/>
                </a:solidFill>
              </a:rPr>
              <a:t>4 Repeats: .15</a:t>
            </a:r>
          </a:p>
        </p:txBody>
      </p:sp>
      <p:sp>
        <p:nvSpPr>
          <p:cNvPr id="10" name="TextBox 9"/>
          <p:cNvSpPr txBox="1"/>
          <p:nvPr/>
        </p:nvSpPr>
        <p:spPr>
          <a:xfrm>
            <a:off x="3255105" y="3418455"/>
            <a:ext cx="2635463" cy="1200329"/>
          </a:xfrm>
          <a:prstGeom prst="rect">
            <a:avLst/>
          </a:prstGeom>
          <a:noFill/>
        </p:spPr>
        <p:txBody>
          <a:bodyPr wrap="square" rtlCol="0">
            <a:spAutoFit/>
          </a:bodyPr>
          <a:lstStyle/>
          <a:p>
            <a:pPr algn="ctr"/>
            <a:r>
              <a:rPr lang="en-US" sz="2400" b="1" dirty="0" smtClean="0">
                <a:solidFill>
                  <a:schemeClr val="accent1"/>
                </a:solidFill>
              </a:rPr>
              <a:t>DEFG</a:t>
            </a:r>
          </a:p>
          <a:p>
            <a:pPr algn="ctr"/>
            <a:r>
              <a:rPr lang="en-US" sz="2400" dirty="0" smtClean="0">
                <a:solidFill>
                  <a:schemeClr val="accent1"/>
                </a:solidFill>
              </a:rPr>
              <a:t>14 Repeats: .40</a:t>
            </a:r>
          </a:p>
          <a:p>
            <a:pPr algn="ctr"/>
            <a:r>
              <a:rPr lang="en-US" sz="2400" dirty="0" smtClean="0">
                <a:solidFill>
                  <a:schemeClr val="accent1"/>
                </a:solidFill>
              </a:rPr>
              <a:t>16 Repeats: .30</a:t>
            </a:r>
          </a:p>
        </p:txBody>
      </p:sp>
      <p:sp>
        <p:nvSpPr>
          <p:cNvPr id="11" name="TextBox 10"/>
          <p:cNvSpPr txBox="1"/>
          <p:nvPr/>
        </p:nvSpPr>
        <p:spPr>
          <a:xfrm>
            <a:off x="6081759" y="3418454"/>
            <a:ext cx="2635463" cy="1200329"/>
          </a:xfrm>
          <a:prstGeom prst="rect">
            <a:avLst/>
          </a:prstGeom>
          <a:noFill/>
        </p:spPr>
        <p:txBody>
          <a:bodyPr wrap="square" rtlCol="0">
            <a:spAutoFit/>
          </a:bodyPr>
          <a:lstStyle/>
          <a:p>
            <a:pPr algn="ctr"/>
            <a:r>
              <a:rPr lang="en-US" sz="2400" b="1" dirty="0" smtClean="0">
                <a:solidFill>
                  <a:schemeClr val="accent1"/>
                </a:solidFill>
              </a:rPr>
              <a:t>XYZ</a:t>
            </a:r>
          </a:p>
          <a:p>
            <a:pPr algn="ctr"/>
            <a:r>
              <a:rPr lang="en-US" sz="2400" dirty="0" smtClean="0">
                <a:solidFill>
                  <a:schemeClr val="accent1"/>
                </a:solidFill>
              </a:rPr>
              <a:t>8 Repeats: .50</a:t>
            </a:r>
          </a:p>
          <a:p>
            <a:pPr algn="ctr"/>
            <a:r>
              <a:rPr lang="en-US" sz="2400" dirty="0" smtClean="0">
                <a:solidFill>
                  <a:schemeClr val="accent1"/>
                </a:solidFill>
              </a:rPr>
              <a:t>8 Repeats: .50</a:t>
            </a:r>
          </a:p>
        </p:txBody>
      </p:sp>
      <p:sp>
        <p:nvSpPr>
          <p:cNvPr id="12" name="TextBox 11"/>
          <p:cNvSpPr txBox="1"/>
          <p:nvPr/>
        </p:nvSpPr>
        <p:spPr>
          <a:xfrm>
            <a:off x="26581" y="5008519"/>
            <a:ext cx="9144000" cy="830997"/>
          </a:xfrm>
          <a:prstGeom prst="rect">
            <a:avLst/>
          </a:prstGeom>
          <a:noFill/>
        </p:spPr>
        <p:txBody>
          <a:bodyPr wrap="square" rtlCol="0">
            <a:spAutoFit/>
          </a:bodyPr>
          <a:lstStyle/>
          <a:p>
            <a:pPr algn="ctr"/>
            <a:r>
              <a:rPr lang="en-US" sz="2400" dirty="0" smtClean="0">
                <a:solidFill>
                  <a:schemeClr val="accent1"/>
                </a:solidFill>
              </a:rPr>
              <a:t>Recall that in the Hardy-Weinberg equation, homozygous is represented by p</a:t>
            </a:r>
            <a:r>
              <a:rPr lang="en-US" sz="2400" baseline="30000" dirty="0" smtClean="0">
                <a:solidFill>
                  <a:schemeClr val="accent1"/>
                </a:solidFill>
              </a:rPr>
              <a:t>2</a:t>
            </a:r>
            <a:r>
              <a:rPr lang="en-US" sz="2400" dirty="0" smtClean="0">
                <a:solidFill>
                  <a:schemeClr val="accent1"/>
                </a:solidFill>
              </a:rPr>
              <a:t> and heterozygous is represented by 2pq</a:t>
            </a:r>
          </a:p>
        </p:txBody>
      </p:sp>
    </p:spTree>
    <p:extLst>
      <p:ext uri="{BB962C8B-B14F-4D97-AF65-F5344CB8AC3E}">
        <p14:creationId xmlns:p14="http://schemas.microsoft.com/office/powerpoint/2010/main" val="222056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STR Probability Calculation</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7" name="TextBox 6"/>
          <p:cNvSpPr txBox="1"/>
          <p:nvPr/>
        </p:nvSpPr>
        <p:spPr>
          <a:xfrm>
            <a:off x="837" y="1001714"/>
            <a:ext cx="9144000" cy="1200329"/>
          </a:xfrm>
          <a:prstGeom prst="rect">
            <a:avLst/>
          </a:prstGeom>
          <a:noFill/>
        </p:spPr>
        <p:txBody>
          <a:bodyPr wrap="square" rtlCol="0">
            <a:spAutoFit/>
          </a:bodyPr>
          <a:lstStyle/>
          <a:p>
            <a:pPr algn="ctr"/>
            <a:r>
              <a:rPr lang="en-US" sz="2400" dirty="0" smtClean="0">
                <a:solidFill>
                  <a:schemeClr val="accent1"/>
                </a:solidFill>
              </a:rPr>
              <a:t>Because two of the genes in our sample are heterozygous and one is homozygous, we will use the following calculations to find the probability of each gene’s allele combination in our population.</a:t>
            </a:r>
          </a:p>
        </p:txBody>
      </p:sp>
      <p:sp>
        <p:nvSpPr>
          <p:cNvPr id="9" name="TextBox 8"/>
          <p:cNvSpPr txBox="1"/>
          <p:nvPr/>
        </p:nvSpPr>
        <p:spPr>
          <a:xfrm>
            <a:off x="212586" y="3108248"/>
            <a:ext cx="2895600" cy="1569660"/>
          </a:xfrm>
          <a:prstGeom prst="rect">
            <a:avLst/>
          </a:prstGeom>
          <a:noFill/>
        </p:spPr>
        <p:txBody>
          <a:bodyPr wrap="square" rtlCol="0">
            <a:spAutoFit/>
          </a:bodyPr>
          <a:lstStyle/>
          <a:p>
            <a:pPr algn="ctr"/>
            <a:r>
              <a:rPr lang="en-US" sz="2400" b="1" dirty="0" smtClean="0">
                <a:solidFill>
                  <a:schemeClr val="accent1"/>
                </a:solidFill>
              </a:rPr>
              <a:t>ABC</a:t>
            </a:r>
          </a:p>
          <a:p>
            <a:pPr algn="ctr"/>
            <a:r>
              <a:rPr lang="en-US" sz="2400" dirty="0" smtClean="0">
                <a:solidFill>
                  <a:schemeClr val="accent1"/>
                </a:solidFill>
              </a:rPr>
              <a:t>2(0.6 x 0.15)</a:t>
            </a:r>
          </a:p>
          <a:p>
            <a:pPr algn="ctr"/>
            <a:r>
              <a:rPr lang="en-US" sz="2400" dirty="0" smtClean="0">
                <a:solidFill>
                  <a:schemeClr val="accent1"/>
                </a:solidFill>
              </a:rPr>
              <a:t>2(0.09)</a:t>
            </a:r>
          </a:p>
          <a:p>
            <a:pPr algn="ctr"/>
            <a:r>
              <a:rPr lang="en-US" sz="2400" dirty="0" smtClean="0">
                <a:solidFill>
                  <a:schemeClr val="accent1"/>
                </a:solidFill>
              </a:rPr>
              <a:t>0.18</a:t>
            </a:r>
          </a:p>
        </p:txBody>
      </p:sp>
      <p:sp>
        <p:nvSpPr>
          <p:cNvPr id="10" name="TextBox 9"/>
          <p:cNvSpPr txBox="1"/>
          <p:nvPr/>
        </p:nvSpPr>
        <p:spPr>
          <a:xfrm>
            <a:off x="3124200" y="3088446"/>
            <a:ext cx="2635463" cy="1569660"/>
          </a:xfrm>
          <a:prstGeom prst="rect">
            <a:avLst/>
          </a:prstGeom>
          <a:noFill/>
        </p:spPr>
        <p:txBody>
          <a:bodyPr wrap="square" rtlCol="0">
            <a:spAutoFit/>
          </a:bodyPr>
          <a:lstStyle/>
          <a:p>
            <a:pPr algn="ctr"/>
            <a:r>
              <a:rPr lang="en-US" sz="2400" b="1" dirty="0" smtClean="0">
                <a:solidFill>
                  <a:schemeClr val="accent1"/>
                </a:solidFill>
              </a:rPr>
              <a:t>DEFG</a:t>
            </a:r>
          </a:p>
          <a:p>
            <a:pPr algn="ctr"/>
            <a:r>
              <a:rPr lang="en-US" sz="2400" dirty="0" smtClean="0">
                <a:solidFill>
                  <a:schemeClr val="accent1"/>
                </a:solidFill>
              </a:rPr>
              <a:t>2(0.4 x 0.3)</a:t>
            </a:r>
          </a:p>
          <a:p>
            <a:pPr algn="ctr"/>
            <a:r>
              <a:rPr lang="en-US" sz="2400" dirty="0" smtClean="0">
                <a:solidFill>
                  <a:schemeClr val="accent1"/>
                </a:solidFill>
              </a:rPr>
              <a:t>2(0.12)</a:t>
            </a:r>
          </a:p>
          <a:p>
            <a:pPr algn="ctr"/>
            <a:r>
              <a:rPr lang="en-US" sz="2400" dirty="0" smtClean="0">
                <a:solidFill>
                  <a:schemeClr val="accent1"/>
                </a:solidFill>
              </a:rPr>
              <a:t>0.24</a:t>
            </a:r>
          </a:p>
        </p:txBody>
      </p:sp>
      <p:sp>
        <p:nvSpPr>
          <p:cNvPr id="11" name="TextBox 10"/>
          <p:cNvSpPr txBox="1"/>
          <p:nvPr/>
        </p:nvSpPr>
        <p:spPr>
          <a:xfrm>
            <a:off x="5950854" y="3088445"/>
            <a:ext cx="2635463" cy="1569660"/>
          </a:xfrm>
          <a:prstGeom prst="rect">
            <a:avLst/>
          </a:prstGeom>
          <a:noFill/>
        </p:spPr>
        <p:txBody>
          <a:bodyPr wrap="square" rtlCol="0">
            <a:spAutoFit/>
          </a:bodyPr>
          <a:lstStyle/>
          <a:p>
            <a:pPr algn="ctr"/>
            <a:r>
              <a:rPr lang="en-US" sz="2400" b="1" dirty="0" smtClean="0">
                <a:solidFill>
                  <a:schemeClr val="accent1"/>
                </a:solidFill>
              </a:rPr>
              <a:t>XYZ</a:t>
            </a:r>
          </a:p>
          <a:p>
            <a:pPr algn="ctr"/>
            <a:r>
              <a:rPr lang="en-US" sz="2400" dirty="0" smtClean="0">
                <a:solidFill>
                  <a:schemeClr val="accent1"/>
                </a:solidFill>
              </a:rPr>
              <a:t>(0.5 x 0.5)</a:t>
            </a:r>
          </a:p>
          <a:p>
            <a:pPr algn="ctr"/>
            <a:r>
              <a:rPr lang="en-US" sz="2400" dirty="0" smtClean="0">
                <a:solidFill>
                  <a:schemeClr val="accent1"/>
                </a:solidFill>
              </a:rPr>
              <a:t>(0.25)</a:t>
            </a:r>
          </a:p>
          <a:p>
            <a:pPr algn="ctr"/>
            <a:r>
              <a:rPr lang="en-US" sz="2400" dirty="0" smtClean="0">
                <a:solidFill>
                  <a:schemeClr val="accent1"/>
                </a:solidFill>
              </a:rPr>
              <a:t>0.25</a:t>
            </a:r>
          </a:p>
        </p:txBody>
      </p:sp>
      <p:sp>
        <p:nvSpPr>
          <p:cNvPr id="12" name="TextBox 11"/>
          <p:cNvSpPr txBox="1"/>
          <p:nvPr/>
        </p:nvSpPr>
        <p:spPr>
          <a:xfrm>
            <a:off x="15768" y="4823387"/>
            <a:ext cx="9144000" cy="1569660"/>
          </a:xfrm>
          <a:prstGeom prst="rect">
            <a:avLst/>
          </a:prstGeom>
          <a:noFill/>
        </p:spPr>
        <p:txBody>
          <a:bodyPr wrap="square" rtlCol="0">
            <a:spAutoFit/>
          </a:bodyPr>
          <a:lstStyle/>
          <a:p>
            <a:pPr algn="ctr"/>
            <a:r>
              <a:rPr lang="en-US" sz="2400" dirty="0" smtClean="0">
                <a:solidFill>
                  <a:schemeClr val="accent1"/>
                </a:solidFill>
              </a:rPr>
              <a:t>Now we know the individual probabilities for each of the genes in our sample, but to find out the probability of this particular combination existing in our population, we must multiply the three results together.</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273" y="2212053"/>
            <a:ext cx="1304009" cy="915094"/>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500" y="2235272"/>
            <a:ext cx="1304009" cy="9150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0" y="2205178"/>
            <a:ext cx="955143" cy="961075"/>
          </a:xfrm>
          <a:prstGeom prst="rect">
            <a:avLst/>
          </a:prstGeom>
        </p:spPr>
      </p:pic>
    </p:spTree>
    <p:extLst>
      <p:ext uri="{BB962C8B-B14F-4D97-AF65-F5344CB8AC3E}">
        <p14:creationId xmlns:p14="http://schemas.microsoft.com/office/powerpoint/2010/main" val="179412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STR Probability Calculation</a:t>
            </a: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
        <p:nvSpPr>
          <p:cNvPr id="7" name="TextBox 6"/>
          <p:cNvSpPr txBox="1"/>
          <p:nvPr/>
        </p:nvSpPr>
        <p:spPr>
          <a:xfrm>
            <a:off x="837" y="1001714"/>
            <a:ext cx="9144000" cy="4524315"/>
          </a:xfrm>
          <a:prstGeom prst="rect">
            <a:avLst/>
          </a:prstGeom>
          <a:noFill/>
        </p:spPr>
        <p:txBody>
          <a:bodyPr wrap="square" rtlCol="0">
            <a:spAutoFit/>
          </a:bodyPr>
          <a:lstStyle/>
          <a:p>
            <a:pPr algn="ctr"/>
            <a:r>
              <a:rPr lang="en-US" sz="2400" b="1" dirty="0" smtClean="0">
                <a:solidFill>
                  <a:schemeClr val="accent1"/>
                </a:solidFill>
              </a:rPr>
              <a:t>ABC			DEFG			XYZ</a:t>
            </a:r>
          </a:p>
          <a:p>
            <a:pPr algn="ctr"/>
            <a:r>
              <a:rPr lang="en-US" sz="2400" dirty="0" smtClean="0">
                <a:solidFill>
                  <a:schemeClr val="accent1"/>
                </a:solidFill>
              </a:rPr>
              <a:t>0.18			 0.24			0.25</a:t>
            </a:r>
          </a:p>
          <a:p>
            <a:pPr algn="ctr"/>
            <a:endParaRPr lang="en-US" sz="2400" dirty="0">
              <a:solidFill>
                <a:schemeClr val="accent1"/>
              </a:solidFill>
            </a:endParaRPr>
          </a:p>
          <a:p>
            <a:pPr algn="ctr"/>
            <a:r>
              <a:rPr lang="en-US" sz="2400" dirty="0" smtClean="0">
                <a:solidFill>
                  <a:schemeClr val="accent1"/>
                </a:solidFill>
              </a:rPr>
              <a:t>(0.18 x 0.24 x 0.25)</a:t>
            </a:r>
            <a:endParaRPr lang="en-US" sz="2400" dirty="0">
              <a:solidFill>
                <a:schemeClr val="accent1"/>
              </a:solidFill>
            </a:endParaRPr>
          </a:p>
          <a:p>
            <a:pPr algn="ctr"/>
            <a:r>
              <a:rPr lang="en-US" sz="2400" dirty="0" smtClean="0">
                <a:solidFill>
                  <a:schemeClr val="accent1"/>
                </a:solidFill>
              </a:rPr>
              <a:t>0.0108</a:t>
            </a:r>
          </a:p>
          <a:p>
            <a:pPr algn="ctr"/>
            <a:endParaRPr lang="en-US" sz="2400" dirty="0">
              <a:solidFill>
                <a:schemeClr val="accent1"/>
              </a:solidFill>
            </a:endParaRPr>
          </a:p>
          <a:p>
            <a:pPr algn="ctr"/>
            <a:r>
              <a:rPr lang="en-US" sz="2400" dirty="0" smtClean="0">
                <a:solidFill>
                  <a:schemeClr val="accent1"/>
                </a:solidFill>
              </a:rPr>
              <a:t>This means that 108 people out of 10,000 have this particular combination of alleles for these three genes.  </a:t>
            </a:r>
          </a:p>
          <a:p>
            <a:pPr algn="ctr"/>
            <a:endParaRPr lang="en-US" sz="2400" dirty="0">
              <a:solidFill>
                <a:schemeClr val="accent1"/>
              </a:solidFill>
            </a:endParaRPr>
          </a:p>
          <a:p>
            <a:pPr algn="ctr"/>
            <a:r>
              <a:rPr lang="en-US" sz="2400" dirty="0">
                <a:solidFill>
                  <a:schemeClr val="accent1"/>
                </a:solidFill>
              </a:rPr>
              <a:t>F</a:t>
            </a:r>
            <a:r>
              <a:rPr lang="en-US" sz="2400" dirty="0" smtClean="0">
                <a:solidFill>
                  <a:schemeClr val="accent1"/>
                </a:solidFill>
              </a:rPr>
              <a:t>orensic STR analysis uses between 12 and 16 genes, because the probability of many individuals sharing all of those allele combinations is very low – less than one in a billion.</a:t>
            </a:r>
          </a:p>
        </p:txBody>
      </p:sp>
    </p:spTree>
    <p:extLst>
      <p:ext uri="{BB962C8B-B14F-4D97-AF65-F5344CB8AC3E}">
        <p14:creationId xmlns:p14="http://schemas.microsoft.com/office/powerpoint/2010/main" val="281958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76200"/>
            <a:ext cx="8077200" cy="1143000"/>
          </a:xfrm>
        </p:spPr>
        <p:txBody>
          <a:bodyPr>
            <a:normAutofit/>
          </a:bodyPr>
          <a:lstStyle/>
          <a:p>
            <a:pPr algn="r"/>
            <a:r>
              <a:rPr lang="en-US" sz="4000" dirty="0" smtClean="0">
                <a:solidFill>
                  <a:schemeClr val="accent2"/>
                </a:solidFill>
              </a:rPr>
              <a:t>Forensic DNA Limitations</a:t>
            </a:r>
          </a:p>
        </p:txBody>
      </p:sp>
      <p:sp>
        <p:nvSpPr>
          <p:cNvPr id="2" name="TextBox 1"/>
          <p:cNvSpPr txBox="1"/>
          <p:nvPr/>
        </p:nvSpPr>
        <p:spPr>
          <a:xfrm>
            <a:off x="0" y="1143000"/>
            <a:ext cx="9144000" cy="5447645"/>
          </a:xfrm>
          <a:prstGeom prst="rect">
            <a:avLst/>
          </a:prstGeom>
          <a:noFill/>
        </p:spPr>
        <p:txBody>
          <a:bodyPr wrap="square" rtlCol="0">
            <a:spAutoFit/>
          </a:bodyPr>
          <a:lstStyle/>
          <a:p>
            <a:pPr algn="ctr">
              <a:lnSpc>
                <a:spcPct val="90000"/>
              </a:lnSpc>
            </a:pPr>
            <a:r>
              <a:rPr lang="en-US" sz="2400" dirty="0" smtClean="0">
                <a:solidFill>
                  <a:schemeClr val="accent1"/>
                </a:solidFill>
              </a:rPr>
              <a:t>It’s very important to remember that – no matter what is shown on late night crime dramas – DNA is </a:t>
            </a:r>
            <a:r>
              <a:rPr lang="en-US" sz="2400" b="1" dirty="0" smtClean="0">
                <a:solidFill>
                  <a:schemeClr val="accent1"/>
                </a:solidFill>
              </a:rPr>
              <a:t>not</a:t>
            </a:r>
            <a:r>
              <a:rPr lang="en-US" sz="2400" dirty="0" smtClean="0">
                <a:solidFill>
                  <a:schemeClr val="accent1"/>
                </a:solidFill>
              </a:rPr>
              <a:t> </a:t>
            </a:r>
            <a:r>
              <a:rPr lang="en-US" sz="2400" dirty="0">
                <a:solidFill>
                  <a:schemeClr val="accent1"/>
                </a:solidFill>
              </a:rPr>
              <a:t>a</a:t>
            </a:r>
            <a:r>
              <a:rPr lang="en-US" sz="2400" dirty="0" smtClean="0">
                <a:solidFill>
                  <a:schemeClr val="accent1"/>
                </a:solidFill>
              </a:rPr>
              <a:t> ‘magic bullet’ for forensics.</a:t>
            </a:r>
          </a:p>
          <a:p>
            <a:pPr algn="ctr">
              <a:lnSpc>
                <a:spcPct val="90000"/>
              </a:lnSpc>
            </a:pPr>
            <a:endParaRPr lang="en-US" sz="2400" dirty="0" smtClean="0">
              <a:solidFill>
                <a:schemeClr val="accent1"/>
              </a:solidFill>
            </a:endParaRPr>
          </a:p>
          <a:p>
            <a:pPr algn="ctr">
              <a:lnSpc>
                <a:spcPct val="90000"/>
              </a:lnSpc>
            </a:pPr>
            <a:r>
              <a:rPr lang="en-US" sz="2400" dirty="0" smtClean="0">
                <a:solidFill>
                  <a:schemeClr val="accent1"/>
                </a:solidFill>
              </a:rPr>
              <a:t>Depending on the type of crime and the way it is handled, DNA evidence at the scene may be contaminated, degraded or even not present at all.</a:t>
            </a:r>
          </a:p>
          <a:p>
            <a:pPr algn="ctr">
              <a:lnSpc>
                <a:spcPct val="90000"/>
              </a:lnSpc>
            </a:pPr>
            <a:endParaRPr lang="en-US" sz="2400" dirty="0" smtClean="0">
              <a:solidFill>
                <a:schemeClr val="accent1"/>
              </a:solidFill>
            </a:endParaRPr>
          </a:p>
          <a:p>
            <a:pPr algn="ctr">
              <a:lnSpc>
                <a:spcPct val="90000"/>
              </a:lnSpc>
            </a:pPr>
            <a:r>
              <a:rPr lang="en-US" sz="2400" dirty="0">
                <a:solidFill>
                  <a:schemeClr val="accent1"/>
                </a:solidFill>
              </a:rPr>
              <a:t>Inhibitors to PCR amplification are often </a:t>
            </a:r>
            <a:r>
              <a:rPr lang="en-US" sz="2400" dirty="0" smtClean="0">
                <a:solidFill>
                  <a:schemeClr val="accent1"/>
                </a:solidFill>
              </a:rPr>
              <a:t>present.</a:t>
            </a:r>
            <a:endParaRPr lang="en-US" sz="2400" dirty="0">
              <a:solidFill>
                <a:schemeClr val="accent1"/>
              </a:solidFill>
            </a:endParaRPr>
          </a:p>
          <a:p>
            <a:pPr algn="ctr">
              <a:lnSpc>
                <a:spcPct val="90000"/>
              </a:lnSpc>
            </a:pPr>
            <a:endParaRPr lang="en-US" sz="2400" dirty="0">
              <a:solidFill>
                <a:schemeClr val="accent1"/>
              </a:solidFill>
            </a:endParaRPr>
          </a:p>
          <a:p>
            <a:pPr algn="ctr">
              <a:lnSpc>
                <a:spcPct val="90000"/>
              </a:lnSpc>
            </a:pPr>
            <a:r>
              <a:rPr lang="en-US" sz="2400" dirty="0" smtClean="0">
                <a:solidFill>
                  <a:schemeClr val="accent1"/>
                </a:solidFill>
              </a:rPr>
              <a:t>DNA samples might be a mix between the victim and the criminal. Those mixtures are challenging to separate.</a:t>
            </a:r>
          </a:p>
          <a:p>
            <a:pPr algn="ctr">
              <a:lnSpc>
                <a:spcPct val="90000"/>
              </a:lnSpc>
            </a:pPr>
            <a:endParaRPr lang="en-US" sz="2400" dirty="0">
              <a:solidFill>
                <a:schemeClr val="accent1"/>
              </a:solidFill>
            </a:endParaRPr>
          </a:p>
          <a:p>
            <a:pPr algn="ctr">
              <a:lnSpc>
                <a:spcPct val="90000"/>
              </a:lnSpc>
            </a:pPr>
            <a:r>
              <a:rPr lang="en-US" sz="2400" dirty="0" smtClean="0">
                <a:solidFill>
                  <a:schemeClr val="accent1"/>
                </a:solidFill>
              </a:rPr>
              <a:t>The STR genes used forensically are the same in identical twins. Further testing can distinguish between identical twins, but these tests are expensive and time-consuming.</a:t>
            </a:r>
          </a:p>
          <a:p>
            <a:pPr algn="ctr"/>
            <a:endParaRPr lang="en-US" sz="2400" dirty="0">
              <a:solidFill>
                <a:schemeClr val="accent1"/>
              </a:solidFill>
            </a:endParaRPr>
          </a:p>
        </p:txBody>
      </p:sp>
      <p:sp>
        <p:nvSpPr>
          <p:cNvPr id="6" name="TextBox 5"/>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957450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52400"/>
            <a:ext cx="9296400" cy="7772400"/>
          </a:xfr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An Identity Crisis</a:t>
            </a:r>
            <a:r>
              <a:rPr lang="en-US" dirty="0">
                <a:solidFill>
                  <a:prstClr val="black"/>
                </a:solidFill>
              </a:rPr>
              <a:t>™</a:t>
            </a:r>
            <a:r>
              <a:rPr lang="en-US" dirty="0" smtClean="0"/>
              <a:t> DNA Typing</a:t>
            </a:r>
            <a:br>
              <a:rPr lang="en-US" dirty="0" smtClean="0"/>
            </a:br>
            <a:endParaRPr lang="en-US" dirty="0"/>
          </a:p>
        </p:txBody>
      </p:sp>
      <p:pic>
        <p:nvPicPr>
          <p:cNvPr id="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0" y="6096000"/>
            <a:ext cx="718484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53400" y="5695950"/>
            <a:ext cx="952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81665" y="5695950"/>
            <a:ext cx="952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85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00333" cy="9157127"/>
          </a:xfrm>
          <a:prstGeom prst="rect">
            <a:avLst/>
          </a:prstGeom>
        </p:spPr>
      </p:pic>
      <p:sp>
        <p:nvSpPr>
          <p:cNvPr id="4" name="TextBox 3"/>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04180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4839"/>
            <a:ext cx="6858000" cy="6858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393" y="-228600"/>
            <a:ext cx="6692473" cy="6692473"/>
          </a:xfrm>
          <a:prstGeom prst="rect">
            <a:avLst/>
          </a:prstGeom>
        </p:spPr>
      </p:pic>
      <p:sp>
        <p:nvSpPr>
          <p:cNvPr id="9218" name="Rectangle 2"/>
          <p:cNvSpPr>
            <a:spLocks noGrp="1" noChangeArrowheads="1"/>
          </p:cNvSpPr>
          <p:nvPr>
            <p:ph type="title"/>
          </p:nvPr>
        </p:nvSpPr>
        <p:spPr>
          <a:xfrm>
            <a:off x="914400" y="-76200"/>
            <a:ext cx="8229600" cy="1143000"/>
          </a:xfrm>
        </p:spPr>
        <p:txBody>
          <a:bodyPr>
            <a:normAutofit/>
          </a:bodyPr>
          <a:lstStyle/>
          <a:p>
            <a:pPr algn="r"/>
            <a:r>
              <a:rPr lang="en-US" sz="4000" dirty="0" smtClean="0">
                <a:solidFill>
                  <a:schemeClr val="accent2"/>
                </a:solidFill>
              </a:rPr>
              <a:t>Sexual Reproduction</a:t>
            </a:r>
          </a:p>
        </p:txBody>
      </p:sp>
      <p:sp>
        <p:nvSpPr>
          <p:cNvPr id="9219" name="Rectangle 3"/>
          <p:cNvSpPr>
            <a:spLocks noGrp="1" noChangeArrowheads="1"/>
          </p:cNvSpPr>
          <p:nvPr>
            <p:ph type="body" idx="1"/>
          </p:nvPr>
        </p:nvSpPr>
        <p:spPr>
          <a:xfrm>
            <a:off x="304800" y="2514600"/>
            <a:ext cx="3886200" cy="4953000"/>
          </a:xfrm>
        </p:spPr>
        <p:txBody>
          <a:bodyPr>
            <a:normAutofit/>
          </a:bodyPr>
          <a:lstStyle/>
          <a:p>
            <a:pPr marL="0" indent="0" algn="ctr">
              <a:lnSpc>
                <a:spcPct val="90000"/>
              </a:lnSpc>
              <a:buNone/>
            </a:pPr>
            <a:r>
              <a:rPr lang="en-US" sz="2400" dirty="0" smtClean="0">
                <a:solidFill>
                  <a:schemeClr val="accent1"/>
                </a:solidFill>
              </a:rPr>
              <a:t>Two parents give rise to offspring that have unique combinations of genes inherited from the two parents</a:t>
            </a:r>
            <a:r>
              <a:rPr lang="en-US" sz="2400" dirty="0">
                <a:solidFill>
                  <a:schemeClr val="accent1"/>
                </a:solidFill>
              </a:rPr>
              <a:t>. </a:t>
            </a:r>
            <a:endParaRPr lang="en-US" sz="2400" dirty="0" smtClean="0">
              <a:solidFill>
                <a:schemeClr val="accent1"/>
              </a:solidFill>
            </a:endParaRPr>
          </a:p>
          <a:p>
            <a:pPr marL="0" indent="0" algn="ctr">
              <a:lnSpc>
                <a:spcPct val="90000"/>
              </a:lnSpc>
              <a:buNone/>
            </a:pPr>
            <a:endParaRPr lang="en-US" sz="2400" dirty="0" smtClean="0">
              <a:solidFill>
                <a:schemeClr val="accent1"/>
              </a:solidFill>
            </a:endParaRPr>
          </a:p>
          <a:p>
            <a:pPr marL="0" indent="0" algn="ctr">
              <a:lnSpc>
                <a:spcPct val="90000"/>
              </a:lnSpc>
              <a:buNone/>
            </a:pPr>
            <a:r>
              <a:rPr lang="en-US" sz="2400" dirty="0" smtClean="0">
                <a:solidFill>
                  <a:schemeClr val="accent1"/>
                </a:solidFill>
              </a:rPr>
              <a:t>Each </a:t>
            </a:r>
            <a:r>
              <a:rPr lang="en-US" sz="2400" dirty="0">
                <a:solidFill>
                  <a:schemeClr val="accent1"/>
                </a:solidFill>
              </a:rPr>
              <a:t>chromosome pair is distinct and different and contains different genes.</a:t>
            </a:r>
          </a:p>
          <a:p>
            <a:pPr marL="0" indent="0" algn="ctr">
              <a:lnSpc>
                <a:spcPct val="90000"/>
              </a:lnSpc>
              <a:buNone/>
            </a:pPr>
            <a:endParaRPr lang="en-US" sz="2400" dirty="0" smtClean="0">
              <a:solidFill>
                <a:schemeClr val="accent1"/>
              </a:solidFill>
            </a:endParaRPr>
          </a:p>
        </p:txBody>
      </p:sp>
      <p:sp>
        <p:nvSpPr>
          <p:cNvPr id="7" name="TextBox 6"/>
          <p:cNvSpPr txBox="1"/>
          <p:nvPr/>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1773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6909</TotalTime>
  <Words>4926</Words>
  <Application>Microsoft Office PowerPoint</Application>
  <PresentationFormat>On-screen Show (4:3)</PresentationFormat>
  <Paragraphs>645</Paragraphs>
  <Slides>77</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Impact</vt:lpstr>
      <vt:lpstr>Times New Roman</vt:lpstr>
      <vt:lpstr>Office Theme</vt:lpstr>
      <vt:lpstr>An Identity Crisis</vt:lpstr>
      <vt:lpstr>Introduction – The ABC’s of DNA</vt:lpstr>
      <vt:lpstr>Introduction – The ABC’s of DNA</vt:lpstr>
      <vt:lpstr>DNA Double Helix </vt:lpstr>
      <vt:lpstr>Genes – Cellular Blueprints</vt:lpstr>
      <vt:lpstr>Chromosomes – DNA Packaging</vt:lpstr>
      <vt:lpstr>Chromosomes – DNA Packaging</vt:lpstr>
      <vt:lpstr>PowerPoint Presentation</vt:lpstr>
      <vt:lpstr>Sexual Reproduction</vt:lpstr>
      <vt:lpstr>Sexual Reproduction</vt:lpstr>
      <vt:lpstr>Sexual Reproduction</vt:lpstr>
      <vt:lpstr>PowerPoint Presentation</vt:lpstr>
      <vt:lpstr>Allelic Dominance</vt:lpstr>
      <vt:lpstr>Mitochondrial DNA  </vt:lpstr>
      <vt:lpstr>Mitochondrial DNA  </vt:lpstr>
      <vt:lpstr>mtDNA Pedigree</vt:lpstr>
      <vt:lpstr>Microsatellites - Short Tandem Repeats</vt:lpstr>
      <vt:lpstr>Microsatellites - Short Tandem Repeats</vt:lpstr>
      <vt:lpstr>Microsatellites - Short Tandem Repeats</vt:lpstr>
      <vt:lpstr>Microsatellites - Short Tandem Repeats</vt:lpstr>
      <vt:lpstr>Microsatellites - Short Tandem Repeats</vt:lpstr>
      <vt:lpstr>Microsatellites - Short Tandem Repeats</vt:lpstr>
      <vt:lpstr>Y Chromosome STRs</vt:lpstr>
      <vt:lpstr>Y Chromosome Pedigree</vt:lpstr>
      <vt:lpstr>Why the Digression into Genetics?</vt:lpstr>
      <vt:lpstr>Allelic Frequency Calculations </vt:lpstr>
      <vt:lpstr>Allelic Frequency Calculations </vt:lpstr>
      <vt:lpstr>Allelic Frequency Calculations </vt:lpstr>
      <vt:lpstr>Hardy-Weinberg Formula</vt:lpstr>
      <vt:lpstr>PowerPoint Presentation</vt:lpstr>
      <vt:lpstr>Hardy-Weinberg Formula</vt:lpstr>
      <vt:lpstr>PowerPoint Presentation</vt:lpstr>
      <vt:lpstr>PowerPoint Presentation</vt:lpstr>
      <vt:lpstr>PowerPoint Presentation</vt:lpstr>
      <vt:lpstr>PowerPoint Presentation</vt:lpstr>
      <vt:lpstr>PowerPoint Presentation</vt:lpstr>
      <vt:lpstr>PowerPoint Presentation</vt:lpstr>
      <vt:lpstr>Day Two</vt:lpstr>
      <vt:lpstr>Gel Electrophoresis</vt:lpstr>
      <vt:lpstr>Gel Electrophoresis</vt:lpstr>
      <vt:lpstr>PowerPoint Presentation</vt:lpstr>
      <vt:lpstr>PowerPoint Presentation</vt:lpstr>
      <vt:lpstr>Forensic DNA Analysis</vt:lpstr>
      <vt:lpstr>Restriction Fragment Length Polymorphism</vt:lpstr>
      <vt:lpstr>Restriction Fragment Length Polymorphism</vt:lpstr>
      <vt:lpstr>Polymerase Chain Reaction</vt:lpstr>
      <vt:lpstr>PCR – Preliminary Step</vt:lpstr>
      <vt:lpstr>PCR – Starting Point</vt:lpstr>
      <vt:lpstr>PCR – Cycle One</vt:lpstr>
      <vt:lpstr>PCR – Mid-Cycle One</vt:lpstr>
      <vt:lpstr>PCR – Cycle One</vt:lpstr>
      <vt:lpstr>PCR – Mid-Cycle One</vt:lpstr>
      <vt:lpstr>PCR – Mid-Cycle One</vt:lpstr>
      <vt:lpstr>PCR – Mid-Cycle One</vt:lpstr>
      <vt:lpstr>PCR – After Cycle One</vt:lpstr>
      <vt:lpstr>PCR – Cycle Two</vt:lpstr>
      <vt:lpstr>PCR – After Cycle Two</vt:lpstr>
      <vt:lpstr>PCR – Cycle Three</vt:lpstr>
      <vt:lpstr>PCR – After Cycle Three</vt:lpstr>
      <vt:lpstr>PCR – Cycle Four</vt:lpstr>
      <vt:lpstr>PCR – After Cycle Four</vt:lpstr>
      <vt:lpstr>PCR – Cycle Five</vt:lpstr>
      <vt:lpstr>PCR – After Cycle Five</vt:lpstr>
      <vt:lpstr>PCR – After Cycle 30</vt:lpstr>
      <vt:lpstr>PowerPoint Presentation</vt:lpstr>
      <vt:lpstr>PowerPoint Presentation</vt:lpstr>
      <vt:lpstr>Forensic DNA Process</vt:lpstr>
      <vt:lpstr>PowerPoint Presentation</vt:lpstr>
      <vt:lpstr>Forensic DNA Process</vt:lpstr>
      <vt:lpstr>Forensic DNA Process</vt:lpstr>
      <vt:lpstr>Forensic DNA Process</vt:lpstr>
      <vt:lpstr>STR Probability Calculation</vt:lpstr>
      <vt:lpstr>STR Probability Calculation</vt:lpstr>
      <vt:lpstr>STR Probability Calculation</vt:lpstr>
      <vt:lpstr>STR Probability Calculation</vt:lpstr>
      <vt:lpstr>Forensic DNA Limitations</vt:lpstr>
      <vt:lpstr> An Identity Crisis™ DNA Typing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238</cp:revision>
  <dcterms:created xsi:type="dcterms:W3CDTF">2013-06-04T13:26:48Z</dcterms:created>
  <dcterms:modified xsi:type="dcterms:W3CDTF">2016-06-21T03:35:21Z</dcterms:modified>
</cp:coreProperties>
</file>