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85" r:id="rId3"/>
    <p:sldId id="277" r:id="rId4"/>
    <p:sldId id="281" r:id="rId5"/>
    <p:sldId id="257" r:id="rId6"/>
    <p:sldId id="280" r:id="rId7"/>
    <p:sldId id="258" r:id="rId8"/>
    <p:sldId id="259" r:id="rId9"/>
    <p:sldId id="273" r:id="rId10"/>
    <p:sldId id="282" r:id="rId11"/>
    <p:sldId id="283" r:id="rId12"/>
    <p:sldId id="284" r:id="rId13"/>
    <p:sldId id="274" r:id="rId14"/>
    <p:sldId id="275" r:id="rId15"/>
    <p:sldId id="260" r:id="rId16"/>
    <p:sldId id="261" r:id="rId17"/>
    <p:sldId id="262" r:id="rId18"/>
    <p:sldId id="263" r:id="rId19"/>
    <p:sldId id="279" r:id="rId20"/>
    <p:sldId id="264" r:id="rId21"/>
    <p:sldId id="266" r:id="rId22"/>
    <p:sldId id="265" r:id="rId23"/>
    <p:sldId id="267" r:id="rId24"/>
    <p:sldId id="276" r:id="rId25"/>
    <p:sldId id="268" r:id="rId26"/>
    <p:sldId id="269" r:id="rId27"/>
    <p:sldId id="270" r:id="rId28"/>
    <p:sldId id="271" r:id="rId29"/>
    <p:sldId id="27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0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265" autoAdjust="0"/>
    <p:restoredTop sz="94660"/>
  </p:normalViewPr>
  <p:slideViewPr>
    <p:cSldViewPr>
      <p:cViewPr varScale="1">
        <p:scale>
          <a:sx n="78" d="100"/>
          <a:sy n="78" d="100"/>
        </p:scale>
        <p:origin x="1548" y="72"/>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1E1182-CB5C-4E21-9089-C55AB343023D}" type="datetimeFigureOut">
              <a:rPr lang="en-US" smtClean="0"/>
              <a:pPr/>
              <a:t>6/28/2016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E28A83-7A13-4F0A-B115-B9BE8C155B4D}" type="slidenum">
              <a:rPr lang="en-US" smtClean="0"/>
              <a:pPr/>
              <a:t>‹#›</a:t>
            </a:fld>
            <a:endParaRPr lang="en-US"/>
          </a:p>
        </p:txBody>
      </p:sp>
    </p:spTree>
    <p:extLst>
      <p:ext uri="{BB962C8B-B14F-4D97-AF65-F5344CB8AC3E}">
        <p14:creationId xmlns:p14="http://schemas.microsoft.com/office/powerpoint/2010/main" val="410201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DC4774-47CA-4172-BAC1-5CCB4C973871}" type="datetimeFigureOut">
              <a:rPr lang="en-US" smtClean="0"/>
              <a:pPr/>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C6D8B-7BCD-4F79-A8F5-C982EB1706CC}" type="slidenum">
              <a:rPr lang="en-US" smtClean="0"/>
              <a:pPr/>
              <a:t>‹#›</a:t>
            </a:fld>
            <a:endParaRPr lang="en-US"/>
          </a:p>
        </p:txBody>
      </p:sp>
    </p:spTree>
    <p:extLst>
      <p:ext uri="{BB962C8B-B14F-4D97-AF65-F5344CB8AC3E}">
        <p14:creationId xmlns:p14="http://schemas.microsoft.com/office/powerpoint/2010/main" val="318412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a:t>
            </a:r>
            <a:r>
              <a:rPr lang="en-US" dirty="0" err="1" smtClean="0"/>
              <a:t>JonBenet</a:t>
            </a:r>
            <a:r>
              <a:rPr lang="en-US" dirty="0" smtClean="0"/>
              <a:t> case on page</a:t>
            </a:r>
            <a:r>
              <a:rPr lang="en-US" baseline="0" dirty="0" smtClean="0"/>
              <a:t> 26-27 in criminalistics</a:t>
            </a:r>
            <a:endParaRPr lang="en-US" dirty="0"/>
          </a:p>
        </p:txBody>
      </p:sp>
      <p:sp>
        <p:nvSpPr>
          <p:cNvPr id="4" name="Slide Number Placeholder 3"/>
          <p:cNvSpPr>
            <a:spLocks noGrp="1"/>
          </p:cNvSpPr>
          <p:nvPr>
            <p:ph type="sldNum" sz="quarter" idx="10"/>
          </p:nvPr>
        </p:nvSpPr>
        <p:spPr/>
        <p:txBody>
          <a:bodyPr/>
          <a:lstStyle/>
          <a:p>
            <a:fld id="{134C6D8B-7BCD-4F79-A8F5-C982EB1706CC}" type="slidenum">
              <a:rPr lang="en-US" smtClean="0"/>
              <a:pPr/>
              <a:t>1</a:t>
            </a:fld>
            <a:endParaRPr lang="en-US"/>
          </a:p>
        </p:txBody>
      </p:sp>
    </p:spTree>
    <p:extLst>
      <p:ext uri="{BB962C8B-B14F-4D97-AF65-F5344CB8AC3E}">
        <p14:creationId xmlns:p14="http://schemas.microsoft.com/office/powerpoint/2010/main" val="198015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Crime scene photos of J. Macdonald</a:t>
            </a:r>
            <a:r>
              <a:rPr lang="en-US" baseline="0" dirty="0" smtClean="0"/>
              <a:t> house</a:t>
            </a:r>
            <a:endParaRPr lang="en-US" dirty="0"/>
          </a:p>
        </p:txBody>
      </p:sp>
      <p:sp>
        <p:nvSpPr>
          <p:cNvPr id="4" name="Slide Number Placeholder 3"/>
          <p:cNvSpPr>
            <a:spLocks noGrp="1"/>
          </p:cNvSpPr>
          <p:nvPr>
            <p:ph type="sldNum" sz="quarter" idx="10"/>
          </p:nvPr>
        </p:nvSpPr>
        <p:spPr/>
        <p:txBody>
          <a:bodyPr/>
          <a:lstStyle/>
          <a:p>
            <a:fld id="{134C6D8B-7BCD-4F79-A8F5-C982EB1706CC}" type="slidenum">
              <a:rPr lang="en-US" smtClean="0"/>
              <a:pPr/>
              <a:t>16</a:t>
            </a:fld>
            <a:endParaRPr lang="en-US"/>
          </a:p>
        </p:txBody>
      </p:sp>
    </p:spTree>
    <p:extLst>
      <p:ext uri="{BB962C8B-B14F-4D97-AF65-F5344CB8AC3E}">
        <p14:creationId xmlns:p14="http://schemas.microsoft.com/office/powerpoint/2010/main" val="290941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8A6A4C6-6A72-4F9C-98E5-95017D2EE8F2}" type="datetimeFigureOut">
              <a:rPr lang="en-US" smtClean="0"/>
              <a:pPr/>
              <a:t>6/28/2016</a:t>
            </a:fld>
            <a:endParaRPr lang="en-US"/>
          </a:p>
        </p:txBody>
      </p:sp>
      <p:sp>
        <p:nvSpPr>
          <p:cNvPr id="8" name="Slide Number Placeholder 7"/>
          <p:cNvSpPr>
            <a:spLocks noGrp="1"/>
          </p:cNvSpPr>
          <p:nvPr>
            <p:ph type="sldNum" sz="quarter" idx="11"/>
          </p:nvPr>
        </p:nvSpPr>
        <p:spPr/>
        <p:txBody>
          <a:bodyPr/>
          <a:lstStyle/>
          <a:p>
            <a:fld id="{B3745FEA-5893-4862-B062-B6FB7C4E450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6A4C6-6A72-4F9C-98E5-95017D2EE8F2}"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A6A4C6-6A72-4F9C-98E5-95017D2EE8F2}"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8A6A4C6-6A72-4F9C-98E5-95017D2EE8F2}"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A6A4C6-6A72-4F9C-98E5-95017D2EE8F2}"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5FEA-5893-4862-B062-B6FB7C4E4507}"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8A6A4C6-6A72-4F9C-98E5-95017D2EE8F2}"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5FEA-5893-4862-B062-B6FB7C4E4507}"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A6A4C6-6A72-4F9C-98E5-95017D2EE8F2}" type="datetimeFigureOut">
              <a:rPr lang="en-US" smtClean="0"/>
              <a:pPr/>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45FEA-5893-4862-B062-B6FB7C4E4507}"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A6A4C6-6A72-4F9C-98E5-95017D2EE8F2}" type="datetimeFigureOut">
              <a:rPr lang="en-US" smtClean="0"/>
              <a:pPr/>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6A4C6-6A72-4F9C-98E5-95017D2EE8F2}" type="datetimeFigureOut">
              <a:rPr lang="en-US" smtClean="0"/>
              <a:pPr/>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6A4C6-6A72-4F9C-98E5-95017D2EE8F2}"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6A4C6-6A72-4F9C-98E5-95017D2EE8F2}"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5FEA-5893-4862-B062-B6FB7C4E45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8A6A4C6-6A72-4F9C-98E5-95017D2EE8F2}" type="datetimeFigureOut">
              <a:rPr lang="en-US" smtClean="0"/>
              <a:pPr/>
              <a:t>6/28/2016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3745FEA-5893-4862-B062-B6FB7C4E4507}"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u-SBTRLoPuo?list=PLZaLEnIRUj-eB2sGprwyAPmkP22zxJS7P" TargetMode="External"/><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hyperlink" Target="https://youtu.be/x6fRH5MLBIU?list=PLZaLEnIRUj-eB2sGprwyAPmkP22zxJS7P" TargetMode="External"/><Relationship Id="rId4" Type="http://schemas.openxmlformats.org/officeDocument/2006/relationships/hyperlink" Target="https://youtu.be/I4V6aoYuDc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PB2OegI6wv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pn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sherlock holmes images"/>
          <p:cNvPicPr>
            <a:picLocks noChangeAspect="1" noChangeArrowheads="1"/>
          </p:cNvPicPr>
          <p:nvPr/>
        </p:nvPicPr>
        <p:blipFill>
          <a:blip r:embed="rId3" cstate="print"/>
          <a:srcRect/>
          <a:stretch>
            <a:fillRect/>
          </a:stretch>
        </p:blipFill>
        <p:spPr bwMode="auto">
          <a:xfrm>
            <a:off x="3733800" y="0"/>
            <a:ext cx="4087520" cy="2651760"/>
          </a:xfrm>
          <a:prstGeom prst="rect">
            <a:avLst/>
          </a:prstGeom>
          <a:noFill/>
        </p:spPr>
      </p:pic>
      <p:sp>
        <p:nvSpPr>
          <p:cNvPr id="2" name="Title 1"/>
          <p:cNvSpPr>
            <a:spLocks noGrp="1"/>
          </p:cNvSpPr>
          <p:nvPr>
            <p:ph type="ctrTitle"/>
          </p:nvPr>
        </p:nvSpPr>
        <p:spPr>
          <a:effectLst>
            <a:glow rad="228600">
              <a:schemeClr val="accent1">
                <a:satMod val="175000"/>
                <a:alpha val="40000"/>
              </a:schemeClr>
            </a:glow>
          </a:effectLst>
        </p:spPr>
        <p:txBody>
          <a:bodyPr/>
          <a:lstStyle/>
          <a:p>
            <a:r>
              <a:rPr lang="en-US" dirty="0" smtClean="0">
                <a:solidFill>
                  <a:srgbClr val="FF0000"/>
                </a:solidFill>
                <a:latin typeface="Chiller" pitchFamily="82" charset="0"/>
              </a:rPr>
              <a:t>The Crime Scene and Evidence </a:t>
            </a:r>
            <a:endParaRPr lang="en-US" dirty="0">
              <a:solidFill>
                <a:srgbClr val="FF0000"/>
              </a:solidFill>
              <a:latin typeface="Chiller" pitchFamily="82" charset="0"/>
            </a:endParaRPr>
          </a:p>
        </p:txBody>
      </p:sp>
      <p:sp>
        <p:nvSpPr>
          <p:cNvPr id="3" name="Subtitle 2"/>
          <p:cNvSpPr>
            <a:spLocks noGrp="1"/>
          </p:cNvSpPr>
          <p:nvPr>
            <p:ph type="subTitle" idx="1"/>
          </p:nvPr>
        </p:nvSpPr>
        <p:spPr/>
        <p:txBody>
          <a:bodyPr>
            <a:normAutofit fontScale="62500" lnSpcReduction="20000"/>
          </a:bodyPr>
          <a:lstStyle/>
          <a:p>
            <a:endParaRPr lang="en-US" dirty="0" smtClean="0"/>
          </a:p>
          <a:p>
            <a:r>
              <a:rPr lang="en-US" dirty="0" smtClean="0"/>
              <a:t>2015 Revision</a:t>
            </a:r>
          </a:p>
          <a:p>
            <a:r>
              <a:rPr lang="en-US" dirty="0" smtClean="0"/>
              <a:t>Adapted from “Forensic Science” by Kendall Hunt, Lyle and Louise Mystery by Crosscutting concepts, and </a:t>
            </a:r>
            <a:r>
              <a:rPr lang="en-US" dirty="0" err="1" smtClean="0"/>
              <a:t>Criminalistics</a:t>
            </a:r>
            <a:r>
              <a:rPr lang="en-US" dirty="0" smtClean="0"/>
              <a:t> </a:t>
            </a:r>
            <a:endParaRPr lang="en-US" dirty="0"/>
          </a:p>
        </p:txBody>
      </p:sp>
    </p:spTree>
    <p:extLst>
      <p:ext uri="{BB962C8B-B14F-4D97-AF65-F5344CB8AC3E}">
        <p14:creationId xmlns:p14="http://schemas.microsoft.com/office/powerpoint/2010/main" val="1205302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6401143" y="0"/>
            <a:ext cx="2742857" cy="166666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The eyewitness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b="1" dirty="0" smtClean="0">
                <a:solidFill>
                  <a:schemeClr val="tx1"/>
                </a:solidFill>
              </a:rPr>
              <a:t>This is a person who “saw” something related to the crime </a:t>
            </a:r>
          </a:p>
          <a:p>
            <a:pPr lvl="1">
              <a:buNone/>
            </a:pPr>
            <a:r>
              <a:rPr lang="en-US" b="1" dirty="0" smtClean="0">
                <a:solidFill>
                  <a:srgbClr val="C00000"/>
                </a:solidFill>
              </a:rPr>
              <a:t>(Claim)</a:t>
            </a:r>
          </a:p>
          <a:p>
            <a:pPr lvl="1"/>
            <a:r>
              <a:rPr lang="en-US" dirty="0" smtClean="0">
                <a:solidFill>
                  <a:schemeClr val="tx1"/>
                </a:solidFill>
              </a:rPr>
              <a:t>Eyewitnesses are able to provide direct evidence or prima facie evidence during their statement made under oath.  </a:t>
            </a:r>
            <a:r>
              <a:rPr lang="en-US" b="1" dirty="0" smtClean="0">
                <a:solidFill>
                  <a:schemeClr val="tx1"/>
                </a:solidFill>
              </a:rPr>
              <a:t>This is testimonial evidence</a:t>
            </a:r>
            <a:r>
              <a:rPr lang="en-US" dirty="0" smtClean="0"/>
              <a:t>. </a:t>
            </a:r>
          </a:p>
          <a:p>
            <a:pPr lvl="1"/>
            <a:r>
              <a:rPr lang="en-US" dirty="0" smtClean="0">
                <a:solidFill>
                  <a:schemeClr val="tx1"/>
                </a:solidFill>
              </a:rPr>
              <a:t>In a 1977 study of &gt;2000 lineups, 45% of potential offenders who were recognized yielded an 82% conviction rate. </a:t>
            </a:r>
          </a:p>
          <a:p>
            <a:pPr lvl="1"/>
            <a:r>
              <a:rPr lang="en-US" dirty="0" smtClean="0">
                <a:solidFill>
                  <a:schemeClr val="tx1"/>
                </a:solidFill>
              </a:rPr>
              <a:t>In 347 cases where eyewitness testimony was the only evidence, there was a 74% conviction rate </a:t>
            </a:r>
          </a:p>
          <a:p>
            <a:pPr lvl="1"/>
            <a:r>
              <a:rPr lang="en-US" dirty="0" smtClean="0">
                <a:solidFill>
                  <a:schemeClr val="tx1"/>
                </a:solidFill>
              </a:rPr>
              <a:t>A 1983 report showed that jurors relied more on eyewitness testimony than fingerprint evidence.   </a:t>
            </a:r>
          </a:p>
          <a:p>
            <a:pPr lvl="1">
              <a:buNone/>
            </a:pPr>
            <a:r>
              <a:rPr lang="en-US" b="1" dirty="0" smtClean="0">
                <a:solidFill>
                  <a:srgbClr val="C00000"/>
                </a:solidFill>
              </a:rPr>
              <a:t>(counterclaim)</a:t>
            </a:r>
          </a:p>
          <a:p>
            <a:pPr lvl="1"/>
            <a:r>
              <a:rPr lang="en-US" dirty="0" smtClean="0">
                <a:solidFill>
                  <a:schemeClr val="tx1"/>
                </a:solidFill>
              </a:rPr>
              <a:t>According to the Innocence Project, eyewitness misidentification is the single greatest cause of wrongful convictions.  It plays a role in 75% of the convictions that are over-turned by DNA testing.  </a:t>
            </a:r>
          </a:p>
          <a:p>
            <a:pPr lvl="1"/>
            <a:r>
              <a:rPr lang="en-US" dirty="0" smtClean="0">
                <a:solidFill>
                  <a:schemeClr val="tx1"/>
                </a:solidFill>
              </a:rPr>
              <a:t>Case of Ronald </a:t>
            </a:r>
            <a:r>
              <a:rPr lang="en-US" dirty="0">
                <a:solidFill>
                  <a:schemeClr val="tx1"/>
                </a:solidFill>
              </a:rPr>
              <a:t>Cotton </a:t>
            </a:r>
            <a:endParaRPr lang="en-US" dirty="0" smtClean="0">
              <a:solidFill>
                <a:schemeClr val="tx1"/>
              </a:solidFill>
            </a:endParaRPr>
          </a:p>
          <a:p>
            <a:pPr lvl="1"/>
            <a:r>
              <a:rPr lang="en-US" dirty="0" smtClean="0">
                <a:solidFill>
                  <a:schemeClr val="tx1"/>
                </a:solidFill>
              </a:rPr>
              <a:t> </a:t>
            </a:r>
            <a:r>
              <a:rPr lang="en-US" dirty="0">
                <a:solidFill>
                  <a:schemeClr val="tx1"/>
                </a:solidFill>
                <a:hlinkClick r:id="rId3"/>
              </a:rPr>
              <a:t>https://</a:t>
            </a:r>
            <a:r>
              <a:rPr lang="en-US" dirty="0" smtClean="0">
                <a:solidFill>
                  <a:schemeClr val="tx1"/>
                </a:solidFill>
                <a:hlinkClick r:id="rId3"/>
              </a:rPr>
              <a:t>youtu.be/u-SBTRLoPuo?list=PLZaLEnIRUj-eB2sGprwyAPmkP22zxJS7P</a:t>
            </a:r>
            <a:endParaRPr lang="en-US" dirty="0" smtClean="0">
              <a:solidFill>
                <a:schemeClr val="tx1"/>
              </a:solidFill>
            </a:endParaRPr>
          </a:p>
          <a:p>
            <a:pPr lvl="1"/>
            <a:r>
              <a:rPr lang="en-US" dirty="0">
                <a:solidFill>
                  <a:schemeClr val="tx1"/>
                </a:solidFill>
                <a:hlinkClick r:id="rId4"/>
              </a:rPr>
              <a:t>https://</a:t>
            </a:r>
            <a:r>
              <a:rPr lang="en-US" dirty="0" smtClean="0">
                <a:solidFill>
                  <a:schemeClr val="tx1"/>
                </a:solidFill>
                <a:hlinkClick r:id="rId4"/>
              </a:rPr>
              <a:t>youtu.be/I4V6aoYuDcg</a:t>
            </a:r>
            <a:endParaRPr lang="en-US" dirty="0" smtClean="0">
              <a:solidFill>
                <a:schemeClr val="tx1"/>
              </a:solidFill>
            </a:endParaRPr>
          </a:p>
          <a:p>
            <a:pPr lvl="1"/>
            <a:r>
              <a:rPr lang="en-US" dirty="0" smtClean="0">
                <a:solidFill>
                  <a:schemeClr val="tx1"/>
                </a:solidFill>
                <a:hlinkClick r:id="rId5"/>
              </a:rPr>
              <a:t>https</a:t>
            </a:r>
            <a:r>
              <a:rPr lang="en-US" dirty="0">
                <a:solidFill>
                  <a:schemeClr val="tx1"/>
                </a:solidFill>
                <a:hlinkClick r:id="rId5"/>
              </a:rPr>
              <a:t>://</a:t>
            </a:r>
            <a:r>
              <a:rPr lang="en-US" dirty="0" smtClean="0">
                <a:solidFill>
                  <a:schemeClr val="tx1"/>
                </a:solidFill>
                <a:hlinkClick r:id="rId5"/>
              </a:rPr>
              <a:t>youtu.be/x6fRH5MLBIU?list=PLZaLEnIRUj-eB2sGprwyAPmkP22zxJS7P</a:t>
            </a:r>
            <a:endParaRPr lang="en-US" dirty="0" smtClean="0">
              <a:solidFill>
                <a:schemeClr val="tx1"/>
              </a:solidFill>
            </a:endParaRPr>
          </a:p>
          <a:p>
            <a:pPr lvl="1"/>
            <a:endParaRPr lang="en-US" dirty="0">
              <a:solidFill>
                <a:schemeClr val="tx1"/>
              </a:solidFill>
            </a:endParaRPr>
          </a:p>
          <a:p>
            <a:pPr lvl="1"/>
            <a:endParaRPr lang="en-US" dirty="0">
              <a:solidFill>
                <a:schemeClr val="tx1"/>
              </a:solidFill>
            </a:endParaRPr>
          </a:p>
          <a:p>
            <a:pPr lvl="1"/>
            <a:endParaRPr lang="en-US" dirty="0" smtClean="0">
              <a:solidFill>
                <a:schemeClr val="tx1"/>
              </a:solidFill>
            </a:endParaRPr>
          </a:p>
          <a:p>
            <a:pPr lvl="1"/>
            <a:endParaRPr lang="en-US" dirty="0" smtClean="0">
              <a:solidFill>
                <a:schemeClr val="tx1"/>
              </a:solidFill>
            </a:endParaRPr>
          </a:p>
        </p:txBody>
      </p:sp>
      <p:sp>
        <p:nvSpPr>
          <p:cNvPr id="3074" name="AutoShape 2" descr="Image result for ey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Eyewitness Accounts</a:t>
            </a:r>
            <a:endParaRPr lang="en-US" b="1" dirty="0"/>
          </a:p>
        </p:txBody>
      </p:sp>
      <p:sp>
        <p:nvSpPr>
          <p:cNvPr id="3" name="Content Placeholder 2"/>
          <p:cNvSpPr>
            <a:spLocks noGrp="1"/>
          </p:cNvSpPr>
          <p:nvPr>
            <p:ph idx="1"/>
          </p:nvPr>
        </p:nvSpPr>
        <p:spPr/>
        <p:txBody>
          <a:bodyPr/>
          <a:lstStyle/>
          <a:p>
            <a:r>
              <a:rPr lang="en-US" b="1" dirty="0" smtClean="0">
                <a:solidFill>
                  <a:schemeClr val="tx1"/>
                </a:solidFill>
              </a:rPr>
              <a:t>Crime scene was too dark</a:t>
            </a:r>
          </a:p>
          <a:p>
            <a:r>
              <a:rPr lang="en-US" b="1" dirty="0" smtClean="0">
                <a:solidFill>
                  <a:schemeClr val="tx1"/>
                </a:solidFill>
              </a:rPr>
              <a:t>The encounter with the perpetrator was too brief</a:t>
            </a:r>
          </a:p>
          <a:p>
            <a:r>
              <a:rPr lang="en-US" b="1" dirty="0" smtClean="0">
                <a:solidFill>
                  <a:schemeClr val="tx1"/>
                </a:solidFill>
              </a:rPr>
              <a:t>Presence of a weapon may have diverted attention</a:t>
            </a:r>
          </a:p>
          <a:p>
            <a:r>
              <a:rPr lang="en-US" b="1" dirty="0" smtClean="0">
                <a:solidFill>
                  <a:schemeClr val="tx1"/>
                </a:solidFill>
              </a:rPr>
              <a:t>Stress may cause the witness to become confused</a:t>
            </a:r>
          </a:p>
          <a:p>
            <a:r>
              <a:rPr lang="en-US" b="1" dirty="0" smtClean="0">
                <a:solidFill>
                  <a:schemeClr val="tx1"/>
                </a:solidFill>
              </a:rPr>
              <a:t>Errors in memory processing</a:t>
            </a:r>
          </a:p>
          <a:p>
            <a:r>
              <a:rPr lang="en-US" b="1" dirty="0" smtClean="0">
                <a:solidFill>
                  <a:schemeClr val="tx1"/>
                </a:solidFill>
              </a:rPr>
              <a:t>Time elapsed between the crime and questioning</a:t>
            </a:r>
          </a:p>
          <a:p>
            <a:r>
              <a:rPr lang="en-US" b="1" dirty="0" smtClean="0">
                <a:solidFill>
                  <a:schemeClr val="tx1"/>
                </a:solidFill>
              </a:rPr>
              <a:t>Has the witness seen any new information since the crime:  photos, news, other witnesses, etc. that might influence memory. </a:t>
            </a:r>
          </a:p>
          <a:p>
            <a:pPr lvl="1"/>
            <a:r>
              <a:rPr lang="en-US" b="1" dirty="0" smtClean="0">
                <a:solidFill>
                  <a:schemeClr val="tx1"/>
                </a:solidFill>
              </a:rPr>
              <a:t>Excerpt from Marcia Clark</a:t>
            </a:r>
          </a:p>
          <a:p>
            <a:pPr lvl="1"/>
            <a:r>
              <a:rPr lang="en-US" b="1" dirty="0">
                <a:solidFill>
                  <a:schemeClr val="tx1"/>
                </a:solidFill>
                <a:hlinkClick r:id="rId2"/>
              </a:rPr>
              <a:t>https://</a:t>
            </a:r>
            <a:r>
              <a:rPr lang="en-US" b="1" dirty="0" smtClean="0">
                <a:solidFill>
                  <a:schemeClr val="tx1"/>
                </a:solidFill>
                <a:hlinkClick r:id="rId2"/>
              </a:rPr>
              <a:t>youtu.be/PB2OegI6wvI</a:t>
            </a:r>
            <a:endParaRPr lang="en-US" b="1" dirty="0" smtClean="0">
              <a:solidFill>
                <a:schemeClr val="tx1"/>
              </a:solidFill>
            </a:endParaRPr>
          </a:p>
          <a:p>
            <a:pPr lvl="1"/>
            <a:endParaRPr lang="en-US" b="1" dirty="0" smtClean="0">
              <a:solidFill>
                <a:schemeClr val="tx1"/>
              </a:solidFill>
            </a:endParaRPr>
          </a:p>
          <a:p>
            <a:endParaRPr lang="en-US"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lstStyle/>
          <a:p>
            <a:endParaRPr lang="en-US" dirty="0"/>
          </a:p>
        </p:txBody>
      </p:sp>
      <p:sp>
        <p:nvSpPr>
          <p:cNvPr id="3" name="Content Placeholder 2"/>
          <p:cNvSpPr>
            <a:spLocks noGrp="1"/>
          </p:cNvSpPr>
          <p:nvPr>
            <p:ph idx="1"/>
          </p:nvPr>
        </p:nvSpPr>
        <p:spPr>
          <a:xfrm>
            <a:off x="457200" y="1371600"/>
            <a:ext cx="8229600" cy="4754563"/>
          </a:xfrm>
          <a:ln>
            <a:solidFill>
              <a:schemeClr val="accent1">
                <a:lumMod val="75000"/>
              </a:schemeClr>
            </a:solidFill>
          </a:ln>
        </p:spPr>
        <p:txBody>
          <a:bodyPr/>
          <a:lstStyle/>
          <a:p>
            <a:r>
              <a:rPr lang="en-US" dirty="0" smtClean="0">
                <a:solidFill>
                  <a:schemeClr val="tx1"/>
                </a:solidFill>
              </a:rPr>
              <a:t>Some witnesses are better at remembering sex and hair color of the suspect while others are more accurate at height, age, race.  </a:t>
            </a:r>
          </a:p>
          <a:p>
            <a:r>
              <a:rPr lang="en-US" dirty="0" smtClean="0">
                <a:solidFill>
                  <a:schemeClr val="tx1"/>
                </a:solidFill>
              </a:rPr>
              <a:t>Other points to consider:  </a:t>
            </a:r>
          </a:p>
          <a:p>
            <a:pPr lvl="1"/>
            <a:r>
              <a:rPr lang="en-US" dirty="0" smtClean="0">
                <a:solidFill>
                  <a:schemeClr val="tx1"/>
                </a:solidFill>
              </a:rPr>
              <a:t>Type of crime</a:t>
            </a:r>
          </a:p>
          <a:p>
            <a:pPr lvl="1"/>
            <a:r>
              <a:rPr lang="en-US" dirty="0" smtClean="0">
                <a:solidFill>
                  <a:schemeClr val="tx1"/>
                </a:solidFill>
              </a:rPr>
              <a:t>How witness saw it</a:t>
            </a:r>
          </a:p>
          <a:p>
            <a:pPr lvl="1"/>
            <a:r>
              <a:rPr lang="en-US" dirty="0" smtClean="0">
                <a:solidFill>
                  <a:schemeClr val="tx1"/>
                </a:solidFill>
              </a:rPr>
              <a:t>Victims of serious crimes have more accurate memory over a longer period of time. </a:t>
            </a:r>
          </a:p>
          <a:p>
            <a:pPr lvl="1"/>
            <a:r>
              <a:rPr lang="en-US" dirty="0" smtClean="0">
                <a:solidFill>
                  <a:schemeClr val="tx1"/>
                </a:solidFill>
              </a:rPr>
              <a:t>Presence of a weapon tends to enhance focus and memory</a:t>
            </a:r>
          </a:p>
          <a:p>
            <a:pPr lvl="1"/>
            <a:r>
              <a:rPr lang="en-US" dirty="0" smtClean="0">
                <a:solidFill>
                  <a:schemeClr val="tx1"/>
                </a:solidFill>
              </a:rPr>
              <a:t>Children do not remember events as well as adults.  What a child remembers sometimes depends on the way he is interviewed. </a:t>
            </a:r>
          </a:p>
          <a:p>
            <a:pPr lvl="1"/>
            <a:r>
              <a:rPr lang="en-US" dirty="0" smtClean="0">
                <a:solidFill>
                  <a:schemeClr val="tx1"/>
                </a:solidFill>
              </a:rPr>
              <a:t>Interviewing techniques:  open-ended questions are better</a:t>
            </a:r>
          </a:p>
          <a:p>
            <a:pPr lvl="1"/>
            <a:r>
              <a:rPr lang="en-US" dirty="0" smtClean="0">
                <a:solidFill>
                  <a:schemeClr val="tx1"/>
                </a:solidFill>
              </a:rPr>
              <a:t>Does the witness know the accused?  </a:t>
            </a:r>
          </a:p>
          <a:p>
            <a:pPr lvl="1"/>
            <a:r>
              <a:rPr lang="en-US" dirty="0" smtClean="0">
                <a:solidFill>
                  <a:schemeClr val="tx1"/>
                </a:solidFill>
              </a:rPr>
              <a:t>“the absolutely certain” witness story is most likely true.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Scan the Scene</a:t>
            </a:r>
            <a:endParaRPr lang="en-US" dirty="0"/>
          </a:p>
        </p:txBody>
      </p:sp>
      <p:sp>
        <p:nvSpPr>
          <p:cNvPr id="3" name="Content Placeholder 2"/>
          <p:cNvSpPr>
            <a:spLocks noGrp="1"/>
          </p:cNvSpPr>
          <p:nvPr>
            <p:ph idx="1"/>
          </p:nvPr>
        </p:nvSpPr>
        <p:spPr/>
        <p:txBody>
          <a:bodyPr/>
          <a:lstStyle/>
          <a:p>
            <a:r>
              <a:rPr lang="en-US" dirty="0" smtClean="0"/>
              <a:t>Distinguish primary crime scene (where the crime actually occurred) from the secondary crime scene (contains evidence to the crime)</a:t>
            </a:r>
          </a:p>
          <a:p>
            <a:r>
              <a:rPr lang="en-US" dirty="0" smtClean="0"/>
              <a:t>Determine what photographs should be taken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Seeing the Scene</a:t>
            </a:r>
            <a:endParaRPr lang="en-US" dirty="0"/>
          </a:p>
        </p:txBody>
      </p:sp>
      <p:sp>
        <p:nvSpPr>
          <p:cNvPr id="3" name="Content Placeholder 2"/>
          <p:cNvSpPr>
            <a:spLocks noGrp="1"/>
          </p:cNvSpPr>
          <p:nvPr>
            <p:ph idx="1"/>
          </p:nvPr>
        </p:nvSpPr>
        <p:spPr/>
        <p:txBody>
          <a:bodyPr/>
          <a:lstStyle/>
          <a:p>
            <a:r>
              <a:rPr lang="en-US" dirty="0" smtClean="0"/>
              <a:t>Photographs with measuring rulers </a:t>
            </a:r>
          </a:p>
          <a:p>
            <a:r>
              <a:rPr lang="en-US" dirty="0" smtClean="0"/>
              <a:t>Triangulation of stationary objects should be included in photos as reference points. </a:t>
            </a:r>
          </a:p>
          <a:p>
            <a:r>
              <a:rPr lang="en-US" dirty="0" smtClean="0"/>
              <a:t>All markers should be included in photographs.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the Scene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Document the original state of the scene </a:t>
            </a:r>
          </a:p>
          <a:p>
            <a:r>
              <a:rPr lang="en-US" dirty="0" smtClean="0"/>
              <a:t>Provides useful information for later examination and presentation in court</a:t>
            </a:r>
          </a:p>
          <a:p>
            <a:r>
              <a:rPr lang="en-US" b="1" i="1" dirty="0" smtClean="0">
                <a:solidFill>
                  <a:srgbClr val="0070C0"/>
                </a:solidFill>
              </a:rPr>
              <a:t>3 methods:  notes, photographs, sketches</a:t>
            </a:r>
          </a:p>
          <a:p>
            <a:pPr lvl="1"/>
            <a:r>
              <a:rPr lang="en-US" sz="2400" b="1" dirty="0" smtClean="0"/>
              <a:t>Notes</a:t>
            </a:r>
            <a:r>
              <a:rPr lang="en-US" sz="2400" b="1" i="1" dirty="0" smtClean="0"/>
              <a:t>:</a:t>
            </a:r>
          </a:p>
          <a:p>
            <a:pPr lvl="1"/>
            <a:r>
              <a:rPr lang="en-US" b="1" i="1" dirty="0" smtClean="0">
                <a:solidFill>
                  <a:srgbClr val="0070C0"/>
                </a:solidFill>
              </a:rPr>
              <a:t>time of call to scene, caller name, time, date, person taking call, investigator notification, case number, preliminary information given</a:t>
            </a:r>
          </a:p>
          <a:p>
            <a:pPr lvl="1"/>
            <a:r>
              <a:rPr lang="en-US" b="1" i="1" dirty="0" smtClean="0">
                <a:solidFill>
                  <a:srgbClr val="0070C0"/>
                </a:solidFill>
              </a:rPr>
              <a:t>Notes should include persons present, arrival times, exit times, time processing begins and ends</a:t>
            </a:r>
          </a:p>
          <a:p>
            <a:pPr lvl="1"/>
            <a:r>
              <a:rPr lang="en-US" b="1" i="1" dirty="0" smtClean="0">
                <a:solidFill>
                  <a:srgbClr val="0070C0"/>
                </a:solidFill>
              </a:rPr>
              <a:t>Lead investigator:  does initial walk through and notes before processing begins</a:t>
            </a:r>
          </a:p>
          <a:p>
            <a:pPr lvl="1"/>
            <a:r>
              <a:rPr lang="en-US" b="1" i="1" dirty="0" smtClean="0">
                <a:solidFill>
                  <a:srgbClr val="0070C0"/>
                </a:solidFill>
              </a:rPr>
              <a:t>Don’t leave any notes to memory----write at scene</a:t>
            </a:r>
          </a:p>
          <a:p>
            <a:pPr lvl="1"/>
            <a:r>
              <a:rPr lang="en-US" b="1" i="1" dirty="0" smtClean="0">
                <a:solidFill>
                  <a:srgbClr val="0070C0"/>
                </a:solidFill>
              </a:rPr>
              <a:t>Audio tape recording or video recording (keeps hands free; avoid embarrassing conversations)</a:t>
            </a:r>
          </a:p>
          <a:p>
            <a:pPr lvl="1"/>
            <a:endParaRPr lang="en-US" b="1" i="1" dirty="0" smtClean="0"/>
          </a:p>
          <a:p>
            <a:endParaRPr lang="en-US" b="1" i="1" dirty="0" smtClean="0"/>
          </a:p>
          <a:p>
            <a:endParaRPr lang="en-US" dirty="0" smtClean="0"/>
          </a:p>
        </p:txBody>
      </p:sp>
    </p:spTree>
    <p:extLst>
      <p:ext uri="{BB962C8B-B14F-4D97-AF65-F5344CB8AC3E}">
        <p14:creationId xmlns:p14="http://schemas.microsoft.com/office/powerpoint/2010/main" val="3439050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Photography</a:t>
            </a:r>
          </a:p>
          <a:p>
            <a:pPr lvl="1"/>
            <a:r>
              <a:rPr lang="en-US" b="1" dirty="0" smtClean="0"/>
              <a:t>Scene must be UNALTERED!!!</a:t>
            </a:r>
          </a:p>
          <a:p>
            <a:pPr lvl="1"/>
            <a:r>
              <a:rPr lang="en-US" b="1" dirty="0" smtClean="0"/>
              <a:t>Evidence markers used to locate objects, stains, fibers, etc. </a:t>
            </a:r>
          </a:p>
          <a:p>
            <a:pPr lvl="1"/>
            <a:r>
              <a:rPr lang="en-US" b="1" dirty="0" smtClean="0"/>
              <a:t>Photograph objects from all necessary angles, close up and far away; showing locations of objects relative to other things</a:t>
            </a:r>
          </a:p>
          <a:p>
            <a:pPr lvl="1"/>
            <a:r>
              <a:rPr lang="en-US" b="1" dirty="0" smtClean="0"/>
              <a:t>Do not introduce evidence to a crime scene that was previously removed before photographing---make notes of anything removed prior</a:t>
            </a:r>
          </a:p>
          <a:p>
            <a:pPr lvl="1"/>
            <a:r>
              <a:rPr lang="en-US" b="1" dirty="0" smtClean="0"/>
              <a:t>Helpful for recording biological evidence like blood in its original condition because it will later be altered during testing</a:t>
            </a:r>
          </a:p>
          <a:p>
            <a:pPr lvl="1"/>
            <a:r>
              <a:rPr lang="en-US" b="1" dirty="0" smtClean="0"/>
              <a:t>Bodies should be photographed in original positions from multiple angles and then the space underneath should be photographed after body is removed. </a:t>
            </a:r>
          </a:p>
          <a:p>
            <a:pPr lvl="1"/>
            <a:r>
              <a:rPr lang="en-US" b="1" dirty="0" smtClean="0"/>
              <a:t>Film vs. digital  (both are used; digital has pros/cons)</a:t>
            </a:r>
          </a:p>
          <a:p>
            <a:pPr lvl="2"/>
            <a:r>
              <a:rPr lang="en-US" b="1" dirty="0" smtClean="0"/>
              <a:t>Some argue that digital can be enhanced and altered by computer programs</a:t>
            </a:r>
          </a:p>
          <a:p>
            <a:pPr lvl="2"/>
            <a:r>
              <a:rPr lang="en-US" b="1" dirty="0" smtClean="0"/>
              <a:t>Digital photos can be stitched into panoramic photos revealing a three dimensional view of scene</a:t>
            </a:r>
            <a:endParaRPr lang="en-US" b="1" dirty="0"/>
          </a:p>
        </p:txBody>
      </p:sp>
    </p:spTree>
    <p:extLst>
      <p:ext uri="{BB962C8B-B14F-4D97-AF65-F5344CB8AC3E}">
        <p14:creationId xmlns:p14="http://schemas.microsoft.com/office/powerpoint/2010/main" val="2054445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Sketch the Scene</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Sketches</a:t>
            </a:r>
          </a:p>
          <a:p>
            <a:pPr lvl="1"/>
            <a:r>
              <a:rPr lang="en-US" b="1" dirty="0" smtClean="0">
                <a:solidFill>
                  <a:srgbClr val="0070C0"/>
                </a:solidFill>
              </a:rPr>
              <a:t>Shows clearly the layout of an indoor or outdoor crime scene and the relationship in space of all significant items and features</a:t>
            </a:r>
          </a:p>
          <a:p>
            <a:pPr lvl="1"/>
            <a:r>
              <a:rPr lang="en-US" b="1" dirty="0" smtClean="0">
                <a:solidFill>
                  <a:srgbClr val="0070C0"/>
                </a:solidFill>
              </a:rPr>
              <a:t>Shows location of collected evidence</a:t>
            </a:r>
          </a:p>
          <a:p>
            <a:pPr lvl="1"/>
            <a:r>
              <a:rPr lang="en-US" b="1" dirty="0" smtClean="0">
                <a:solidFill>
                  <a:srgbClr val="0070C0"/>
                </a:solidFill>
              </a:rPr>
              <a:t>Shows possible paths of entry, exit and movement through the scene</a:t>
            </a:r>
          </a:p>
          <a:p>
            <a:pPr lvl="1"/>
            <a:r>
              <a:rPr lang="en-US" b="1" dirty="0" smtClean="0">
                <a:solidFill>
                  <a:srgbClr val="0070C0"/>
                </a:solidFill>
              </a:rPr>
              <a:t>Rough sketch:  a draft representation of all essential information and measurements at a crime scene (drawn at the scene)</a:t>
            </a:r>
          </a:p>
          <a:p>
            <a:pPr lvl="1"/>
            <a:r>
              <a:rPr lang="en-US" b="1" dirty="0" smtClean="0">
                <a:solidFill>
                  <a:srgbClr val="0070C0"/>
                </a:solidFill>
              </a:rPr>
              <a:t>Finished sketch:  a precise rendering of the scene drawn to scale</a:t>
            </a:r>
          </a:p>
          <a:p>
            <a:pPr lvl="2"/>
            <a:r>
              <a:rPr lang="en-US" b="1" dirty="0" smtClean="0">
                <a:solidFill>
                  <a:srgbClr val="0070C0"/>
                </a:solidFill>
              </a:rPr>
              <a:t>Computer aided drafting programs</a:t>
            </a:r>
          </a:p>
          <a:p>
            <a:pPr>
              <a:buNone/>
            </a:pPr>
            <a:r>
              <a:rPr lang="en-US" b="1" dirty="0" smtClean="0">
                <a:solidFill>
                  <a:srgbClr val="0070C0"/>
                </a:solidFill>
              </a:rPr>
              <a:t>Sketches should note position of body (if any). </a:t>
            </a:r>
          </a:p>
          <a:p>
            <a:pPr>
              <a:buNone/>
            </a:pPr>
            <a:r>
              <a:rPr lang="en-US" b="1" dirty="0" smtClean="0">
                <a:solidFill>
                  <a:srgbClr val="0070C0"/>
                </a:solidFill>
              </a:rPr>
              <a:t>All objects should be measured from two immovable landmarks. </a:t>
            </a:r>
          </a:p>
          <a:p>
            <a:pPr>
              <a:buNone/>
            </a:pPr>
            <a:r>
              <a:rPr lang="en-US" b="1" dirty="0" smtClean="0">
                <a:solidFill>
                  <a:srgbClr val="0070C0"/>
                </a:solidFill>
              </a:rPr>
              <a:t>Directions and scale of distance should be noted. </a:t>
            </a:r>
          </a:p>
        </p:txBody>
      </p:sp>
    </p:spTree>
    <p:extLst>
      <p:ext uri="{BB962C8B-B14F-4D97-AF65-F5344CB8AC3E}">
        <p14:creationId xmlns:p14="http://schemas.microsoft.com/office/powerpoint/2010/main" val="1249232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Search for Evidence</a:t>
            </a:r>
            <a:endParaRPr lang="en-US" dirty="0"/>
          </a:p>
        </p:txBody>
      </p:sp>
      <p:sp>
        <p:nvSpPr>
          <p:cNvPr id="3" name="Content Placeholder 2"/>
          <p:cNvSpPr>
            <a:spLocks noGrp="1"/>
          </p:cNvSpPr>
          <p:nvPr>
            <p:ph idx="1"/>
          </p:nvPr>
        </p:nvSpPr>
        <p:spPr/>
        <p:txBody>
          <a:bodyPr>
            <a:normAutofit fontScale="92500"/>
          </a:bodyPr>
          <a:lstStyle/>
          <a:p>
            <a:r>
              <a:rPr lang="en-US" dirty="0" smtClean="0"/>
              <a:t>Must be thorough</a:t>
            </a:r>
          </a:p>
          <a:p>
            <a:r>
              <a:rPr lang="en-US" dirty="0" smtClean="0"/>
              <a:t>Must be factual and unbiased</a:t>
            </a:r>
          </a:p>
          <a:p>
            <a:r>
              <a:rPr lang="en-US" dirty="0" smtClean="0"/>
              <a:t>Must happen immediately to eliminate suspicion of “covering up” something or “trying to frame someone by introducing evidence not at the scene)</a:t>
            </a:r>
          </a:p>
          <a:p>
            <a:r>
              <a:rPr lang="en-US" dirty="0" smtClean="0"/>
              <a:t>Search pattern depends on locale and size of the area as well as actions of the suspect and victim</a:t>
            </a:r>
          </a:p>
          <a:p>
            <a:pPr lvl="1"/>
            <a:r>
              <a:rPr lang="en-US" b="1" dirty="0" smtClean="0"/>
              <a:t>Types: </a:t>
            </a:r>
          </a:p>
          <a:p>
            <a:pPr lvl="1"/>
            <a:r>
              <a:rPr lang="en-US" dirty="0" smtClean="0"/>
              <a:t> </a:t>
            </a:r>
            <a:r>
              <a:rPr lang="en-US" dirty="0" smtClean="0">
                <a:solidFill>
                  <a:srgbClr val="FF0000"/>
                </a:solidFill>
              </a:rPr>
              <a:t>strip/line/parallel  search and grid search </a:t>
            </a:r>
            <a:r>
              <a:rPr lang="en-US" dirty="0" smtClean="0"/>
              <a:t>(well defined boundaries for search)</a:t>
            </a:r>
          </a:p>
          <a:p>
            <a:pPr lvl="1"/>
            <a:r>
              <a:rPr lang="en-US" dirty="0" smtClean="0"/>
              <a:t> </a:t>
            </a:r>
            <a:r>
              <a:rPr lang="en-US" dirty="0" smtClean="0">
                <a:solidFill>
                  <a:srgbClr val="FF0000"/>
                </a:solidFill>
              </a:rPr>
              <a:t>spiral search </a:t>
            </a:r>
            <a:r>
              <a:rPr lang="en-US" dirty="0" smtClean="0"/>
              <a:t>(can be difficult and evidence can be missed)</a:t>
            </a:r>
          </a:p>
          <a:p>
            <a:pPr lvl="1"/>
            <a:r>
              <a:rPr lang="en-US" dirty="0" smtClean="0"/>
              <a:t> </a:t>
            </a:r>
            <a:r>
              <a:rPr lang="en-US" dirty="0" smtClean="0">
                <a:solidFill>
                  <a:srgbClr val="FF0000"/>
                </a:solidFill>
              </a:rPr>
              <a:t>wheel/ray search </a:t>
            </a:r>
            <a:r>
              <a:rPr lang="en-US" dirty="0" smtClean="0"/>
              <a:t>(not a preferred method because areas between the rays are often not searched)</a:t>
            </a:r>
          </a:p>
          <a:p>
            <a:pPr lvl="1"/>
            <a:r>
              <a:rPr lang="en-US" dirty="0" smtClean="0">
                <a:solidFill>
                  <a:srgbClr val="FF0000"/>
                </a:solidFill>
              </a:rPr>
              <a:t>quadrant/zone search</a:t>
            </a:r>
            <a:r>
              <a:rPr lang="en-US" dirty="0" smtClean="0"/>
              <a:t>:  (best suited for scenes that cover a large area)</a:t>
            </a:r>
            <a:endParaRPr lang="en-US" dirty="0"/>
          </a:p>
        </p:txBody>
      </p:sp>
    </p:spTree>
    <p:extLst>
      <p:ext uri="{BB962C8B-B14F-4D97-AF65-F5344CB8AC3E}">
        <p14:creationId xmlns:p14="http://schemas.microsoft.com/office/powerpoint/2010/main" val="2651155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RQUEhQWFRQWGBgaGRgYGBYbHhggGSAdGRwfGBgbHCYfHBojHBwaIC8gJScqLCwsGB4xNTAqNSYrLCkBCQoKDQwMFAwMFCkYFBgpKSkpKSkpKSkpKSkpKSkpKSkpKSkpKSkpKSkpKSkpKSkpKSkpKSkpKSkpKSkpKSkpKf/AABEIANcA6gMBIgACEQEDEQH/xAAbAAABBQEBAAAAAAAAAAAAAAAAAwQFBgcCAf/EAFYQAAIBAwIEAwMGBg0ICAcBAAECAwAEERIhBQYTMSJBUQcUYSMycYGRoSRCUmLB0RUlMzRDU3JzkpOisbIWY2SCo7PS8BdEVHSDwtThNUVVhLTE4yb/xAAWAQEBAQAAAAAAAAAAAAAAAAAAAQL/xAAVEQEBAAAAAAAAAAAAAAAAAAAAEf/aAAwDAQACEQMRAD8A22iiitNijNFV7i0V370Gg3jELBQT4Or4sF1Eik7ae6kbd170RYc0VXrD343KiYL0VD5KaQH8kJGosG89IGB6+VWEUBRRRQFFFFAUUUUBRRRQFFe4rygKKKKgKKKP+exoCij/AJ86M0BRXHWHqPtFeG4X8ofaKoUopNblD2ZT9BFcm+j/AC0/pL+ugWopCK+jZtKujNjOAyk4+gHNL0UUUUUBRRRQZPzXZzXPGY7dby6gRzID0ZWUARwQyDSoOASzPk43z8K45l5Sh4fEZbrjXElGfCon8T/BF7k/HsPPFS91GDzDb77j3g4+iC3A+3J/oim3tN9kyXpNzHKySIkjNnqSdTA1KqhnwgGCMLt4u21RlF8rcsW/Eoi1vxniTY+dG0+HT+Unp8Rt8ae2Hs1la4uIm4rxHEfSKkTsD4wSdW5zuPLFc+zT2PLavHdyzdRmjRkVQ8ZjLYY5Kv4ttsHar3wtT79eH822x9Sv+mgq8nsoIBJ4rxTbfacnt8AMn6qq/EvZ9de5zXENzxBWRdca3F0AWUAsxZEU6W0jZCwOTvjGDqvHbAzG3USBFWdJGGSDIIwzhVx38YViPRTXfMzYsro+kEx/sNRWZcN9ncx6JmueJqGiV2uEvIzHGdOo5VgJFTuAd/j61PQeyoOob9luJurDIK3OxB8wdJyDV44fEBDGp3AjQf2QKY8uQwxrLBbhlSCVkKkkhSwWYhM9kAkAA8twKIoM/sqAu4Yf2Q4hokinc5nGrMTRKMHTjBEp8vIVKH2ORD/r/Ee3/aB/wdqtF2P2xtv+73f+O0rrm2WIWrrO0ixylImMZww6rCMb+QJbBPoTRWd/9FavNGLa4vngYanuPfIwME4xGqxsXbvnOkdtzuBEcD9m1zJpku7i6NqyM3UjuzlCuoktG0ZJUgAYUkjPn5bfa2yxoqIoVEAVVAwFC7AAeQAFRnKq/gcGPyf0mgpfDPZHZTRLLHe3skcihlYXGxB/1B9/amfM3sgto4lYXF4SZrdPFNq2llSNsDT3wxP1VfeX3hSW6t4YzH0pFdhk6W6yiQsgz4QW1DA2yCR3rznDHu4z/H2n/wCRDQVdPYhZqPDNeKfUT9/p8NQz+ymxkW4FpNczzQNoZDcaFD7EqZDGRsDk4zjGK1maTSrMeygnb4b7VG8rrD7rE1shSKRRKoPf5X5QltzliW33NBkcnsiIcoEeWVYY5Gh96KjLPIpCSmLc6VXAIA+dvU9Y+xbhUhZczdVAvVj66loi6hgGwPsPY4Per1EP2xl9PdovX+MkpPiSx291DcdLMk7LbNIGIwp1OmpezeNQoPca++NqCm8R9hHDlhkZOvqVHIPV8wCRnw470nwb2F8OkghkfrlnjRm+VwMsoJ7L61pfETiGQ/mP9fhNIcAA91t8fxUeP6IoM6vvZLweKWKF+uZZThEWRmbHYuyqPCg83O1Q6exuI3cccsXQglWcKEneVyyBSjOSigYBJ0jO43rTuW5Unaa5EarIZZYS4ByyQSNGuSf5JOBtml+Ib3lr9Fwf7KD9P3URmfBPYRFG5S8USx4JE8czRkH0aEgj18QbGw27mp9fYNwv8ib+tarxxjh6zwSwv8yWN0b6GBBPwxnOajeTOKLLaxobiGeaJQkrROHGpfDk+e+M9sZziis75a5WhsOZRFb5EZtiQGYE5Zd+51EeHPwrYqzK4GebIsbYsjn4/O/WPsrTaAoooqqKKKKDPr1NPHrZvymlUfXbIcf7M/ZV8ugxR9Bw2ltJ9Dg4P21ReNL+3dl/OH77aYffp+4Ve7jGhs9sHP0Y3qIQ4OX6EPVYNJ001sCCGbSNRBGxBOT9dM7Jvw65H+atv75v1V3ysqCytREWMYghCFgASuhdJYDYHGMii1H4Zcfzdv8A3zUCfG7eIy2byyaCk+YxjPUdo5E0/Dwljn82nXHUBtZwexikB+tTTTmFoQ1p1tefeU6enH7ppfTrz+LjV9eKf8VXMEw9Y3/wmgZScU6Nks3Tkl0xK2mMAsfCDsCQKzXkn2zNc3zQtZFVnfKmLLOCFAzLkgN4EG4AwF7GtS4CPwW3/mYv8ApHhevr3WqMKokj6bBQDIOkhYk/jYbK5/NA8qAul/Dbc/5m5H2tbn9Fc82TRpbM00fVRWiJTIG/UTSd/wAlsN9Vd3o/C7b+TP8A3R0nzbeSRWkjwxiWQaAqMpYHU6qcqNzgEt/q0EwKh+AzqlkjHOlQ/wA0Mx8LN2VQWJ+ABNTAqK5ZTFsoHYNKP9o9Bmdr7cLb9knVbR9EpSLqAZlYoSFzF6eIgL84Z9dho3NDA2oY5A6ls24wR8tEdx5Gk4be3F+6C3iEnQSTqBE1HLuMdvIjOfPPwFOOaji1kJ8jGfsdKCWYZ29dqhOR70TWFtII1iBjHyaghU05XSoO4AxU4ajOXeIPNAHkUK+qVSBnA6cjx7Z/k/fVCaJ+2Dn1to/ukf8AXSnHOJGFYiFDF54YznyEjaSR8QKQT/4m3/dE+6R6oXtJ4nxz3gR2MDLCpDLJCA5fB/hCw8PxQDG+5YVBqdwmpGHqpH2jFNeA/vW3/mov8Ipnyjd3UtrG19GkU5G6qT9WpSPC3quSPj5BXlN9VhaH1t4T/YU0HXAbsyJITEItM0yADPiCORr7Ddu/10nxKP8AC7Rv54famf8Ay13wdp+pc9bOnrno9v3Ppx4xj8/qd99jSfFv31Z/y5f90/6jQJ85cuNfWskCzvBrBGpMb/BvMp6gEZ9fI0j2dexwWNw080heSNnWML4VK7aXOls5IzlCcDJ77Z1I1E8Ds1jkuysivruC7BfxCY4hpb87ADfQwoKlPb45ljcY3t1BO2d1m2A+lBv8K0Ss+4m2OY7YZGWt1PlnYXQ2+Gw+6tBoCiiiqoooooKFxqP9u7Qn8tPvt7sf+Wr6aofG2P7NWgxt1E3/APt7vH3lqvlREVypMWsrZmjEJMSfJgEBMDAUBtwAMDevbdvw2cf5mA/2pRXfLsUq20QuHDzafGynIYnfY+YxikrVvw64HmIbf72m/VQJ8yXKxi3ZohKTdQquTjQXJTWNu6gnb41KXkeqN19VYfaCKjeY72aMW/RXVruYUfwltMbHxn83Hqak7p8I58wrH7AaBpy7+9Lb+Zi/wCk+HLKLi61tmMvF0hqB0jprqBH4uXyfjmuuWv3nbfzEX+Bab8IgRbq9KyBnd4S6YI6eIlVck9ydJO22CPPOQX4htc2v0yj6tGf71FHMqzm1lFqSJ9I0Yx3yPXbtn7aT4m/4XaD165+xAP0mlOZoJJLO4SBtMrROI21acMVIB1eX00EmKjOXD+Dj+XL/ALx6kIDsBnOMD1+2ozlbPuwz/GT/AO9koOn4gRerDpXDQPJq/GyrquP5Piz9VJ82JmzmHwU/Yyn9FetqN+PEmkW58ORryZF3x304UDPrXfM370n+KEfbt+n7qolDUZy/dTSJIZ00MJ51UYIyiyMI2wfVADnzzmpM1D8sXcskcrTZyLi4VcrjCJIyp9I0gHPnmoPdJ/ZDPl7tj/aVzzdaiS1deqIfFEeoc4GmRD5HO+Av111q/bDH+jf3yf8AsPto5pSNrcLKWCtNbDwgE6jNHoG/4pbGT5DNBLYqI5OH7X2Y9LeAfZGtTH66geVb1V4baySMEXoRkliAB4R5mgccIspUnvGkOUklRoxnOAIo1bb8XxA7fDPnXnGP3xZfz0n+4mqk8ue1KwbiF1+EECd7dYiySBTpjCkksMJ4iRvjsDV14tJ8vZY3Bmf7OhMaCYNRPBbeNXujHJrLzlpBt4G0RjT/AEQpz+dUqahOWrWNXvGSQyGS6cvldOhlVEKfEAAb+eaorfGIR/lFaNtnoKAc7/8AWs7eYO32CtAqg8Yt88wWbkkaISMbb6xcd987afvq/VAUUUVVFFFFBQ+Oyft1aD0aL74b8foq+Gs/5lf9urL11W+3+pxAVoFRELyZJGbGAQlzGqaFMgAYiMlPFjbPhrq3b9sJx/o8B/tzV3y87hJEkRI2SWXSqYAMZdjG+kE41L3+IauYWH7ISD/R4j/bkoM79oXs84jPdrLbXzaJW06HkMXSG58ITGtQM+WrbfPer/wHg0tvZCCWdrh1QrrYAfi4AHmcerEn1rviNvHNdW69QdS2Yz6O5IZJIVJ9BlifjpNTDjY/RQRvKzZsrU+sEP8AgWm3CuiL296YYTfg5lJOQfAQmkeXhBz8aV5PfPD7M+tvAf8AZrSb8XSPiHu7IqNNCHSTYGVoyQydtyilWG5OGb0oOuKEe+Wee/y4H9AH9FV32qchtxCEMt0YTFlsOQIjsclzjKnH42SPhVi4wQLqy3/hJdv/AAZD+ikubDDKi2UrsrXR0BUALFV8b5BBwmlSpby1etBFezXkNuGwlZLhpnc6iAT01zj5incnb5x7+g3zPcsn8HGf4ycf7WSpVR6dqiOWDmBs/wAdcD7JXoOSsR4gDlusLZsDbSUMgz8dQZR9Rr3m4kWNwfSNqQ45fw2s8VxMpUODC0+fBECQ6iTyVWYY1nscZIzTrmkj3G5P+ZlOf9U0CfNllcy20iWcywzEHDMCfsIOVP52Dj0qg+z3hHHhcFr2crCpIKzESF/PMYU7fBifPsa1K6uljRndgiKCWZjgKBuSTUbyvCotw6u0gmeSYMyspxMxcAK26qFIAHoKDnR+2IP+isP9oK95ruRHAHMYlAmt/DgnHyyeLA3yvzh8QPKvXYfsgg8/dn+6RP10c29f3Kc2pInVC0ekZJK4bAHmSAVA+NBL1BcrW6Pw63RlDIYVUqQCCANJBB2I2qXtbkOARsSFJB7rqAIDDyNRXKUoFlEcgBQ3c4ACsw7+gxQVrgfIPDouJ3HTtAJIlhkUsxZB1dfzIyMIQUPmfhirVxf93sv55x9HyE1ccB1O9xcGRZIpWToFG1L00QAEHGMs5kbue4r3j37tZH/SD98UwoJcmoPlWeFhc9FWAW7uFfUc6pAw1lfRc7AfCpw1Ecu3LubnWgQLcyquE06lGk6j+USSTq86Cs8Ycf5QWgJAJhBA8zgXWcDzxn76v1UTjCD9nrUkb9JADgbfvrO/cZ8NXugKKKKqiiiigyz2kcbS14lbSFdbgQOq60TIQ3QfxOQvaTG/njtTr/poTGRat287myH2/K5FaQVr0iojKLv2mRNMJhZETCNoxKLu0zpY5IIEhV8EZGc437ZNQA9oV4ZdZZUbQI2kSSxLMqu7A6HlKq2lhnuMj02rdsUYoMusvahFGXZLMl5Cpkf3my1OwUIC2JMDYDYYAycD1eSe1w+Vkx9fwm1/Q52rRcUYoMu5e9pEkNrBEbJiIoo4ywuLbB0KFyMsMZxnvTm49qikgmxLMpyuq4szg9sqeocHBI2rSMUEUGG33GGdo+hDexosruxF9GzrqRk0xMzNoBLZP/OJ7h/PQh0leHSGQII+rJcQPIVXJw8py2Mknf1rVKGagzxParKe1g5xjOLiE/oxUdwn2mSQRlWsXOZJX2mi7SOzj698VpdpxCOVdUTrIoOCVYMAR3BIJ3+FLh8/VQZ2/tVZhg2LEHuDPB94qvcxcfkuOqyWd1G8qMm143TbK6AXhC6SAPIAZ+Na9+ycXV6PUXq41aNQ1Y9dPfH1U41fTQZJZc2yCZ5JLW7lL6gI5LtWjAY5wsXTVSB5EgmpmT2pTD/5dL/Wp+hDWgNKBjJxk4GfUnGPpzXYNBl3+XN09ytwvDpCEieLT1c5LMjZyIsbae3xqT/6Rrr/AOmSf13/APKr9XtBlcvObLcC4PCCJwCvUEpDEYxhj0QGGMYznHliojgfF7iOJluLO5uEfWOlJKTCAz9QARmDfHq2e3psNqooM2j9p10oCrwpwAMACVwBj6LfYUhf87X0pgccNK9KTqYMzeIaXQj9wGD4s537dq1HNeUGct7TLwd+Ftn4TP8A+nNRHCfatfap9XD5JflmC+Jx0gAvyeRAc475OCdVWT2qc73PDrbXBAG1EL1mYaYy2cDp51Mdv5PbOe1ZX7P/AGr8S98WJi1513/cmZVOe/ybnCpsPmnw7eXeiLXZcfu7vjdo8lnJAmApPyjLhBKxJYxqBu2Mf31sQpOCUsqkqVJAOlsZXPcHBIyPgTSlVRRRRRRRRRQFFGaKAooooCiiigKKKKApK5j1Ky7eJSNxkbjG48xStFBUIuUJulpMoUhZVQqZG6QeMR+B2IfZgCASdK7Buxpe54DObmIo+IlLNnW4K4eFlQLnDZRHTfYBz9dooqIrHE+WZpJpXjlEKyIwZk16iTGYwShJQMpwwkXDYUKc96ax8lSgw/LgCNZQdst8qJchWAGFGtMKMAaPPbFxooKx/keCzBmVoy0DBSrZUQ9M9P52NGYyRt3kbv5zvCrQxQxxli5RFUsc5bSMZOd806ooCiiiqoooooCg0UUFe4/x3ozRxsI2R0Y6TguzKCwVVzsNvnaWAxvp2y0h5rgzJotyWi2yoixnpSSkasgjHTZO3crtg5FsxRiojiJsgH1A+P3iu6KKoKKKKKCar/EuLXEpCWAhbDuks0pJSIpjKiNSGkff1CjG5qavHKxuQQCFYgnJxgE5IHpUZyfZJFZW6owfMau0gz8ozjW7775diW333qI9lsLswKq3UYnBy0nu+VYb7dPqbeW+ryrw8aaBreK5GZJjoEka4j14LBdJYuuVB33G3ftVV5o56vIeKLY2sCSaoRIvh1MT4s9541AGPWmPHeYuMLbOxto4SuG6kgt1VMb7l7twPPfHnQaiDRWfWvMHF3RHS2jYMAQR0CCPVSLs5Hp+jz8g5u4o8kka2WXi06xpiGNY1Lv75g7elBoVFUQca4yf+pJ9ZhX7veG/vpjxHnXicGoSQQBlRpNHVg16VGWIj62pgAPIVRpNFZxHznxFpBGIbfq5HyXXt9e+Dgx9XV2Oe4Pank3GeNfi2UQ+mSMff1DUF7orOZuY+MiZIfdI+o6O4xLFgiMqG3IOCC6bfGlmv+Ok/vWIemLiH9MRoNAorMbzmDjEGlp1to1Jx8pdWyBj8CYhvUe3PfFGCEi1gL6tKy3VqrNpYoSFZM41KwoVr1FZuZOYGziOJfT5a3Px/iD/AMmmPEuIcwQRtJJ0dI0jwvBnLMEH8DuMsPShWrUVm6JzB59I/AS24/8A1q8MXMJGxhH/AIkH/p6UrSc0Vkdtxfjss8lvHLbPJGoZiJISFDEqAdMWzZU7EelSK2PMWc9S2xtsXU/eIqDS6KzQ2PMQ/hLbO34/p8DHtv6Uz4O/MM8aSrLbaGOdLEBtmIIOI8eR+2g1fNGazeWz49j90t1A3JM3279LYedVu653vRjTd27gSCNmjknYKWDEElYMMDpI8GdyNqDbKKyzgk3FrlS9vd2kqDY4llyp9HBi1K3wIFPZuB8eYHF1aqd8ENOcfUUI2+NBo2aKyzlK94nb8YSz4hdidZLd5V06cbHA/EVsjS1anQFFFFVXMiZBB3BGCPp2rGOD8+Sni1rw20Zvc4GWLJALuIg2SWwCEyAuPMID51tJqMteWraMShIYx1ixlOnJkL5La2OS2cnYnG9RFN4kAOZrRvM2rr2Pn1GGfhs3xr32r8ie+RdaS8lgigVnZCuuMADJYIuGL99yW+GKr/F+ULZOPWltiXovDkR9WXCbXHzDq1Ko0DYEdztuauXFOVrOwsbx47cyL0H1xtLMeooGdOSx0/SBmiD2c8gnhkTIbmSYOc6SNMa9t1TfDepB32286i+J89RWPGWt5QQLnokudgnhKJ9RYYO2wOfLFWvg3KVpbsJILeON9OMqNwGxkZzuKofEvZLBccY1gBLeJInkjGfGWL4GSTsSu/wGPOg0HmCWfESW2Q0kqK0mnUIkGXdjnbcLoGfNxTHmThEEVnfSpEiyPDMzvpBZiUOct37bYzSV9yjb+/21wqRI4eVm7BpGK7EebFTv8M/CnHPPAYbiznaWFJHSGYoWUEqdJI0ny3AoqRXhcMixs8UbkaHDFFJDLgqwJGcjAwc025evJ2M0d0oDxSECRVKpKjDWjLnO4BKsM7FfjSFvw6NOHLFFbLKhhXEAKqH1AEglttyckn41knKXN9/FxF44eFoiSaA0CxPGUXJCs0xXYZz4mGk4PaiNC595ui4fPDPJ4iLe7VVHdnLWxVduwONz5DNTCcye88Oa5siHd4nMQJUfKYICNk41B8A/H4VS/aJ7N476S3EKJbTvHcythEy7jpNpkYEZ8TEas+ZO/apaD2axWnDGS3hilvY42ZJnjRmMuMqVLjYBsBR2GB8aKsthwmNFt/eSktxHGq9WXSXJ2LEE7jLb7U35cgie0XqLGyl5/nBSD8tJ696f3XL9vcBGubeGVgoGZI0cjPcAkbb+lRPAOXLaWzSKSCJ445JwqOisExLIPCCDjbAoJKxjljnmZpEa2bQY8kAxN81kGBgx7Kwycgswqlr7R7fiVvexplTC0bLq2LoHjOvvth8g79tJ8665il4RDe2lvM1rGiCYtB0xo1ShArOAuhD4Tu2+4PxqK4b7J4+H299MzCbWumLYYEWVZsjsWbcemF+NEaxFexuSFdGPoGB+4GoC0tnmvpZZZcRxq0UMCyKQykKXllVScsTlQp+aEz3NSlry9bROJI7eFHGcMsUasM7HDBcjI2qK5N4LbCCKeIQyuwci4WCONn1sxJ8KgjbY+uM0Uwt+F2UF/NCiwRRvaIrxqUQH5RxuAQc4OM9+1PI4Bw5o44X1QSSjUk0wzAmkjMRkbUU1hcqScajiuZuX7ZuKFmt4WZrbUS0aE6lkGCcjdvj32FUv2ycZvo5AILJTGi6vejCk5A8xlkYRLnuDue+wojWXvY1UMzoFO4JZQD57HO9ZbwL2rQwXNtZMAImEgaXIIDvI2jsdl7gk/lqdgN7Zyist7ZRtxO0hVx81GTOAPDqMTriMkeQJ2I7dqq/AvY/avcx3RACI84aDA0lo5nWPsPmgA5U+ijtmirdxy46k6QymIWLRSGVnaPErZ0CLJYEAAsxIHcKMgE1zx29t0WxZZIliS5jAKugQfJyAAYOAMHtS0dl1Lu4jnhV4EWBodcSFQW6gk0kjGotjPmMj1FIcy8GgC2qCGMIbyIlAiBTs48S4wfsoFeYujcWpaK5jjcHVFOkyqBKowupgcOOwKtkEHt2qZsr9WhR2eM+AMzKwK7DxEN20g53+FJScDt2TpmCEx51aDHHpz66SuNXx77VjXNXIl9NDHa29suI7m8KuOmumFpMxrrBwI2LOenuRpGQNqItt7OsnMdq8TqwS3aN8YOcmfYEbAqQM/T9NaRWNclcMks7rhkEqMknSkDhh2Ou5J3+O2D5jFbLRRRRRVUUUUUGac4xM3H+HKkhjYxthggYbLcZ+cMZ3xj0Ynyqw8w2d7FazyQ3btIkTsi9CE6iASBgLneofmeP/AP0HC2z3SUY/1JiD/f8AdVs5ru5I7O4aDV1libphFLtqIwuEAOd/gaiOIeF3GgaryTVpGfkrfvjfbp/dUbZcJn99uM3b56VvuIoBnebH4p7b/bVf9pHPNxFwoyxW89u8riItIFVogRksNDHGr5qnIwcnY4yryVznNNF13tJ5ZWitwwjWJdW83yiB5FHTOw75z5UEvxjgTtd2TG+dHVpgi9KEl9UZzpOjAIVT3B2z54p9xzg8ptph73N+5Sd1tcHwnviAbfQabcR4gX90uGtbkSJLJogzbhyWjdSSGlCkackaWJ+HeluIcamezunNncRssbBUZoNT5GCVKyFQFzk5OdtgTtRHvBOFytawEXk2TFGc6LXG6jyMGcfXmkIraT32SE3M2oQRv1BHaAkM8i6SegfmldX1n6++VOMzPZozWk6dOGMqGaEmbwfiYfY7D52n5w+IHfCOK3UtzOZLaSKEQxmNHMGsuC+rdJG2YacZOPCaKY8R4NKL2zze3ByLgbraZ+ajEDFuBg43yD22xU1f8GdoZEa6mwyOpYrb7ZBGTiEds+VQF1xq4e8ty1hOhRbjQGe3PUJVdlIkIBwCct5ZqwcP4nNIkpktJYWX5qs8JMmxPhKOQN8bnHcUQw5f4HJ7nbBb+ZgIowHQWpVgFGCpeBiVPcZJPqSaZ8v8vyGGQe/XQ+WuAdPuo/hHzubckHz2PfOMdqe8p38nQjjW0ljijhURs0tvJrCgBVBRyMkeZwO+9Q/AeZ7oW9ww4dNqV7th44CpZWdgrYfVknw5CnftRVd4t7CbP3iD8ImAlkk6geRC7+Bn+TPT3bK5JOdsmrLxjk4WnDJ47e4uFjjhcqmqLGwLH+CzvvneqF7IuJ3d7fGSYyypDK8hwYwiPOjoS+rDkYACqucAdq0Lnji10La6RbJjFoYdXrQ40Y8TaMlsAZOnz+FEWEcFcf8AWrj62iP98W1RfLnL0a20aW13ddFNaL4o/wARmVhvFnZgRTybjN0srILGRo9eBIs0GCM/OKsykD4VHWPFGhVorK1luY45JFZxLCuJC7NIp6jK2QzHfGO300V4eBt+yK/hNx+9m31x5/dFGP3PtvmvebrJ7eyuZ47i51xxOy5kGAQDuRpwR547bV5xbiM8fEIjFbPOzWr6kDxro+UQ/OY6TvtgelP+Ybq69zzbw4ncKNLPFiPOM6mY6W/J2zuaBeDgp0hveLncAnMgI33812qM5a4B8g34TcbT3W4lG/y8u5wvc9z8Sar3tU5mvYuFOwt2gaR+k5EiOY4288p2LnKfD6SKeex/is8nDYtcB0hZCspkQ9ZjI5I09038ztt8aB/w7l6X3+66k130tNuYm6zaW2fWNgBkN3Hoc+mFuZ+XVK2+JbjIuYd+vJ5tj1wDv3AFJcImvPebyaS3VXMMAih94jYnR1PnEDwBmZvEc9vPGKT47xS7MEbPaCOQXNtoT3hG6h17guFwo7bkHNB1zXyXcyQEWV9cQyYOzyuyvnbxE5Zds/N+yqbyF7KeIW0x6t904CcultM5LsMbNlRpyM5b53b6tKbiF30C/ui9XXgRC4XBXHzuoUx3204+OaZWHC5ldlt5EWF5pJpnLCR9bN44UUAKqjGksSSNxjO9EUHl/hccPELJ4pppknaUq0xyQElcYXc7HOdWfFnOBuK2UVnfMcYh4xw1I1VY9GhUUBQoDjIVQNgBp7fk+XnogoooooqqKKKKDP8A2g3Qh4jwuZtkRrhnOewWJidviCfuqQHBNXD7qa1EgubyBpNTsDJqdCY01jAAQNpUDZe/feoD2w8OMtxw8LGsjZmCq+6FmCaQw88sBse/bzrvi1pw8WzWiRQpxGS2OmFRpZHMZYZIOlMEE7nbb1GYi933B0uLZoJ11I6aXH1dwfUHBB9QDTfhdikNw0cSBEWCIKoGAAGkGBtXMHJtkFGbWDOB/BoT/Sxk/TUcnKlp78y+7xEe7ocFQf4R98HagkOYUjM1j1GZWFzmMBc626UowT+KNOo5/NA86lr5MxSD1Rh9oIrJud+ZeDWlykMljreJg56cSIAfEuG1adYxvjBU5G9Wzlm04bxC1E8NnEqsGGGgQFSMg74wfpBI/uoLDy0PwO2/mIv8C0hZWgF/cyB1JaK3UoPnJpMpy48gwbb+SajeVuWbRrG1LW8DFoISSY08WUUk9vjSHDeWeHNfXapbJrQW+sMkegalZl6Y8iV+d2zt33oJfjD/AIXY/F5h/sXP6KmmbHeqlxnlS0FzY4tod5pAR00wR0JW3GN91Bpfjltwuzj6lzFbRpt3iQk522UKSe/ptQSfLMMUdrFHDIJY1BVWyDnBOe3ocj6qQ5YbwT58rq5/3hNVjky74NMgtrYwzMuSBJGoY6mY7a1GojOMDfGKk+WuX7T8J1W8H77mUZRPhgDI+74UC8HK0cF5BLbrHHGvvTS4IBLTaCDjzGQ2x7eVPeb5VNhdgMuTBKPnD8hqY33JkL3ltKsEPSjWcSDQoyXCBPDjfGG79s/GlOZuWrYWd0Vt4QejLg9NO4Q47CgsAukPZ1P0MKieW+IRt7yFRI9FzKp0sPGfCxc7DdtW9NeMfsdaQCW5jt40C5GY48nA7IuMs3wGTVU5P504Vd3EsJitlczEQZgVNaYXTksMdQtqGNicDaguUt0g4ihLpj3aQfOX+MQ+tIc8wG5sJ4oJE6rBdHjUbq6v3z+bSN1wO1W/jJggC+7Tk5SMDwvFknbyB71zznytHNYTpBDAsjqAh0xp+Mp+fjAyM/bQT18kFxE8UhjkjcEMpZSCD9Bpny5LDHE6K0aqs0+AGUAZkZsAZ2AzinzcFg/iIvPHyafqqAseCIYbkQQ26y9ecKXiVlzqz4gMEjP/ACexB1aoqX9xcM8QSSGBEbqLnKNKWGM/nA5rrmXicHTiPWi2uID89Py1Hr8ayTgHLvHBxBg0cZGpOq8scJhdUyBpITO4yPAA2++DWr8xcGi93TMMORNbasRqB+6oDjbODntQTA4xAe00X9Yn66ieXnjt0mDzw+O5uJRiRNhK5cA5PcZ3qWfg8B7wxH6Y0/VVUhSwsYbmaUwPGbqUk9OPKFmVWQA7tobOceXlRDDmy/jfjHC+mySbyAlWVtOGiIzg7ZywrRhWZ86RRQ8W4MY0RBI8i+BQNWWhxuvcdzn9daYKKKKKKqiiiigontFYi64aVXU/XwACATkoNidtic7+lUvhXsTuoRczzSRyyvBOqxqxHjlUpqLsAuACTVz9oV4sV7wx3YKizHUWIAGSi5JPYb1ZX5psiCDdWxBGCDNF9/iqI5HFLhoIpIbdXLqCVM6AKCARh1VlfI3yNqYT304vVKW4d2tRrXqqoTEhwNWk6tyew8voqGHN9vw3oQRyJPZhdOtZ4ZJImZ8IpTWCYgCAGGSMYrt/aBZji7xCYFvdgmQfBqUtLjqE6BlSN84ztnNA85qSOWO3974fFNPJOscUZdW8mcnqachQFYkYxt2qb4fPcaWVrWOIKvyarMGBI7LgRgIMfUKhOA82rIzy3dxZxDOIolngZlG+Wdw58bZxhWIwPXNTh5ts/wDtdt/Xxf8AFQYlc8f4hHe8GEcZ2trcRRByyShhpYsdIClkAznOnANbFcForqU20MUksiRNLqn0N4daIdGhsLsw1eZBHlUdytxux9zsWe4tupFbxgFpYtSZjVX2LZB2wfop1c8TsTcC5W7txMsTR/viIK4zqUSDO4VskHy1N3zQLcyzyq9k0UavJ1z4Gk0DeCbPj0ntv5b0lxHgQv4nj4jaQhQMoVlLsPUh+mpTsNxnPpUC3PSO1o1y9uksc0mRHcQOr/ITgFW6h0qWKjMmjcin8vNdrfWssU1wlprwpzcWmoqcF9OmVwAw1JnuAcjegY+znkKOzKyJbwsHXUtx1+u++69PEKKFwfnLufjVA9pvFb5NgnRX36VgYpC+qRREUyAgwQdx5kk7bZOz2nM9giLGl3ahVUKqieLYAYAHi9KhuEcwWDm46txakLdu665Y+4VNLLlt8HOD6/RQcdS+6tlM8VuJTbtEY3uGQtJIEkcBRE26iJtgfxj2xvMc3vc+5y9COJ2MUgcPIyhQUOSpCHWc+R05qM5n4lYXSLo4hbxTwuJIZRPFlGG2+SQVYEgjBBFR/OHtHgit5FWSG4DQspaGaAlXIYbxmUEr2PhDefwoLDHBPcWjpdWtsxKroi6rOj7fjloho+oN9NVf2d8mxQmS4is7YBg/Sk94kmIZW06U1wLoQMG8YyfpFPJudzJOiRXfDktcIXkadDKRgalEecA52z6VN2PNPDII1iiurRI0AVVE0eAB2/G/96DP/arxPiaJ4ooYgYJQWhlkdgpktw+5jXvlRjHzWc+VNuGXV4/LOJ9CxZCiWQyalh1oEYIqkthsgdvCAd+1XTiPN/D5L2MNdW7RNbXCP8omnxNENJOfxhq2+FSF7zRwqSBoZLq0MLJoKdVMacYwADsMYxjcYFBIXk96NPSitn8I1appE8fnpxE2V7YzvUZw24vNE3SjgMvvEmtXlcKuQjeBliJbOfMDuO9RC87pHcxpb3vD3scIpEk5EsQUaTpY56mwyNRJyTnbeo/l72kQyXF3C8kUEZlnJnaaIfO0rEYfGdRwMk4wMCgtHL3vTe/SNJA7tIFiRXleOJol0FWJVSPEATpHcmm/GZeIe6ymdbQNqg6XTaUjX1o8a9QHgzjON6V4TzXwq1hSGO+t9KDuZkLMTkszNndmJJJ8yabczc/8PaDC3kDHq25wJFJwJo2JwPIAEn6KCb4Mb/WRdi1MeNjCZgc7d1fII7759Kw320oymAaYAhmu2zC8j5kLqJdZcDDAgeEdjmtqHtF4ae19bf1iiq3Z8wcGmtniluYjH7xK5Ezrlj1jJkesbHBHqpwfOiKFZtdKeXPehv7wwjznV0i8ATXnzwTj83TWu2PE7zqXIeInEuiFSpVShbAcvoOdtzgnt2HeqHz3zHbXPF+C+7TRzaJxq0EMF1vDpzjYdicfCtiFBD8F4rPK79WEwqEQgEMTqOrUC2ApwNOyk/HFTNFFVRRRRRUJzLyba34QXUZkCatPiZcasZ+aRnsO/pUNB7HeFp823x8S7t/iJq6UURVV9mFgO0OPoP6O3/JoX2Y2I7Rfcn/DVqooKsfZpZfxZ+0fqo/6M7HGOmcfSP1VaaKgqw9mlkDkI2fXI+/bevR7NrL+LP8AZ/4atFFBWD7OLP8AIO38n/h+FKf5A2vo/wDSH6qsdeGgrrch2pUrpb6cqf7xikrf2c2cevQjKHOpvENzsM7jbYDttSVg10MgJJ1TGut5OoydTqAMURmEZXQWYaCuAoBHYBwZ7w3USspWEO2dK5DLiYZdy22D0vBjctn1Ch0OQ7Xth/6Q/VSqclW4H8J/TP3bbCoy4a7SW5MKyOcEqZNelfFHgIoYpINGtl0qGGnDZJGVI7ziLNjSAOh84xqB1CFIYAvkblgUJPagePyPanYh/wCmT/fmvV5Gtx26g+hyP7hSF776xbpkqySOVBRNDKEl6Yzqy2WMWrIGCTVmQ+tBAJyPbjsZf6w0uvKcI7NKPokapmighX5ShOMtLt/nGPw868XlCEdnm/rDU3RQQ68qxflzHv3lY96VXl9B2eb+tapOiqKNzvxuy4fGGuZrguQdESysXf6idl+JOKznkz2kWPUkiuI5rSOSVnDxzzEZc7mbzz+cBj80YrXObbOzuQLW7XIkUvtsQI/FkPsdvPTnYnyqr2Hs+4LbzLKhPUiKuFMsjYJUyKSh3OVUt6HSfSoi1W/KNsxilDyyBWWRCZ5HQld1bGrS2PKrCBScBBUFfm4GNsbeW3lt5UpVUUUUUUUUUUBRRRQFFFFAUUUUBRRRQFFFFAUUUUBRRRQFFFFAUUUUBRRRQFFFFAzvuFRysjSLqKbgamx9JXOCR5Ejak4uAwKxdYl1Hudz2BXzP5LMNvyj615RRD6GIKAoGAAAPoGwruiigKKKKK//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QSERQUEhQWFRQWGBgaGRgYGBYbHhggGSAdGRwfGBgbHCYfHBojHBwaIC8gJScqLCwsGB4xNTAqNSYrLCkBCQoKDQwMFAwMFCkYFBgpKSkpKSkpKSkpKSkpKSkpKSkpKSkpKSkpKSkpKSkpKSkpKSkpKSkpKSkpKSkpKSkpKf/AABEIANcA6gMBIgACEQEDEQH/xAAbAAABBQEBAAAAAAAAAAAAAAAAAwQFBgcCAf/EAFYQAAIBAwIEAwMGBg0ICAcBAAECAwAEERIhBQYTMSJBUQcUYSMycYGRoSRCUmLB0RUlMzRDU3JzkpOisbIWY2SCo7PS8BdEVHSDwtThNUVVhLTE4yb/xAAWAQEBAQAAAAAAAAAAAAAAAAAAAQL/xAAVEQEBAAAAAAAAAAAAAAAAAAAAEf/aAAwDAQACEQMRAD8A22iiitNijNFV7i0V370Gg3jELBQT4Or4sF1Eik7ae6kbd170RYc0VXrD343KiYL0VD5KaQH8kJGosG89IGB6+VWEUBRRRQFFFFAUUUUBRRRQFFe4rygKKKKgKKKP+exoCij/AJ86M0BRXHWHqPtFeG4X8ofaKoUopNblD2ZT9BFcm+j/AC0/pL+ugWopCK+jZtKujNjOAyk4+gHNL0UUUUUBRRRQZPzXZzXPGY7dby6gRzID0ZWUARwQyDSoOASzPk43z8K45l5Sh4fEZbrjXElGfCon8T/BF7k/HsPPFS91GDzDb77j3g4+iC3A+3J/oim3tN9kyXpNzHKySIkjNnqSdTA1KqhnwgGCMLt4u21RlF8rcsW/Eoi1vxniTY+dG0+HT+Unp8Rt8ae2Hs1la4uIm4rxHEfSKkTsD4wSdW5zuPLFc+zT2PLavHdyzdRmjRkVQ8ZjLYY5Kv4ttsHar3wtT79eH822x9Sv+mgq8nsoIBJ4rxTbfacnt8AMn6qq/EvZ9de5zXENzxBWRdca3F0AWUAsxZEU6W0jZCwOTvjGDqvHbAzG3USBFWdJGGSDIIwzhVx38YViPRTXfMzYsro+kEx/sNRWZcN9ncx6JmueJqGiV2uEvIzHGdOo5VgJFTuAd/j61PQeyoOob9luJurDIK3OxB8wdJyDV44fEBDGp3AjQf2QKY8uQwxrLBbhlSCVkKkkhSwWYhM9kAkAA8twKIoM/sqAu4Yf2Q4hokinc5nGrMTRKMHTjBEp8vIVKH2ORD/r/Ee3/aB/wdqtF2P2xtv+73f+O0rrm2WIWrrO0ixylImMZww6rCMb+QJbBPoTRWd/9FavNGLa4vngYanuPfIwME4xGqxsXbvnOkdtzuBEcD9m1zJpku7i6NqyM3UjuzlCuoktG0ZJUgAYUkjPn5bfa2yxoqIoVEAVVAwFC7AAeQAFRnKq/gcGPyf0mgpfDPZHZTRLLHe3skcihlYXGxB/1B9/amfM3sgto4lYXF4SZrdPFNq2llSNsDT3wxP1VfeX3hSW6t4YzH0pFdhk6W6yiQsgz4QW1DA2yCR3rznDHu4z/H2n/wCRDQVdPYhZqPDNeKfUT9/p8NQz+ymxkW4FpNczzQNoZDcaFD7EqZDGRsDk4zjGK1maTSrMeygnb4b7VG8rrD7rE1shSKRRKoPf5X5QltzliW33NBkcnsiIcoEeWVYY5Gh96KjLPIpCSmLc6VXAIA+dvU9Y+xbhUhZczdVAvVj66loi6hgGwPsPY4Per1EP2xl9PdovX+MkpPiSx291DcdLMk7LbNIGIwp1OmpezeNQoPca++NqCm8R9hHDlhkZOvqVHIPV8wCRnw470nwb2F8OkghkfrlnjRm+VwMsoJ7L61pfETiGQ/mP9fhNIcAA91t8fxUeP6IoM6vvZLweKWKF+uZZThEWRmbHYuyqPCg83O1Q6exuI3cccsXQglWcKEneVyyBSjOSigYBJ0jO43rTuW5Unaa5EarIZZYS4ByyQSNGuSf5JOBtml+Ib3lr9Fwf7KD9P3URmfBPYRFG5S8USx4JE8czRkH0aEgj18QbGw27mp9fYNwv8ib+tarxxjh6zwSwv8yWN0b6GBBPwxnOajeTOKLLaxobiGeaJQkrROHGpfDk+e+M9sZziis75a5WhsOZRFb5EZtiQGYE5Zd+51EeHPwrYqzK4GebIsbYsjn4/O/WPsrTaAoooqqKKKKDPr1NPHrZvymlUfXbIcf7M/ZV8ugxR9Bw2ltJ9Dg4P21ReNL+3dl/OH77aYffp+4Ve7jGhs9sHP0Y3qIQ4OX6EPVYNJ001sCCGbSNRBGxBOT9dM7Jvw65H+atv75v1V3ysqCytREWMYghCFgASuhdJYDYHGMii1H4Zcfzdv8A3zUCfG7eIy2byyaCk+YxjPUdo5E0/Dwljn82nXHUBtZwexikB+tTTTmFoQ1p1tefeU6enH7ppfTrz+LjV9eKf8VXMEw9Y3/wmgZScU6Nks3Tkl0xK2mMAsfCDsCQKzXkn2zNc3zQtZFVnfKmLLOCFAzLkgN4EG4AwF7GtS4CPwW3/mYv8ApHhevr3WqMKokj6bBQDIOkhYk/jYbK5/NA8qAul/Dbc/5m5H2tbn9Fc82TRpbM00fVRWiJTIG/UTSd/wAlsN9Vd3o/C7b+TP8A3R0nzbeSRWkjwxiWQaAqMpYHU6qcqNzgEt/q0EwKh+AzqlkjHOlQ/wA0Mx8LN2VQWJ+ABNTAqK5ZTFsoHYNKP9o9Bmdr7cLb9knVbR9EpSLqAZlYoSFzF6eIgL84Z9dho3NDA2oY5A6ls24wR8tEdx5Gk4be3F+6C3iEnQSTqBE1HLuMdvIjOfPPwFOOaji1kJ8jGfsdKCWYZ29dqhOR70TWFtII1iBjHyaghU05XSoO4AxU4ajOXeIPNAHkUK+qVSBnA6cjx7Z/k/fVCaJ+2Dn1to/ukf8AXSnHOJGFYiFDF54YznyEjaSR8QKQT/4m3/dE+6R6oXtJ4nxz3gR2MDLCpDLJCA5fB/hCw8PxQDG+5YVBqdwmpGHqpH2jFNeA/vW3/mov8Ipnyjd3UtrG19GkU5G6qT9WpSPC3quSPj5BXlN9VhaH1t4T/YU0HXAbsyJITEItM0yADPiCORr7Ddu/10nxKP8AC7Rv54famf8Ay13wdp+pc9bOnrno9v3Ppx4xj8/qd99jSfFv31Z/y5f90/6jQJ85cuNfWskCzvBrBGpMb/BvMp6gEZ9fI0j2dexwWNw080heSNnWML4VK7aXOls5IzlCcDJ77Z1I1E8Ds1jkuysivruC7BfxCY4hpb87ADfQwoKlPb45ljcY3t1BO2d1m2A+lBv8K0Ss+4m2OY7YZGWt1PlnYXQ2+Gw+6tBoCiiiqoooooKFxqP9u7Qn8tPvt7sf+Wr6aofG2P7NWgxt1E3/APt7vH3lqvlREVypMWsrZmjEJMSfJgEBMDAUBtwAMDevbdvw2cf5mA/2pRXfLsUq20QuHDzafGynIYnfY+YxikrVvw64HmIbf72m/VQJ8yXKxi3ZohKTdQquTjQXJTWNu6gnb41KXkeqN19VYfaCKjeY72aMW/RXVruYUfwltMbHxn83Hqak7p8I58wrH7AaBpy7+9Lb+Zi/wCk+HLKLi61tmMvF0hqB0jprqBH4uXyfjmuuWv3nbfzEX+Bab8IgRbq9KyBnd4S6YI6eIlVck9ydJO22CPPOQX4htc2v0yj6tGf71FHMqzm1lFqSJ9I0Yx3yPXbtn7aT4m/4XaD165+xAP0mlOZoJJLO4SBtMrROI21acMVIB1eX00EmKjOXD+Dj+XL/ALx6kIDsBnOMD1+2ozlbPuwz/GT/AO9koOn4gRerDpXDQPJq/GyrquP5Piz9VJ82JmzmHwU/Yyn9FetqN+PEmkW58ORryZF3x304UDPrXfM370n+KEfbt+n7qolDUZy/dTSJIZ00MJ51UYIyiyMI2wfVADnzzmpM1D8sXcskcrTZyLi4VcrjCJIyp9I0gHPnmoPdJ/ZDPl7tj/aVzzdaiS1deqIfFEeoc4GmRD5HO+Av111q/bDH+jf3yf8AsPto5pSNrcLKWCtNbDwgE6jNHoG/4pbGT5DNBLYqI5OH7X2Y9LeAfZGtTH66geVb1V4baySMEXoRkliAB4R5mgccIspUnvGkOUklRoxnOAIo1bb8XxA7fDPnXnGP3xZfz0n+4mqk8ue1KwbiF1+EECd7dYiySBTpjCkksMJ4iRvjsDV14tJ8vZY3Bmf7OhMaCYNRPBbeNXujHJrLzlpBt4G0RjT/AEQpz+dUqahOWrWNXvGSQyGS6cvldOhlVEKfEAAb+eaorfGIR/lFaNtnoKAc7/8AWs7eYO32CtAqg8Yt88wWbkkaISMbb6xcd987afvq/VAUUUVVFFFFBQ+Oyft1aD0aL74b8foq+Gs/5lf9urL11W+3+pxAVoFRELyZJGbGAQlzGqaFMgAYiMlPFjbPhrq3b9sJx/o8B/tzV3y87hJEkRI2SWXSqYAMZdjG+kE41L3+IauYWH7ISD/R4j/bkoM79oXs84jPdrLbXzaJW06HkMXSG58ITGtQM+WrbfPer/wHg0tvZCCWdrh1QrrYAfi4AHmcerEn1rviNvHNdW69QdS2Yz6O5IZJIVJ9BlifjpNTDjY/RQRvKzZsrU+sEP8AgWm3CuiL296YYTfg5lJOQfAQmkeXhBz8aV5PfPD7M+tvAf8AZrSb8XSPiHu7IqNNCHSTYGVoyQydtyilWG5OGb0oOuKEe+Wee/y4H9AH9FV32qchtxCEMt0YTFlsOQIjsclzjKnH42SPhVi4wQLqy3/hJdv/AAZD+ikubDDKi2UrsrXR0BUALFV8b5BBwmlSpby1etBFezXkNuGwlZLhpnc6iAT01zj5incnb5x7+g3zPcsn8HGf4ycf7WSpVR6dqiOWDmBs/wAdcD7JXoOSsR4gDlusLZsDbSUMgz8dQZR9Rr3m4kWNwfSNqQ45fw2s8VxMpUODC0+fBECQ6iTyVWYY1nscZIzTrmkj3G5P+ZlOf9U0CfNllcy20iWcywzEHDMCfsIOVP52Dj0qg+z3hHHhcFr2crCpIKzESF/PMYU7fBifPsa1K6uljRndgiKCWZjgKBuSTUbyvCotw6u0gmeSYMyspxMxcAK26qFIAHoKDnR+2IP+isP9oK95ruRHAHMYlAmt/DgnHyyeLA3yvzh8QPKvXYfsgg8/dn+6RP10c29f3Kc2pInVC0ekZJK4bAHmSAVA+NBL1BcrW6Pw63RlDIYVUqQCCANJBB2I2qXtbkOARsSFJB7rqAIDDyNRXKUoFlEcgBQ3c4ACsw7+gxQVrgfIPDouJ3HTtAJIlhkUsxZB1dfzIyMIQUPmfhirVxf93sv55x9HyE1ccB1O9xcGRZIpWToFG1L00QAEHGMs5kbue4r3j37tZH/SD98UwoJcmoPlWeFhc9FWAW7uFfUc6pAw1lfRc7AfCpw1Ecu3LubnWgQLcyquE06lGk6j+USSTq86Cs8Ycf5QWgJAJhBA8zgXWcDzxn76v1UTjCD9nrUkb9JADgbfvrO/cZ8NXugKKKKqiiiigyz2kcbS14lbSFdbgQOq60TIQ3QfxOQvaTG/njtTr/poTGRat287myH2/K5FaQVr0iojKLv2mRNMJhZETCNoxKLu0zpY5IIEhV8EZGc437ZNQA9oV4ZdZZUbQI2kSSxLMqu7A6HlKq2lhnuMj02rdsUYoMusvahFGXZLMl5Cpkf3my1OwUIC2JMDYDYYAycD1eSe1w+Vkx9fwm1/Q52rRcUYoMu5e9pEkNrBEbJiIoo4ywuLbB0KFyMsMZxnvTm49qikgmxLMpyuq4szg9sqeocHBI2rSMUEUGG33GGdo+hDexosruxF9GzrqRk0xMzNoBLZP/OJ7h/PQh0leHSGQII+rJcQPIVXJw8py2Mknf1rVKGagzxParKe1g5xjOLiE/oxUdwn2mSQRlWsXOZJX2mi7SOzj698VpdpxCOVdUTrIoOCVYMAR3BIJ3+FLh8/VQZ2/tVZhg2LEHuDPB94qvcxcfkuOqyWd1G8qMm143TbK6AXhC6SAPIAZ+Na9+ycXV6PUXq41aNQ1Y9dPfH1U41fTQZJZc2yCZ5JLW7lL6gI5LtWjAY5wsXTVSB5EgmpmT2pTD/5dL/Wp+hDWgNKBjJxk4GfUnGPpzXYNBl3+XN09ytwvDpCEieLT1c5LMjZyIsbae3xqT/6Rrr/AOmSf13/APKr9XtBlcvObLcC4PCCJwCvUEpDEYxhj0QGGMYznHliojgfF7iOJluLO5uEfWOlJKTCAz9QARmDfHq2e3psNqooM2j9p10oCrwpwAMACVwBj6LfYUhf87X0pgccNK9KTqYMzeIaXQj9wGD4s537dq1HNeUGct7TLwd+Ftn4TP8A+nNRHCfatfap9XD5JflmC+Jx0gAvyeRAc475OCdVWT2qc73PDrbXBAG1EL1mYaYy2cDp51Mdv5PbOe1ZX7P/AGr8S98WJi1513/cmZVOe/ybnCpsPmnw7eXeiLXZcfu7vjdo8lnJAmApPyjLhBKxJYxqBu2Mf31sQpOCUsqkqVJAOlsZXPcHBIyPgTSlVRRRRRRRRRQFFGaKAooooCiiigKKKKApK5j1Ky7eJSNxkbjG48xStFBUIuUJulpMoUhZVQqZG6QeMR+B2IfZgCASdK7Buxpe54DObmIo+IlLNnW4K4eFlQLnDZRHTfYBz9dooqIrHE+WZpJpXjlEKyIwZk16iTGYwShJQMpwwkXDYUKc96ax8lSgw/LgCNZQdst8qJchWAGFGtMKMAaPPbFxooKx/keCzBmVoy0DBSrZUQ9M9P52NGYyRt3kbv5zvCrQxQxxli5RFUsc5bSMZOd806ooCiiiqoooooCg0UUFe4/x3ozRxsI2R0Y6TguzKCwVVzsNvnaWAxvp2y0h5rgzJotyWi2yoixnpSSkasgjHTZO3crtg5FsxRiojiJsgH1A+P3iu6KKoKKKKKCar/EuLXEpCWAhbDuks0pJSIpjKiNSGkff1CjG5qavHKxuQQCFYgnJxgE5IHpUZyfZJFZW6owfMau0gz8ozjW7775diW333qI9lsLswKq3UYnBy0nu+VYb7dPqbeW+ryrw8aaBreK5GZJjoEka4j14LBdJYuuVB33G3ftVV5o56vIeKLY2sCSaoRIvh1MT4s9541AGPWmPHeYuMLbOxto4SuG6kgt1VMb7l7twPPfHnQaiDRWfWvMHF3RHS2jYMAQR0CCPVSLs5Hp+jz8g5u4o8kka2WXi06xpiGNY1Lv75g7elBoVFUQca4yf+pJ9ZhX7veG/vpjxHnXicGoSQQBlRpNHVg16VGWIj62pgAPIVRpNFZxHznxFpBGIbfq5HyXXt9e+Dgx9XV2Oe4Pank3GeNfi2UQ+mSMff1DUF7orOZuY+MiZIfdI+o6O4xLFgiMqG3IOCC6bfGlmv+Ok/vWIemLiH9MRoNAorMbzmDjEGlp1to1Jx8pdWyBj8CYhvUe3PfFGCEi1gL6tKy3VqrNpYoSFZM41KwoVr1FZuZOYGziOJfT5a3Px/iD/AMmmPEuIcwQRtJJ0dI0jwvBnLMEH8DuMsPShWrUVm6JzB59I/AS24/8A1q8MXMJGxhH/AIkH/p6UrSc0Vkdtxfjss8lvHLbPJGoZiJISFDEqAdMWzZU7EelSK2PMWc9S2xtsXU/eIqDS6KzQ2PMQ/hLbO34/p8DHtv6Uz4O/MM8aSrLbaGOdLEBtmIIOI8eR+2g1fNGazeWz49j90t1A3JM3279LYedVu653vRjTd27gSCNmjknYKWDEElYMMDpI8GdyNqDbKKyzgk3FrlS9vd2kqDY4llyp9HBi1K3wIFPZuB8eYHF1aqd8ENOcfUUI2+NBo2aKyzlK94nb8YSz4hdidZLd5V06cbHA/EVsjS1anQFFFFVXMiZBB3BGCPp2rGOD8+Sni1rw20Zvc4GWLJALuIg2SWwCEyAuPMID51tJqMteWraMShIYx1ixlOnJkL5La2OS2cnYnG9RFN4kAOZrRvM2rr2Pn1GGfhs3xr32r8ie+RdaS8lgigVnZCuuMADJYIuGL99yW+GKr/F+ULZOPWltiXovDkR9WXCbXHzDq1Ko0DYEdztuauXFOVrOwsbx47cyL0H1xtLMeooGdOSx0/SBmiD2c8gnhkTIbmSYOc6SNMa9t1TfDepB32286i+J89RWPGWt5QQLnokudgnhKJ9RYYO2wOfLFWvg3KVpbsJILeON9OMqNwGxkZzuKofEvZLBccY1gBLeJInkjGfGWL4GSTsSu/wGPOg0HmCWfESW2Q0kqK0mnUIkGXdjnbcLoGfNxTHmThEEVnfSpEiyPDMzvpBZiUOct37bYzSV9yjb+/21wqRI4eVm7BpGK7EebFTv8M/CnHPPAYbiznaWFJHSGYoWUEqdJI0ny3AoqRXhcMixs8UbkaHDFFJDLgqwJGcjAwc025evJ2M0d0oDxSECRVKpKjDWjLnO4BKsM7FfjSFvw6NOHLFFbLKhhXEAKqH1AEglttyckn41knKXN9/FxF44eFoiSaA0CxPGUXJCs0xXYZz4mGk4PaiNC595ui4fPDPJ4iLe7VVHdnLWxVduwONz5DNTCcye88Oa5siHd4nMQJUfKYICNk41B8A/H4VS/aJ7N476S3EKJbTvHcythEy7jpNpkYEZ8TEas+ZO/apaD2axWnDGS3hilvY42ZJnjRmMuMqVLjYBsBR2GB8aKsthwmNFt/eSktxHGq9WXSXJ2LEE7jLb7U35cgie0XqLGyl5/nBSD8tJ696f3XL9vcBGubeGVgoGZI0cjPcAkbb+lRPAOXLaWzSKSCJ445JwqOisExLIPCCDjbAoJKxjljnmZpEa2bQY8kAxN81kGBgx7Kwycgswqlr7R7fiVvexplTC0bLq2LoHjOvvth8g79tJ8665il4RDe2lvM1rGiCYtB0xo1ShArOAuhD4Tu2+4PxqK4b7J4+H299MzCbWumLYYEWVZsjsWbcemF+NEaxFexuSFdGPoGB+4GoC0tnmvpZZZcRxq0UMCyKQykKXllVScsTlQp+aEz3NSlry9bROJI7eFHGcMsUasM7HDBcjI2qK5N4LbCCKeIQyuwci4WCONn1sxJ8KgjbY+uM0Uwt+F2UF/NCiwRRvaIrxqUQH5RxuAQc4OM9+1PI4Bw5o44X1QSSjUk0wzAmkjMRkbUU1hcqScajiuZuX7ZuKFmt4WZrbUS0aE6lkGCcjdvj32FUv2ycZvo5AILJTGi6vejCk5A8xlkYRLnuDue+wojWXvY1UMzoFO4JZQD57HO9ZbwL2rQwXNtZMAImEgaXIIDvI2jsdl7gk/lqdgN7Zyist7ZRtxO0hVx81GTOAPDqMTriMkeQJ2I7dqq/AvY/avcx3RACI84aDA0lo5nWPsPmgA5U+ijtmirdxy46k6QymIWLRSGVnaPErZ0CLJYEAAsxIHcKMgE1zx29t0WxZZIliS5jAKugQfJyAAYOAMHtS0dl1Lu4jnhV4EWBodcSFQW6gk0kjGotjPmMj1FIcy8GgC2qCGMIbyIlAiBTs48S4wfsoFeYujcWpaK5jjcHVFOkyqBKowupgcOOwKtkEHt2qZsr9WhR2eM+AMzKwK7DxEN20g53+FJScDt2TpmCEx51aDHHpz66SuNXx77VjXNXIl9NDHa29suI7m8KuOmumFpMxrrBwI2LOenuRpGQNqItt7OsnMdq8TqwS3aN8YOcmfYEbAqQM/T9NaRWNclcMks7rhkEqMknSkDhh2Ou5J3+O2D5jFbLRRRRRVUUUUUGac4xM3H+HKkhjYxthggYbLcZ+cMZ3xj0Ynyqw8w2d7FazyQ3btIkTsi9CE6iASBgLneofmeP/AP0HC2z3SUY/1JiD/f8AdVs5ru5I7O4aDV1libphFLtqIwuEAOd/gaiOIeF3GgaryTVpGfkrfvjfbp/dUbZcJn99uM3b56VvuIoBnebH4p7b/bVf9pHPNxFwoyxW89u8riItIFVogRksNDHGr5qnIwcnY4yryVznNNF13tJ5ZWitwwjWJdW83yiB5FHTOw75z5UEvxjgTtd2TG+dHVpgi9KEl9UZzpOjAIVT3B2z54p9xzg8ptph73N+5Sd1tcHwnviAbfQabcR4gX90uGtbkSJLJogzbhyWjdSSGlCkackaWJ+HeluIcamezunNncRssbBUZoNT5GCVKyFQFzk5OdtgTtRHvBOFytawEXk2TFGc6LXG6jyMGcfXmkIraT32SE3M2oQRv1BHaAkM8i6SegfmldX1n6++VOMzPZozWk6dOGMqGaEmbwfiYfY7D52n5w+IHfCOK3UtzOZLaSKEQxmNHMGsuC+rdJG2YacZOPCaKY8R4NKL2zze3ByLgbraZ+ajEDFuBg43yD22xU1f8GdoZEa6mwyOpYrb7ZBGTiEds+VQF1xq4e8ty1hOhRbjQGe3PUJVdlIkIBwCct5ZqwcP4nNIkpktJYWX5qs8JMmxPhKOQN8bnHcUQw5f4HJ7nbBb+ZgIowHQWpVgFGCpeBiVPcZJPqSaZ8v8vyGGQe/XQ+WuAdPuo/hHzubckHz2PfOMdqe8p38nQjjW0ljijhURs0tvJrCgBVBRyMkeZwO+9Q/AeZ7oW9ww4dNqV7th44CpZWdgrYfVknw5CnftRVd4t7CbP3iD8ImAlkk6geRC7+Bn+TPT3bK5JOdsmrLxjk4WnDJ47e4uFjjhcqmqLGwLH+CzvvneqF7IuJ3d7fGSYyypDK8hwYwiPOjoS+rDkYACqucAdq0Lnji10La6RbJjFoYdXrQ40Y8TaMlsAZOnz+FEWEcFcf8AWrj62iP98W1RfLnL0a20aW13ddFNaL4o/wARmVhvFnZgRTybjN0srILGRo9eBIs0GCM/OKsykD4VHWPFGhVorK1luY45JFZxLCuJC7NIp6jK2QzHfGO300V4eBt+yK/hNx+9m31x5/dFGP3PtvmvebrJ7eyuZ47i51xxOy5kGAQDuRpwR547bV5xbiM8fEIjFbPOzWr6kDxro+UQ/OY6TvtgelP+Ybq69zzbw4ncKNLPFiPOM6mY6W/J2zuaBeDgp0hveLncAnMgI33812qM5a4B8g34TcbT3W4lG/y8u5wvc9z8Sar3tU5mvYuFOwt2gaR+k5EiOY4288p2LnKfD6SKeex/is8nDYtcB0hZCspkQ9ZjI5I09038ztt8aB/w7l6X3+66k130tNuYm6zaW2fWNgBkN3Hoc+mFuZ+XVK2+JbjIuYd+vJ5tj1wDv3AFJcImvPebyaS3VXMMAih94jYnR1PnEDwBmZvEc9vPGKT47xS7MEbPaCOQXNtoT3hG6h17guFwo7bkHNB1zXyXcyQEWV9cQyYOzyuyvnbxE5Zds/N+yqbyF7KeIW0x6t904CcultM5LsMbNlRpyM5b53b6tKbiF30C/ui9XXgRC4XBXHzuoUx3204+OaZWHC5ldlt5EWF5pJpnLCR9bN44UUAKqjGksSSNxjO9EUHl/hccPELJ4pppknaUq0xyQElcYXc7HOdWfFnOBuK2UVnfMcYh4xw1I1VY9GhUUBQoDjIVQNgBp7fk+XnogoooooqqKKKKDP8A2g3Qh4jwuZtkRrhnOewWJidviCfuqQHBNXD7qa1EgubyBpNTsDJqdCY01jAAQNpUDZe/feoD2w8OMtxw8LGsjZmCq+6FmCaQw88sBse/bzrvi1pw8WzWiRQpxGS2OmFRpZHMZYZIOlMEE7nbb1GYi933B0uLZoJ11I6aXH1dwfUHBB9QDTfhdikNw0cSBEWCIKoGAAGkGBtXMHJtkFGbWDOB/BoT/Sxk/TUcnKlp78y+7xEe7ocFQf4R98HagkOYUjM1j1GZWFzmMBc626UowT+KNOo5/NA86lr5MxSD1Rh9oIrJud+ZeDWlykMljreJg56cSIAfEuG1adYxvjBU5G9Wzlm04bxC1E8NnEqsGGGgQFSMg74wfpBI/uoLDy0PwO2/mIv8C0hZWgF/cyB1JaK3UoPnJpMpy48gwbb+SajeVuWbRrG1LW8DFoISSY08WUUk9vjSHDeWeHNfXapbJrQW+sMkegalZl6Y8iV+d2zt33oJfjD/AIXY/F5h/sXP6KmmbHeqlxnlS0FzY4tod5pAR00wR0JW3GN91Bpfjltwuzj6lzFbRpt3iQk522UKSe/ptQSfLMMUdrFHDIJY1BVWyDnBOe3ocj6qQ5YbwT58rq5/3hNVjky74NMgtrYwzMuSBJGoY6mY7a1GojOMDfGKk+WuX7T8J1W8H77mUZRPhgDI+74UC8HK0cF5BLbrHHGvvTS4IBLTaCDjzGQ2x7eVPeb5VNhdgMuTBKPnD8hqY33JkL3ltKsEPSjWcSDQoyXCBPDjfGG79s/GlOZuWrYWd0Vt4QejLg9NO4Q47CgsAukPZ1P0MKieW+IRt7yFRI9FzKp0sPGfCxc7DdtW9NeMfsdaQCW5jt40C5GY48nA7IuMs3wGTVU5P504Vd3EsJitlczEQZgVNaYXTksMdQtqGNicDaguUt0g4ihLpj3aQfOX+MQ+tIc8wG5sJ4oJE6rBdHjUbq6v3z+bSN1wO1W/jJggC+7Tk5SMDwvFknbyB71zznytHNYTpBDAsjqAh0xp+Mp+fjAyM/bQT18kFxE8UhjkjcEMpZSCD9Bpny5LDHE6K0aqs0+AGUAZkZsAZ2AzinzcFg/iIvPHyafqqAseCIYbkQQ26y9ecKXiVlzqz4gMEjP/ACexB1aoqX9xcM8QSSGBEbqLnKNKWGM/nA5rrmXicHTiPWi2uID89Py1Hr8ayTgHLvHBxBg0cZGpOq8scJhdUyBpITO4yPAA2++DWr8xcGi93TMMORNbasRqB+6oDjbODntQTA4xAe00X9Yn66ieXnjt0mDzw+O5uJRiRNhK5cA5PcZ3qWfg8B7wxH6Y0/VVUhSwsYbmaUwPGbqUk9OPKFmVWQA7tobOceXlRDDmy/jfjHC+mySbyAlWVtOGiIzg7ZywrRhWZ86RRQ8W4MY0RBI8i+BQNWWhxuvcdzn9daYKKKKKKqiiiigontFYi64aVXU/XwACATkoNidtic7+lUvhXsTuoRczzSRyyvBOqxqxHjlUpqLsAuACTVz9oV4sV7wx3YKizHUWIAGSi5JPYb1ZX5psiCDdWxBGCDNF9/iqI5HFLhoIpIbdXLqCVM6AKCARh1VlfI3yNqYT304vVKW4d2tRrXqqoTEhwNWk6tyew8voqGHN9vw3oQRyJPZhdOtZ4ZJImZ8IpTWCYgCAGGSMYrt/aBZji7xCYFvdgmQfBqUtLjqE6BlSN84ztnNA85qSOWO3974fFNPJOscUZdW8mcnqachQFYkYxt2qb4fPcaWVrWOIKvyarMGBI7LgRgIMfUKhOA82rIzy3dxZxDOIolngZlG+Wdw58bZxhWIwPXNTh5ts/wDtdt/Xxf8AFQYlc8f4hHe8GEcZ2trcRRByyShhpYsdIClkAznOnANbFcForqU20MUksiRNLqn0N4daIdGhsLsw1eZBHlUdytxux9zsWe4tupFbxgFpYtSZjVX2LZB2wfop1c8TsTcC5W7txMsTR/viIK4zqUSDO4VskHy1N3zQLcyzyq9k0UavJ1z4Gk0DeCbPj0ntv5b0lxHgQv4nj4jaQhQMoVlLsPUh+mpTsNxnPpUC3PSO1o1y9uksc0mRHcQOr/ITgFW6h0qWKjMmjcin8vNdrfWssU1wlprwpzcWmoqcF9OmVwAw1JnuAcjegY+znkKOzKyJbwsHXUtx1+u++69PEKKFwfnLufjVA9pvFb5NgnRX36VgYpC+qRREUyAgwQdx5kk7bZOz2nM9giLGl3ahVUKqieLYAYAHi9KhuEcwWDm46txakLdu665Y+4VNLLlt8HOD6/RQcdS+6tlM8VuJTbtEY3uGQtJIEkcBRE26iJtgfxj2xvMc3vc+5y9COJ2MUgcPIyhQUOSpCHWc+R05qM5n4lYXSLo4hbxTwuJIZRPFlGG2+SQVYEgjBBFR/OHtHgit5FWSG4DQspaGaAlXIYbxmUEr2PhDefwoLDHBPcWjpdWtsxKroi6rOj7fjloho+oN9NVf2d8mxQmS4is7YBg/Sk94kmIZW06U1wLoQMG8YyfpFPJudzJOiRXfDktcIXkadDKRgalEecA52z6VN2PNPDII1iiurRI0AVVE0eAB2/G/96DP/arxPiaJ4ooYgYJQWhlkdgpktw+5jXvlRjHzWc+VNuGXV4/LOJ9CxZCiWQyalh1oEYIqkthsgdvCAd+1XTiPN/D5L2MNdW7RNbXCP8omnxNENJOfxhq2+FSF7zRwqSBoZLq0MLJoKdVMacYwADsMYxjcYFBIXk96NPSitn8I1appE8fnpxE2V7YzvUZw24vNE3SjgMvvEmtXlcKuQjeBliJbOfMDuO9RC87pHcxpb3vD3scIpEk5EsQUaTpY56mwyNRJyTnbeo/l72kQyXF3C8kUEZlnJnaaIfO0rEYfGdRwMk4wMCgtHL3vTe/SNJA7tIFiRXleOJol0FWJVSPEATpHcmm/GZeIe6ymdbQNqg6XTaUjX1o8a9QHgzjON6V4TzXwq1hSGO+t9KDuZkLMTkszNndmJJJ8yabczc/8PaDC3kDHq25wJFJwJo2JwPIAEn6KCb4Mb/WRdi1MeNjCZgc7d1fII7759Kw320oymAaYAhmu2zC8j5kLqJdZcDDAgeEdjmtqHtF4ae19bf1iiq3Z8wcGmtniluYjH7xK5Ezrlj1jJkesbHBHqpwfOiKFZtdKeXPehv7wwjznV0i8ATXnzwTj83TWu2PE7zqXIeInEuiFSpVShbAcvoOdtzgnt2HeqHz3zHbXPF+C+7TRzaJxq0EMF1vDpzjYdicfCtiFBD8F4rPK79WEwqEQgEMTqOrUC2ApwNOyk/HFTNFFVRRRRRUJzLyba34QXUZkCatPiZcasZ+aRnsO/pUNB7HeFp823x8S7t/iJq6UURVV9mFgO0OPoP6O3/JoX2Y2I7Rfcn/DVqooKsfZpZfxZ+0fqo/6M7HGOmcfSP1VaaKgqw9mlkDkI2fXI+/bevR7NrL+LP8AZ/4atFFBWD7OLP8AIO38n/h+FKf5A2vo/wDSH6qsdeGgrrch2pUrpb6cqf7xikrf2c2cevQjKHOpvENzsM7jbYDttSVg10MgJJ1TGut5OoydTqAMURmEZXQWYaCuAoBHYBwZ7w3USspWEO2dK5DLiYZdy22D0vBjctn1Ch0OQ7Xth/6Q/VSqclW4H8J/TP3bbCoy4a7SW5MKyOcEqZNelfFHgIoYpINGtl0qGGnDZJGVI7ziLNjSAOh84xqB1CFIYAvkblgUJPagePyPanYh/wCmT/fmvV5Gtx26g+hyP7hSF776xbpkqySOVBRNDKEl6Yzqy2WMWrIGCTVmQ+tBAJyPbjsZf6w0uvKcI7NKPokapmighX5ShOMtLt/nGPw868XlCEdnm/rDU3RQQ68qxflzHv3lY96VXl9B2eb+tapOiqKNzvxuy4fGGuZrguQdESysXf6idl+JOKznkz2kWPUkiuI5rSOSVnDxzzEZc7mbzz+cBj80YrXObbOzuQLW7XIkUvtsQI/FkPsdvPTnYnyqr2Hs+4LbzLKhPUiKuFMsjYJUyKSh3OVUt6HSfSoi1W/KNsxilDyyBWWRCZ5HQld1bGrS2PKrCBScBBUFfm4GNsbeW3lt5UpVUUUUUUUUUUBRRRQFFFFAUUUUBRRRQFFFFAUUUUBRRRQFFFFAUUUUBRRRQFFFFAzvuFRysjSLqKbgamx9JXOCR5Ejak4uAwKxdYl1Hudz2BXzP5LMNvyj615RRD6GIKAoGAAAPoGwruiigKKKKK//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static.ddmcdn.com/gif/csi-13.jpg"/>
          <p:cNvPicPr>
            <a:picLocks noChangeAspect="1" noChangeArrowheads="1"/>
          </p:cNvPicPr>
          <p:nvPr/>
        </p:nvPicPr>
        <p:blipFill>
          <a:blip r:embed="rId2" cstate="print"/>
          <a:srcRect/>
          <a:stretch>
            <a:fillRect/>
          </a:stretch>
        </p:blipFill>
        <p:spPr bwMode="auto">
          <a:xfrm>
            <a:off x="152400" y="228600"/>
            <a:ext cx="2819400" cy="2362200"/>
          </a:xfrm>
          <a:prstGeom prst="rect">
            <a:avLst/>
          </a:prstGeom>
          <a:noFill/>
        </p:spPr>
      </p:pic>
      <p:pic>
        <p:nvPicPr>
          <p:cNvPr id="1032" name="Picture 8" descr="http://t0.gstatic.com/images?q=tbn:ANd9GcSBF4R27YTSRLQ0FlgE5w3-J40lrNATIOb0Zvx1emx9HpzumP3q"/>
          <p:cNvPicPr>
            <a:picLocks noChangeAspect="1" noChangeArrowheads="1"/>
          </p:cNvPicPr>
          <p:nvPr/>
        </p:nvPicPr>
        <p:blipFill>
          <a:blip r:embed="rId3" cstate="print"/>
          <a:srcRect/>
          <a:stretch>
            <a:fillRect/>
          </a:stretch>
        </p:blipFill>
        <p:spPr bwMode="auto">
          <a:xfrm>
            <a:off x="2971800" y="228600"/>
            <a:ext cx="2990850" cy="2362200"/>
          </a:xfrm>
          <a:prstGeom prst="rect">
            <a:avLst/>
          </a:prstGeom>
          <a:noFill/>
        </p:spPr>
      </p:pic>
      <p:pic>
        <p:nvPicPr>
          <p:cNvPr id="1038" name="Picture 14" descr="http://static.ddmcdn.com/gif/csi-12.jpg"/>
          <p:cNvPicPr>
            <a:picLocks noChangeAspect="1" noChangeArrowheads="1"/>
          </p:cNvPicPr>
          <p:nvPr/>
        </p:nvPicPr>
        <p:blipFill>
          <a:blip r:embed="rId4" cstate="print"/>
          <a:srcRect/>
          <a:stretch>
            <a:fillRect/>
          </a:stretch>
        </p:blipFill>
        <p:spPr bwMode="auto">
          <a:xfrm>
            <a:off x="3124200" y="3352801"/>
            <a:ext cx="2895600" cy="2362199"/>
          </a:xfrm>
          <a:prstGeom prst="rect">
            <a:avLst/>
          </a:prstGeom>
          <a:noFill/>
        </p:spPr>
      </p:pic>
      <p:pic>
        <p:nvPicPr>
          <p:cNvPr id="1040" name="Picture 16" descr="http://static.ddmcdn.com/gif/csi-11.jpg"/>
          <p:cNvPicPr>
            <a:picLocks noChangeAspect="1" noChangeArrowheads="1"/>
          </p:cNvPicPr>
          <p:nvPr/>
        </p:nvPicPr>
        <p:blipFill>
          <a:blip r:embed="rId5" cstate="print"/>
          <a:srcRect/>
          <a:stretch>
            <a:fillRect/>
          </a:stretch>
        </p:blipFill>
        <p:spPr bwMode="auto">
          <a:xfrm>
            <a:off x="6019800" y="228600"/>
            <a:ext cx="3124200" cy="3048000"/>
          </a:xfrm>
          <a:prstGeom prst="rect">
            <a:avLst/>
          </a:prstGeom>
          <a:noFill/>
        </p:spPr>
      </p:pic>
      <p:pic>
        <p:nvPicPr>
          <p:cNvPr id="1042" name="Picture 18" descr="http://static.ddmcdn.com/gif/csi-9.jpg"/>
          <p:cNvPicPr>
            <a:picLocks noChangeAspect="1" noChangeArrowheads="1"/>
          </p:cNvPicPr>
          <p:nvPr/>
        </p:nvPicPr>
        <p:blipFill>
          <a:blip r:embed="rId6" cstate="print"/>
          <a:srcRect/>
          <a:stretch>
            <a:fillRect/>
          </a:stretch>
        </p:blipFill>
        <p:spPr bwMode="auto">
          <a:xfrm>
            <a:off x="228600" y="3352800"/>
            <a:ext cx="2743200" cy="2362200"/>
          </a:xfrm>
          <a:prstGeom prst="rect">
            <a:avLst/>
          </a:prstGeom>
          <a:noFill/>
        </p:spPr>
      </p:pic>
      <p:pic>
        <p:nvPicPr>
          <p:cNvPr id="1044" name="Picture 20" descr="http://flashmedia.glynn.k12.ga.us/webpages/rchunn/imageGallery/pie%20wheel%20search.png"/>
          <p:cNvPicPr>
            <a:picLocks noChangeAspect="1" noChangeArrowheads="1"/>
          </p:cNvPicPr>
          <p:nvPr/>
        </p:nvPicPr>
        <p:blipFill>
          <a:blip r:embed="rId7" cstate="print"/>
          <a:srcRect/>
          <a:stretch>
            <a:fillRect/>
          </a:stretch>
        </p:blipFill>
        <p:spPr bwMode="auto">
          <a:xfrm>
            <a:off x="6172200" y="3352800"/>
            <a:ext cx="2790825" cy="2362200"/>
          </a:xfrm>
          <a:prstGeom prst="rect">
            <a:avLst/>
          </a:prstGeom>
          <a:noFill/>
        </p:spPr>
      </p:pic>
      <p:sp>
        <p:nvSpPr>
          <p:cNvPr id="12" name="TextBox 11"/>
          <p:cNvSpPr txBox="1"/>
          <p:nvPr/>
        </p:nvSpPr>
        <p:spPr>
          <a:xfrm>
            <a:off x="381000" y="2667000"/>
            <a:ext cx="2610010" cy="400110"/>
          </a:xfrm>
          <a:prstGeom prst="rect">
            <a:avLst/>
          </a:prstGeom>
          <a:noFill/>
        </p:spPr>
        <p:txBody>
          <a:bodyPr wrap="square" rtlCol="0">
            <a:spAutoFit/>
          </a:bodyPr>
          <a:lstStyle/>
          <a:p>
            <a:r>
              <a:rPr lang="en-US" sz="1000" dirty="0" smtClean="0"/>
              <a:t>Large area looking for a large object in two directions as in arson cases</a:t>
            </a:r>
          </a:p>
        </p:txBody>
      </p:sp>
      <p:sp>
        <p:nvSpPr>
          <p:cNvPr id="14" name="TextBox 13"/>
          <p:cNvSpPr txBox="1"/>
          <p:nvPr/>
        </p:nvSpPr>
        <p:spPr>
          <a:xfrm>
            <a:off x="3200400" y="2667000"/>
            <a:ext cx="2590800" cy="577081"/>
          </a:xfrm>
          <a:prstGeom prst="rect">
            <a:avLst/>
          </a:prstGeom>
          <a:noFill/>
        </p:spPr>
        <p:txBody>
          <a:bodyPr wrap="square" rtlCol="0">
            <a:spAutoFit/>
          </a:bodyPr>
          <a:lstStyle/>
          <a:p>
            <a:r>
              <a:rPr lang="en-US" sz="1050" dirty="0" smtClean="0"/>
              <a:t>Building or other structure—homicides, home invasions, robberies, sexual assaults</a:t>
            </a:r>
            <a:endParaRPr lang="en-US" sz="1050" dirty="0"/>
          </a:p>
        </p:txBody>
      </p:sp>
      <p:sp>
        <p:nvSpPr>
          <p:cNvPr id="15" name="TextBox 14"/>
          <p:cNvSpPr txBox="1"/>
          <p:nvPr/>
        </p:nvSpPr>
        <p:spPr>
          <a:xfrm>
            <a:off x="381000" y="5943600"/>
            <a:ext cx="2553904" cy="400110"/>
          </a:xfrm>
          <a:prstGeom prst="rect">
            <a:avLst/>
          </a:prstGeom>
          <a:noFill/>
        </p:spPr>
        <p:txBody>
          <a:bodyPr wrap="none" rtlCol="0">
            <a:spAutoFit/>
          </a:bodyPr>
          <a:lstStyle/>
          <a:p>
            <a:r>
              <a:rPr lang="en-US" sz="1000" dirty="0" smtClean="0"/>
              <a:t>large area looking for a large object </a:t>
            </a:r>
          </a:p>
          <a:p>
            <a:r>
              <a:rPr lang="en-US" sz="1000" dirty="0" smtClean="0"/>
              <a:t>In a single direction—site of a plane crash</a:t>
            </a:r>
            <a:endParaRPr lang="en-US" sz="1000" dirty="0"/>
          </a:p>
        </p:txBody>
      </p:sp>
      <p:sp>
        <p:nvSpPr>
          <p:cNvPr id="16" name="TextBox 15"/>
          <p:cNvSpPr txBox="1"/>
          <p:nvPr/>
        </p:nvSpPr>
        <p:spPr>
          <a:xfrm>
            <a:off x="3276600" y="6019800"/>
            <a:ext cx="2751074" cy="400110"/>
          </a:xfrm>
          <a:prstGeom prst="rect">
            <a:avLst/>
          </a:prstGeom>
          <a:noFill/>
        </p:spPr>
        <p:txBody>
          <a:bodyPr wrap="none" rtlCol="0">
            <a:spAutoFit/>
          </a:bodyPr>
          <a:lstStyle/>
          <a:p>
            <a:r>
              <a:rPr lang="en-US" sz="1000" dirty="0" smtClean="0"/>
              <a:t>Large area, no barriers like in an open field—</a:t>
            </a:r>
          </a:p>
          <a:p>
            <a:r>
              <a:rPr lang="en-US" sz="1000" dirty="0" smtClean="0"/>
              <a:t>Kidnapping, homicide</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Brain Teaser</a:t>
            </a:r>
            <a:endParaRPr lang="en-US" dirty="0"/>
          </a:p>
        </p:txBody>
      </p:sp>
      <p:sp>
        <p:nvSpPr>
          <p:cNvPr id="3" name="Content Placeholder 2"/>
          <p:cNvSpPr>
            <a:spLocks noGrp="1"/>
          </p:cNvSpPr>
          <p:nvPr>
            <p:ph idx="1"/>
          </p:nvPr>
        </p:nvSpPr>
        <p:spPr/>
        <p:txBody>
          <a:bodyPr/>
          <a:lstStyle/>
          <a:p>
            <a:r>
              <a:rPr lang="en-US" dirty="0" smtClean="0"/>
              <a:t>Yesterday she was 13.  On her next birthday she will be 15. How can this be? </a:t>
            </a:r>
          </a:p>
          <a:p>
            <a:endParaRPr lang="en-US" dirty="0"/>
          </a:p>
          <a:p>
            <a:pPr marL="0" indent="0">
              <a:buNone/>
            </a:pPr>
            <a:endParaRPr lang="en-US" dirty="0" smtClean="0"/>
          </a:p>
          <a:p>
            <a:r>
              <a:rPr lang="en-US" dirty="0"/>
              <a:t>Alone I am 24th, with a friend I am 20. Another friend and I am unclean. What am I?</a:t>
            </a:r>
          </a:p>
          <a:p>
            <a:endParaRPr lang="en-US" dirty="0"/>
          </a:p>
          <a:p>
            <a:endParaRPr lang="en-US" dirty="0"/>
          </a:p>
        </p:txBody>
      </p:sp>
    </p:spTree>
    <p:extLst>
      <p:ext uri="{BB962C8B-B14F-4D97-AF65-F5344CB8AC3E}">
        <p14:creationId xmlns:p14="http://schemas.microsoft.com/office/powerpoint/2010/main" val="2378993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lstStyle/>
          <a:p>
            <a:r>
              <a:rPr lang="en-US" sz="3600" dirty="0" smtClean="0"/>
              <a:t>7.  Securing and Collecting Evidence (Bagged and Tagged Separately)</a:t>
            </a:r>
            <a:endParaRPr lang="en-US" sz="3600" dirty="0"/>
          </a:p>
        </p:txBody>
      </p:sp>
      <p:sp>
        <p:nvSpPr>
          <p:cNvPr id="3" name="Content Placeholder 2"/>
          <p:cNvSpPr>
            <a:spLocks noGrp="1"/>
          </p:cNvSpPr>
          <p:nvPr>
            <p:ph idx="1"/>
          </p:nvPr>
        </p:nvSpPr>
        <p:spPr>
          <a:xfrm>
            <a:off x="457200" y="2057400"/>
            <a:ext cx="8229600" cy="4495800"/>
          </a:xfrm>
        </p:spPr>
        <p:txBody>
          <a:bodyPr>
            <a:normAutofit fontScale="92500" lnSpcReduction="20000"/>
          </a:bodyPr>
          <a:lstStyle/>
          <a:p>
            <a:r>
              <a:rPr lang="en-US" dirty="0" smtClean="0">
                <a:solidFill>
                  <a:srgbClr val="FF0000"/>
                </a:solidFill>
              </a:rPr>
              <a:t>Use latex gloves and forceps to collect evidence</a:t>
            </a:r>
          </a:p>
          <a:p>
            <a:r>
              <a:rPr lang="en-US" dirty="0" smtClean="0"/>
              <a:t>Minute traces to large amounts; microscopic to massive objects</a:t>
            </a:r>
          </a:p>
          <a:p>
            <a:pPr lvl="1"/>
            <a:r>
              <a:rPr lang="en-US" dirty="0" smtClean="0"/>
              <a:t>Victims clothing (each item wrapped separately)</a:t>
            </a:r>
          </a:p>
          <a:p>
            <a:pPr lvl="1"/>
            <a:r>
              <a:rPr lang="en-US" dirty="0" smtClean="0"/>
              <a:t>Material from sweeping and vacuuming (package different areas separately)</a:t>
            </a:r>
          </a:p>
          <a:p>
            <a:pPr lvl="1"/>
            <a:r>
              <a:rPr lang="en-US" dirty="0" smtClean="0"/>
              <a:t>Fingernail scrapings from victim and others in contain with victim </a:t>
            </a:r>
          </a:p>
          <a:p>
            <a:pPr lvl="1"/>
            <a:r>
              <a:rPr lang="en-US" dirty="0" smtClean="0"/>
              <a:t> Hair samples from head and pubic areas</a:t>
            </a:r>
          </a:p>
          <a:p>
            <a:pPr lvl="1"/>
            <a:r>
              <a:rPr lang="en-US" dirty="0" smtClean="0"/>
              <a:t>Blood samples</a:t>
            </a:r>
          </a:p>
          <a:p>
            <a:pPr lvl="1"/>
            <a:r>
              <a:rPr lang="en-US" dirty="0" smtClean="0"/>
              <a:t>Swabs from vagina anus, mouth and penis (sex crimes)</a:t>
            </a:r>
          </a:p>
          <a:p>
            <a:pPr lvl="1"/>
            <a:r>
              <a:rPr lang="en-US" dirty="0" smtClean="0"/>
              <a:t>Bullets</a:t>
            </a:r>
          </a:p>
          <a:p>
            <a:pPr lvl="1"/>
            <a:r>
              <a:rPr lang="en-US" dirty="0" smtClean="0"/>
              <a:t>Hand and finger swabs (gunshot residue)</a:t>
            </a:r>
          </a:p>
          <a:p>
            <a:pPr lvl="1"/>
            <a:r>
              <a:rPr lang="en-US" dirty="0" smtClean="0"/>
              <a:t>Fabric fibers, cigarette butts, insects, etc.  (do not remove hairs or fibers from clothing—send entire garment)</a:t>
            </a:r>
          </a:p>
          <a:p>
            <a:r>
              <a:rPr lang="en-US" dirty="0" smtClean="0">
                <a:solidFill>
                  <a:srgbClr val="FF0000"/>
                </a:solidFill>
              </a:rPr>
              <a:t>Note:  time is crucial as some lose forensic value over time due to decomposition, exposure to environment, etc.  Once body is buried, efforts to obtain these samples can be futile. </a:t>
            </a:r>
            <a:endParaRPr lang="en-US" dirty="0">
              <a:solidFill>
                <a:srgbClr val="FF0000"/>
              </a:solidFill>
            </a:endParaRPr>
          </a:p>
          <a:p>
            <a:endParaRPr lang="en-US" dirty="0" smtClean="0"/>
          </a:p>
          <a:p>
            <a:pPr lvl="1"/>
            <a:endParaRPr lang="en-US" dirty="0" smtClean="0"/>
          </a:p>
        </p:txBody>
      </p:sp>
    </p:spTree>
    <p:extLst>
      <p:ext uri="{BB962C8B-B14F-4D97-AF65-F5344CB8AC3E}">
        <p14:creationId xmlns:p14="http://schemas.microsoft.com/office/powerpoint/2010/main" val="420534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Remember……..</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70C0"/>
                </a:solidFill>
              </a:rPr>
              <a:t>Do not cross contaminate evidence </a:t>
            </a:r>
            <a:r>
              <a:rPr lang="en-US" dirty="0" smtClean="0"/>
              <a:t>by putting different samples in the same container. </a:t>
            </a:r>
          </a:p>
          <a:p>
            <a:r>
              <a:rPr lang="en-US" dirty="0" smtClean="0">
                <a:solidFill>
                  <a:srgbClr val="0070C0"/>
                </a:solidFill>
              </a:rPr>
              <a:t>Clean any equipment that is not disposable </a:t>
            </a:r>
            <a:r>
              <a:rPr lang="en-US" dirty="0" smtClean="0"/>
              <a:t>after use.  </a:t>
            </a:r>
          </a:p>
          <a:p>
            <a:r>
              <a:rPr lang="en-US" dirty="0" smtClean="0">
                <a:solidFill>
                  <a:srgbClr val="0070C0"/>
                </a:solidFill>
              </a:rPr>
              <a:t>Keep evidence in original condition </a:t>
            </a:r>
            <a:r>
              <a:rPr lang="en-US" dirty="0" smtClean="0"/>
              <a:t>to maintain integrity</a:t>
            </a:r>
          </a:p>
          <a:p>
            <a:r>
              <a:rPr lang="en-US" dirty="0" smtClean="0">
                <a:solidFill>
                  <a:srgbClr val="0070C0"/>
                </a:solidFill>
              </a:rPr>
              <a:t>Use disposable tools to collect </a:t>
            </a:r>
            <a:r>
              <a:rPr lang="en-US" dirty="0" smtClean="0"/>
              <a:t>biological evidence</a:t>
            </a:r>
          </a:p>
          <a:p>
            <a:r>
              <a:rPr lang="en-US" dirty="0" smtClean="0">
                <a:solidFill>
                  <a:srgbClr val="C00000"/>
                </a:solidFill>
              </a:rPr>
              <a:t>Assume that all body fluids are infectious!</a:t>
            </a:r>
          </a:p>
          <a:p>
            <a:r>
              <a:rPr lang="en-US" dirty="0" smtClean="0">
                <a:solidFill>
                  <a:srgbClr val="C00000"/>
                </a:solidFill>
              </a:rPr>
              <a:t>Change gloves frequently </a:t>
            </a:r>
            <a:r>
              <a:rPr lang="en-US" dirty="0" smtClean="0"/>
              <a:t>while collecting evidence</a:t>
            </a:r>
          </a:p>
          <a:p>
            <a:r>
              <a:rPr lang="en-US" dirty="0" smtClean="0">
                <a:solidFill>
                  <a:srgbClr val="C00000"/>
                </a:solidFill>
              </a:rPr>
              <a:t>Use masks, and gowns </a:t>
            </a:r>
            <a:r>
              <a:rPr lang="en-US" dirty="0" smtClean="0"/>
              <a:t>(protective coverings) </a:t>
            </a:r>
          </a:p>
          <a:p>
            <a:r>
              <a:rPr lang="en-US" dirty="0" smtClean="0">
                <a:solidFill>
                  <a:srgbClr val="C00000"/>
                </a:solidFill>
              </a:rPr>
              <a:t>Be sure all evidence is labeled and chain of custody is followed</a:t>
            </a:r>
          </a:p>
          <a:p>
            <a:r>
              <a:rPr lang="en-US" dirty="0" smtClean="0">
                <a:solidFill>
                  <a:srgbClr val="00B0F0"/>
                </a:solidFill>
              </a:rPr>
              <a:t>Do not use ordinary mailing envelopes because fine powders and fibers can leak out.  Use folded paper (druggist fold) to create a paper container.  </a:t>
            </a:r>
          </a:p>
        </p:txBody>
      </p:sp>
    </p:spTree>
    <p:extLst>
      <p:ext uri="{BB962C8B-B14F-4D97-AF65-F5344CB8AC3E}">
        <p14:creationId xmlns:p14="http://schemas.microsoft.com/office/powerpoint/2010/main" val="746340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Containers</a:t>
            </a:r>
            <a:endParaRPr lang="en-US" dirty="0"/>
          </a:p>
        </p:txBody>
      </p:sp>
      <p:sp>
        <p:nvSpPr>
          <p:cNvPr id="3" name="Content Placeholder 2"/>
          <p:cNvSpPr>
            <a:spLocks noGrp="1"/>
          </p:cNvSpPr>
          <p:nvPr>
            <p:ph idx="1"/>
          </p:nvPr>
        </p:nvSpPr>
        <p:spPr/>
        <p:txBody>
          <a:bodyPr>
            <a:normAutofit lnSpcReduction="10000"/>
          </a:bodyPr>
          <a:lstStyle/>
          <a:p>
            <a:r>
              <a:rPr lang="en-US" dirty="0" smtClean="0"/>
              <a:t>Paper bags (for objects with blood, semen)in order to avoid moisture/mold problems</a:t>
            </a:r>
          </a:p>
          <a:p>
            <a:r>
              <a:rPr lang="en-US" dirty="0" smtClean="0"/>
              <a:t>Unbreakable pill bottles with pressure lids (hair, fibers, glass, small/trace evidence)</a:t>
            </a:r>
          </a:p>
          <a:p>
            <a:r>
              <a:rPr lang="en-US" dirty="0" smtClean="0"/>
              <a:t>Manila envelopes</a:t>
            </a:r>
          </a:p>
          <a:p>
            <a:r>
              <a:rPr lang="en-US" dirty="0" smtClean="0"/>
              <a:t>Glass vials</a:t>
            </a:r>
          </a:p>
          <a:p>
            <a:r>
              <a:rPr lang="en-US" dirty="0" smtClean="0"/>
              <a:t>Sealable plastic bags</a:t>
            </a:r>
          </a:p>
          <a:p>
            <a:r>
              <a:rPr lang="en-US" dirty="0" smtClean="0"/>
              <a:t>Metal pill boxes</a:t>
            </a:r>
          </a:p>
          <a:p>
            <a:r>
              <a:rPr lang="en-US" dirty="0" smtClean="0"/>
              <a:t>For items that have been burned (cases of arson), airtight containers must be used to prevent evaporation of volatile petroleum residues</a:t>
            </a:r>
          </a:p>
          <a:p>
            <a:endParaRPr lang="en-US" dirty="0" smtClean="0"/>
          </a:p>
        </p:txBody>
      </p:sp>
    </p:spTree>
    <p:extLst>
      <p:ext uri="{BB962C8B-B14F-4D97-AF65-F5344CB8AC3E}">
        <p14:creationId xmlns:p14="http://schemas.microsoft.com/office/powerpoint/2010/main" val="2937297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evidence</a:t>
            </a:r>
            <a:endParaRPr lang="en-US" dirty="0"/>
          </a:p>
        </p:txBody>
      </p:sp>
      <p:sp>
        <p:nvSpPr>
          <p:cNvPr id="3" name="Content Placeholder 2"/>
          <p:cNvSpPr>
            <a:spLocks noGrp="1"/>
          </p:cNvSpPr>
          <p:nvPr>
            <p:ph idx="1"/>
          </p:nvPr>
        </p:nvSpPr>
        <p:spPr/>
        <p:txBody>
          <a:bodyPr/>
          <a:lstStyle/>
          <a:p>
            <a:r>
              <a:rPr lang="en-US" dirty="0" smtClean="0"/>
              <a:t>Can be obtained from saliva, sweat, skin cells, blood</a:t>
            </a:r>
            <a:endParaRPr lang="en-US" dirty="0"/>
          </a:p>
          <a:p>
            <a:pPr lvl="1"/>
            <a:r>
              <a:rPr lang="en-US" dirty="0" smtClean="0"/>
              <a:t>Stamps, envelopes, chewing gum, cigarette butts, sweatband of a hat, </a:t>
            </a:r>
            <a:r>
              <a:rPr lang="en-US" dirty="0" err="1" smtClean="0"/>
              <a:t>bedsheets</a:t>
            </a:r>
            <a:r>
              <a:rPr lang="en-US" dirty="0" smtClean="0"/>
              <a:t>, lipstick, </a:t>
            </a:r>
          </a:p>
          <a:p>
            <a:r>
              <a:rPr lang="en-US" dirty="0" smtClean="0"/>
              <a:t>One key concern:  contamination during collection</a:t>
            </a:r>
          </a:p>
          <a:p>
            <a:r>
              <a:rPr lang="en-US" dirty="0" smtClean="0"/>
              <a:t>Contamination introduces foreign DNA through the coughing/sneezing process during collection</a:t>
            </a:r>
          </a:p>
          <a:p>
            <a:r>
              <a:rPr lang="en-US" dirty="0" smtClean="0"/>
              <a:t>Transfer contamination:  touches other objects </a:t>
            </a:r>
          </a:p>
          <a:p>
            <a:r>
              <a:rPr lang="en-US" dirty="0" smtClean="0"/>
              <a:t>Wear facemask, gloves, use disposable forceps</a:t>
            </a:r>
          </a:p>
          <a:p>
            <a:r>
              <a:rPr lang="en-US" dirty="0" smtClean="0"/>
              <a:t>Can wear shoe covers and coveralls </a:t>
            </a:r>
          </a:p>
          <a:p>
            <a:pPr marL="0" indent="0">
              <a:buNone/>
            </a:pPr>
            <a:endParaRPr lang="en-US" dirty="0" smtClean="0"/>
          </a:p>
        </p:txBody>
      </p:sp>
    </p:spTree>
    <p:extLst>
      <p:ext uri="{BB962C8B-B14F-4D97-AF65-F5344CB8AC3E}">
        <p14:creationId xmlns:p14="http://schemas.microsoft.com/office/powerpoint/2010/main" val="2384589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 the Evidence</a:t>
            </a:r>
            <a:endParaRPr lang="en-US" dirty="0"/>
          </a:p>
        </p:txBody>
      </p:sp>
      <p:sp>
        <p:nvSpPr>
          <p:cNvPr id="3" name="Content Placeholder 2"/>
          <p:cNvSpPr>
            <a:spLocks noGrp="1"/>
          </p:cNvSpPr>
          <p:nvPr>
            <p:ph idx="1"/>
          </p:nvPr>
        </p:nvSpPr>
        <p:spPr/>
        <p:txBody>
          <a:bodyPr/>
          <a:lstStyle/>
          <a:p>
            <a:r>
              <a:rPr lang="en-US" dirty="0" smtClean="0">
                <a:solidFill>
                  <a:srgbClr val="0070C0"/>
                </a:solidFill>
              </a:rPr>
              <a:t>Case number</a:t>
            </a:r>
          </a:p>
          <a:p>
            <a:r>
              <a:rPr lang="en-US" dirty="0" smtClean="0">
                <a:solidFill>
                  <a:srgbClr val="0070C0"/>
                </a:solidFill>
              </a:rPr>
              <a:t>Inventory number</a:t>
            </a:r>
          </a:p>
          <a:p>
            <a:r>
              <a:rPr lang="en-US" dirty="0" smtClean="0">
                <a:solidFill>
                  <a:srgbClr val="0070C0"/>
                </a:solidFill>
              </a:rPr>
              <a:t>Description of evidence</a:t>
            </a:r>
          </a:p>
          <a:p>
            <a:r>
              <a:rPr lang="en-US" dirty="0" smtClean="0">
                <a:solidFill>
                  <a:srgbClr val="0070C0"/>
                </a:solidFill>
              </a:rPr>
              <a:t>Name of suspect</a:t>
            </a:r>
          </a:p>
          <a:p>
            <a:r>
              <a:rPr lang="en-US" dirty="0" smtClean="0">
                <a:solidFill>
                  <a:srgbClr val="0070C0"/>
                </a:solidFill>
              </a:rPr>
              <a:t>Name of victim</a:t>
            </a:r>
          </a:p>
          <a:p>
            <a:r>
              <a:rPr lang="en-US" dirty="0" smtClean="0">
                <a:solidFill>
                  <a:srgbClr val="0070C0"/>
                </a:solidFill>
              </a:rPr>
              <a:t>Date and time of recovery</a:t>
            </a:r>
          </a:p>
          <a:p>
            <a:r>
              <a:rPr lang="en-US" dirty="0" smtClean="0">
                <a:solidFill>
                  <a:srgbClr val="0070C0"/>
                </a:solidFill>
              </a:rPr>
              <a:t>Signature of person recovering the evidence</a:t>
            </a:r>
          </a:p>
          <a:p>
            <a:r>
              <a:rPr lang="en-US" dirty="0" smtClean="0">
                <a:solidFill>
                  <a:srgbClr val="0070C0"/>
                </a:solidFill>
              </a:rPr>
              <a:t>Signature of witnesses present during collection</a:t>
            </a:r>
          </a:p>
          <a:p>
            <a:r>
              <a:rPr lang="en-US" dirty="0" smtClean="0">
                <a:solidFill>
                  <a:srgbClr val="0070C0"/>
                </a:solidFill>
              </a:rPr>
              <a:t>Seal all containers with tape and signature of the packaging official</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of Custody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0070C0"/>
                </a:solidFill>
              </a:rPr>
              <a:t>Continuity of possession</a:t>
            </a:r>
          </a:p>
          <a:p>
            <a:r>
              <a:rPr lang="en-US" dirty="0" smtClean="0">
                <a:solidFill>
                  <a:srgbClr val="0070C0"/>
                </a:solidFill>
              </a:rPr>
              <a:t>Must be established for evidence presented in court</a:t>
            </a:r>
          </a:p>
          <a:p>
            <a:r>
              <a:rPr lang="en-US" dirty="0" smtClean="0"/>
              <a:t>Standard procedure for identification, marking, and completing evidence submission forms for lab analysis</a:t>
            </a:r>
          </a:p>
          <a:p>
            <a:r>
              <a:rPr lang="en-US" dirty="0" smtClean="0">
                <a:solidFill>
                  <a:srgbClr val="0070C0"/>
                </a:solidFill>
              </a:rPr>
              <a:t>Every person who has handled or examined the evidence must be accounted for.  </a:t>
            </a:r>
          </a:p>
          <a:p>
            <a:r>
              <a:rPr lang="en-US" dirty="0" smtClean="0">
                <a:solidFill>
                  <a:srgbClr val="0070C0"/>
                </a:solidFill>
              </a:rPr>
              <a:t>Guarantees the authenticity and integrity </a:t>
            </a:r>
            <a:r>
              <a:rPr lang="en-US" dirty="0" smtClean="0"/>
              <a:t>of the evidence</a:t>
            </a:r>
          </a:p>
          <a:p>
            <a:r>
              <a:rPr lang="en-US" dirty="0" smtClean="0"/>
              <a:t>Collectors initials, date, and time if necessary</a:t>
            </a:r>
          </a:p>
          <a:p>
            <a:r>
              <a:rPr lang="en-US" dirty="0" smtClean="0"/>
              <a:t>Tag or label all items and containers</a:t>
            </a:r>
          </a:p>
          <a:p>
            <a:r>
              <a:rPr lang="en-US" dirty="0" smtClean="0"/>
              <a:t>Containers are sealed with evidence tape bearing the collectors initials and date.  </a:t>
            </a:r>
          </a:p>
          <a:p>
            <a:r>
              <a:rPr lang="en-US" dirty="0" smtClean="0"/>
              <a:t>Someone removing evidence must then re-seal with tape and initial on the new seal. </a:t>
            </a:r>
          </a:p>
          <a:p>
            <a:r>
              <a:rPr lang="en-US" dirty="0" smtClean="0"/>
              <a:t>Transfer of evidence form</a:t>
            </a:r>
            <a:endParaRPr lang="en-US" dirty="0"/>
          </a:p>
        </p:txBody>
      </p:sp>
    </p:spTree>
    <p:extLst>
      <p:ext uri="{BB962C8B-B14F-4D97-AF65-F5344CB8AC3E}">
        <p14:creationId xmlns:p14="http://schemas.microsoft.com/office/powerpoint/2010/main" val="3957364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Standard/Reference Samples</a:t>
            </a:r>
            <a:endParaRPr lang="en-US" dirty="0"/>
          </a:p>
        </p:txBody>
      </p:sp>
      <p:sp>
        <p:nvSpPr>
          <p:cNvPr id="3" name="Content Placeholder 2"/>
          <p:cNvSpPr>
            <a:spLocks noGrp="1"/>
          </p:cNvSpPr>
          <p:nvPr>
            <p:ph idx="1"/>
          </p:nvPr>
        </p:nvSpPr>
        <p:spPr/>
        <p:txBody>
          <a:bodyPr>
            <a:normAutofit lnSpcReduction="10000"/>
          </a:bodyPr>
          <a:lstStyle/>
          <a:p>
            <a:r>
              <a:rPr lang="en-US" dirty="0" smtClean="0"/>
              <a:t>Many tests require comparison with a standard/reference standard</a:t>
            </a:r>
          </a:p>
          <a:p>
            <a:r>
              <a:rPr lang="en-US" dirty="0" smtClean="0"/>
              <a:t>Physical evidence whose origin is known such as blood or hair that can be used to compare to a sample from the scene</a:t>
            </a:r>
          </a:p>
          <a:p>
            <a:r>
              <a:rPr lang="en-US" dirty="0" smtClean="0"/>
              <a:t>Standard samples can come from the victim, suspect or other know source</a:t>
            </a:r>
          </a:p>
          <a:p>
            <a:pPr lvl="1"/>
            <a:r>
              <a:rPr lang="en-US" dirty="0" smtClean="0"/>
              <a:t>Example:  paint sample in hit &amp; run accident</a:t>
            </a:r>
          </a:p>
          <a:p>
            <a:pPr lvl="1"/>
            <a:r>
              <a:rPr lang="en-US" dirty="0" err="1" smtClean="0"/>
              <a:t>Buccal</a:t>
            </a:r>
            <a:r>
              <a:rPr lang="en-US" dirty="0" smtClean="0"/>
              <a:t> (cheek) swab serves as reference for blood DNA comparison</a:t>
            </a:r>
            <a:endParaRPr lang="en-US" dirty="0"/>
          </a:p>
          <a:p>
            <a:r>
              <a:rPr lang="en-US" dirty="0" smtClean="0"/>
              <a:t>Substrate control:  uncontaminated surface material close to an areas where physical evidence has been deposited.</a:t>
            </a:r>
          </a:p>
        </p:txBody>
      </p:sp>
    </p:spTree>
    <p:extLst>
      <p:ext uri="{BB962C8B-B14F-4D97-AF65-F5344CB8AC3E}">
        <p14:creationId xmlns:p14="http://schemas.microsoft.com/office/powerpoint/2010/main" val="60652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Scene Safety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OSHA (Occupational Safety and Health Administration)</a:t>
            </a:r>
          </a:p>
          <a:p>
            <a:pPr lvl="1"/>
            <a:r>
              <a:rPr lang="en-US" dirty="0" smtClean="0"/>
              <a:t>Blood borne pathogens </a:t>
            </a:r>
          </a:p>
          <a:p>
            <a:pPr lvl="1"/>
            <a:r>
              <a:rPr lang="en-US" dirty="0" smtClean="0"/>
              <a:t>Treat all specimens as hazardous and capable of transmitting HIV, Hepatitis, etc. </a:t>
            </a:r>
          </a:p>
          <a:p>
            <a:pPr lvl="1"/>
            <a:r>
              <a:rPr lang="en-US" dirty="0" smtClean="0"/>
              <a:t>No food or drink in lab areas, crime scenes, etc. </a:t>
            </a:r>
          </a:p>
          <a:p>
            <a:r>
              <a:rPr lang="en-US" dirty="0" smtClean="0"/>
              <a:t>International Association for Identification Safety Committee:  </a:t>
            </a:r>
          </a:p>
          <a:p>
            <a:pPr lvl="1"/>
            <a:r>
              <a:rPr lang="en-US" dirty="0" smtClean="0"/>
              <a:t>Double layers of latex gloves (minimal)</a:t>
            </a:r>
          </a:p>
          <a:p>
            <a:pPr lvl="1"/>
            <a:r>
              <a:rPr lang="en-US" dirty="0" smtClean="0"/>
              <a:t>Shoe covers</a:t>
            </a:r>
          </a:p>
          <a:p>
            <a:pPr lvl="1"/>
            <a:r>
              <a:rPr lang="en-US" dirty="0" smtClean="0"/>
              <a:t>Large contamination areas:  liquid repellent suits</a:t>
            </a:r>
          </a:p>
          <a:p>
            <a:pPr lvl="1"/>
            <a:r>
              <a:rPr lang="en-US" dirty="0" smtClean="0"/>
              <a:t>Particle mask/respirator or face shield when potentially infectious dust, mist, spray may be encountered through scraping, folding, and collection of samples</a:t>
            </a:r>
          </a:p>
          <a:p>
            <a:pPr lvl="1"/>
            <a:r>
              <a:rPr lang="en-US" dirty="0" smtClean="0"/>
              <a:t>Be alert to sharp objects, knives, hypodermic needles, razor blades, etc. </a:t>
            </a:r>
          </a:p>
          <a:p>
            <a:pPr lvl="1"/>
            <a:r>
              <a:rPr lang="en-US" dirty="0" smtClean="0"/>
              <a:t>Use red biohazard plastic bags for suspected biohazard items</a:t>
            </a:r>
          </a:p>
          <a:p>
            <a:pPr lvl="1"/>
            <a:r>
              <a:rPr lang="en-US" dirty="0" smtClean="0"/>
              <a:t>Wear uncontaminated gloves while note taking.  Pens, markers, etc. used while wearing contaminated gloves should be disposed using biohazard bag. </a:t>
            </a:r>
          </a:p>
          <a:p>
            <a:pPr lvl="1"/>
            <a:r>
              <a:rPr lang="en-US" dirty="0" smtClean="0"/>
              <a:t>Remove torn or ripped contaminated equipment immediately and clean the affected areas with 10 percent bleach.  </a:t>
            </a:r>
          </a:p>
          <a:p>
            <a:pPr lvl="1"/>
            <a:r>
              <a:rPr lang="en-US" dirty="0" smtClean="0"/>
              <a:t>No eating, drinking, smoking or application of make-up</a:t>
            </a:r>
          </a:p>
          <a:p>
            <a:pPr lvl="1"/>
            <a:r>
              <a:rPr lang="en-US" dirty="0" smtClean="0"/>
              <a:t>Label contaminated clothing, etc. that is not disposable and place in yellow infectious linen bags for cleaning. </a:t>
            </a:r>
            <a:endParaRPr lang="en-US" dirty="0"/>
          </a:p>
        </p:txBody>
      </p:sp>
    </p:spTree>
    <p:extLst>
      <p:ext uri="{BB962C8B-B14F-4D97-AF65-F5344CB8AC3E}">
        <p14:creationId xmlns:p14="http://schemas.microsoft.com/office/powerpoint/2010/main" val="21040490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a:t>
            </a:r>
            <a:r>
              <a:rPr lang="en-US" dirty="0" smtClean="0">
                <a:solidFill>
                  <a:srgbClr val="0070C0"/>
                </a:solidFill>
              </a:rPr>
              <a:t>The right of the people to be secure in their persons, houses, papers, and effects, against unreasonable searches and seizure, shall not be violated and no warrants shall issue, but upon probable cause, supported by oath or affirmation, and particularly describing the place to be searched, and the persons or things to be seized.”</a:t>
            </a:r>
          </a:p>
          <a:p>
            <a:r>
              <a:rPr lang="en-US" dirty="0" smtClean="0">
                <a:solidFill>
                  <a:srgbClr val="0070C0"/>
                </a:solidFill>
              </a:rPr>
              <a:t>Allowances:  </a:t>
            </a:r>
          </a:p>
          <a:p>
            <a:pPr lvl="1"/>
            <a:r>
              <a:rPr lang="en-US" dirty="0" smtClean="0">
                <a:solidFill>
                  <a:srgbClr val="0070C0"/>
                </a:solidFill>
              </a:rPr>
              <a:t>Existence of emergency circumstances</a:t>
            </a:r>
          </a:p>
          <a:p>
            <a:pPr lvl="1"/>
            <a:r>
              <a:rPr lang="en-US" dirty="0" smtClean="0">
                <a:solidFill>
                  <a:srgbClr val="0070C0"/>
                </a:solidFill>
              </a:rPr>
              <a:t>Need to prevent the immediate loss or destruction of evidence</a:t>
            </a:r>
          </a:p>
          <a:p>
            <a:pPr lvl="1"/>
            <a:r>
              <a:rPr lang="en-US" dirty="0" smtClean="0">
                <a:solidFill>
                  <a:srgbClr val="0070C0"/>
                </a:solidFill>
              </a:rPr>
              <a:t>A search of a person and property within the immediate control of the person provided it is made incident to a lawful arrest</a:t>
            </a:r>
          </a:p>
          <a:p>
            <a:pPr lvl="1"/>
            <a:r>
              <a:rPr lang="en-US" dirty="0" smtClean="0">
                <a:solidFill>
                  <a:srgbClr val="0070C0"/>
                </a:solidFill>
              </a:rPr>
              <a:t>A search made by consent of the parties involved</a:t>
            </a:r>
            <a:endParaRPr lang="en-US" dirty="0">
              <a:solidFill>
                <a:srgbClr val="0070C0"/>
              </a:solidFill>
            </a:endParaRPr>
          </a:p>
        </p:txBody>
      </p:sp>
    </p:spTree>
    <p:extLst>
      <p:ext uri="{BB962C8B-B14F-4D97-AF65-F5344CB8AC3E}">
        <p14:creationId xmlns:p14="http://schemas.microsoft.com/office/powerpoint/2010/main" val="3815655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Rulings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0070C0"/>
                </a:solidFill>
              </a:rPr>
              <a:t>Mincey</a:t>
            </a:r>
            <a:r>
              <a:rPr lang="en-US" dirty="0" smtClean="0">
                <a:solidFill>
                  <a:srgbClr val="0070C0"/>
                </a:solidFill>
              </a:rPr>
              <a:t> v. Arizona</a:t>
            </a:r>
            <a:r>
              <a:rPr lang="en-US" dirty="0" smtClean="0"/>
              <a:t>: police entered </a:t>
            </a:r>
            <a:r>
              <a:rPr lang="en-US" dirty="0" err="1" smtClean="0"/>
              <a:t>Mincey’s</a:t>
            </a:r>
            <a:r>
              <a:rPr lang="en-US" dirty="0" smtClean="0"/>
              <a:t> apartment after an undercover officer forced entry and was killed;  four day search of scene and confiscation of drug paraphernalia, drugs, and bullets which were introduced as evidence.  </a:t>
            </a:r>
            <a:r>
              <a:rPr lang="en-US" dirty="0" err="1" smtClean="0"/>
              <a:t>Mincey</a:t>
            </a:r>
            <a:r>
              <a:rPr lang="en-US" dirty="0" smtClean="0"/>
              <a:t> convicted but filed appeal on grounds of unlawful search and seizure </a:t>
            </a:r>
          </a:p>
          <a:p>
            <a:r>
              <a:rPr lang="en-US" dirty="0" smtClean="0">
                <a:solidFill>
                  <a:srgbClr val="0070C0"/>
                </a:solidFill>
              </a:rPr>
              <a:t>Michigan v. Tyler</a:t>
            </a:r>
            <a:r>
              <a:rPr lang="en-US" dirty="0" smtClean="0"/>
              <a:t>:  Fire and police returned to scene of fire and collected evidence the morning after and then on 3 subsequent occasions.  Tyler convicted of arson using evidence obtained but later conviction overturned because there was not consent or warrant issued for the 3 additional searches.  </a:t>
            </a:r>
          </a:p>
          <a:p>
            <a:r>
              <a:rPr lang="en-US" dirty="0" smtClean="0">
                <a:solidFill>
                  <a:srgbClr val="FF0000"/>
                </a:solidFill>
              </a:rPr>
              <a:t>Lesson learned:  when time and circumstances permit, obtain a search warrant before investigating and retrieving physical evidence at a crime scene. </a:t>
            </a:r>
            <a:r>
              <a:rPr lang="en-US" dirty="0" smtClean="0"/>
              <a:t> </a:t>
            </a:r>
            <a:endParaRPr lang="en-US" dirty="0"/>
          </a:p>
        </p:txBody>
      </p:sp>
    </p:spTree>
    <p:extLst>
      <p:ext uri="{BB962C8B-B14F-4D97-AF65-F5344CB8AC3E}">
        <p14:creationId xmlns:p14="http://schemas.microsoft.com/office/powerpoint/2010/main" val="102520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lumMod val="75000"/>
              </a:schemeClr>
            </a:solidFill>
          </a:ln>
        </p:spPr>
        <p:txBody>
          <a:bodyPr/>
          <a:lstStyle/>
          <a:p>
            <a:r>
              <a:rPr lang="en-US" dirty="0" smtClean="0"/>
              <a:t>The CSI and Crime Lab Teams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448483"/>
              </p:ext>
            </p:extLst>
          </p:nvPr>
        </p:nvGraphicFramePr>
        <p:xfrm>
          <a:off x="457200" y="1600200"/>
          <a:ext cx="8229600" cy="45923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Field Investigative</a:t>
                      </a:r>
                      <a:r>
                        <a:rPr lang="en-US" baseline="0" dirty="0" smtClean="0"/>
                        <a:t> Unit</a:t>
                      </a:r>
                      <a:endParaRPr lang="en-US" dirty="0"/>
                    </a:p>
                  </a:txBody>
                  <a:tcPr/>
                </a:tc>
                <a:tc>
                  <a:txBody>
                    <a:bodyPr/>
                    <a:lstStyle/>
                    <a:p>
                      <a:r>
                        <a:rPr lang="en-US" dirty="0" smtClean="0"/>
                        <a:t>Crime Lab Scientist</a:t>
                      </a:r>
                      <a:endParaRPr lang="en-US" dirty="0"/>
                    </a:p>
                  </a:txBody>
                  <a:tcPr/>
                </a:tc>
              </a:tr>
              <a:tr h="370840">
                <a:tc>
                  <a:txBody>
                    <a:bodyPr/>
                    <a:lstStyle/>
                    <a:p>
                      <a:r>
                        <a:rPr lang="en-US" dirty="0" smtClean="0">
                          <a:solidFill>
                            <a:srgbClr val="FF0000"/>
                          </a:solidFill>
                        </a:rPr>
                        <a:t>Secure the crime scene </a:t>
                      </a:r>
                      <a:r>
                        <a:rPr lang="en-US" dirty="0" smtClean="0"/>
                        <a:t>(first responder</a:t>
                      </a:r>
                      <a:r>
                        <a:rPr lang="en-US" baseline="0" dirty="0" smtClean="0"/>
                        <a:t> or first officer on the scene) and assist victims who </a:t>
                      </a:r>
                      <a:r>
                        <a:rPr lang="en-US" baseline="0" dirty="0" smtClean="0">
                          <a:solidFill>
                            <a:srgbClr val="FF0000"/>
                          </a:solidFill>
                        </a:rPr>
                        <a:t>need medical attention</a:t>
                      </a:r>
                      <a:endParaRPr lang="en-US" dirty="0">
                        <a:solidFill>
                          <a:srgbClr val="FF0000"/>
                        </a:solidFill>
                      </a:endParaRPr>
                    </a:p>
                  </a:txBody>
                  <a:tcPr/>
                </a:tc>
                <a:tc>
                  <a:txBody>
                    <a:bodyPr/>
                    <a:lstStyle/>
                    <a:p>
                      <a:r>
                        <a:rPr lang="en-US" dirty="0" smtClean="0"/>
                        <a:t>Receive</a:t>
                      </a:r>
                      <a:r>
                        <a:rPr lang="en-US" dirty="0" smtClean="0">
                          <a:solidFill>
                            <a:srgbClr val="FF0000"/>
                          </a:solidFill>
                        </a:rPr>
                        <a:t>/sign </a:t>
                      </a:r>
                      <a:r>
                        <a:rPr lang="en-US" dirty="0" smtClean="0"/>
                        <a:t>for evidence</a:t>
                      </a:r>
                      <a:endParaRPr lang="en-US" dirty="0"/>
                    </a:p>
                  </a:txBody>
                  <a:tcPr/>
                </a:tc>
              </a:tr>
              <a:tr h="370840">
                <a:tc>
                  <a:txBody>
                    <a:bodyPr/>
                    <a:lstStyle/>
                    <a:p>
                      <a:r>
                        <a:rPr lang="en-US" dirty="0" smtClean="0"/>
                        <a:t>Photograph the crime scene</a:t>
                      </a:r>
                      <a:endParaRPr lang="en-US" dirty="0"/>
                    </a:p>
                  </a:txBody>
                  <a:tcPr/>
                </a:tc>
                <a:tc>
                  <a:txBody>
                    <a:bodyPr/>
                    <a:lstStyle/>
                    <a:p>
                      <a:r>
                        <a:rPr lang="en-US" dirty="0" smtClean="0"/>
                        <a:t>Review paperwork</a:t>
                      </a:r>
                      <a:endParaRPr lang="en-US" dirty="0"/>
                    </a:p>
                  </a:txBody>
                  <a:tcPr/>
                </a:tc>
              </a:tr>
              <a:tr h="370840">
                <a:tc>
                  <a:txBody>
                    <a:bodyPr/>
                    <a:lstStyle/>
                    <a:p>
                      <a:r>
                        <a:rPr lang="en-US" dirty="0" smtClean="0"/>
                        <a:t>Search the crime</a:t>
                      </a:r>
                      <a:r>
                        <a:rPr lang="en-US" baseline="0" dirty="0" smtClean="0"/>
                        <a:t> scene</a:t>
                      </a:r>
                      <a:endParaRPr lang="en-US" dirty="0"/>
                    </a:p>
                  </a:txBody>
                  <a:tcPr/>
                </a:tc>
                <a:tc>
                  <a:txBody>
                    <a:bodyPr/>
                    <a:lstStyle/>
                    <a:p>
                      <a:r>
                        <a:rPr lang="en-US" dirty="0" smtClean="0">
                          <a:solidFill>
                            <a:srgbClr val="FF0000"/>
                          </a:solidFill>
                        </a:rPr>
                        <a:t>Complete</a:t>
                      </a:r>
                      <a:r>
                        <a:rPr lang="en-US" baseline="0" dirty="0" smtClean="0">
                          <a:solidFill>
                            <a:srgbClr val="FF0000"/>
                          </a:solidFill>
                        </a:rPr>
                        <a:t> chemical and/or physical tests on evidence</a:t>
                      </a:r>
                      <a:endParaRPr lang="en-US" dirty="0">
                        <a:solidFill>
                          <a:srgbClr val="FF0000"/>
                        </a:solidFill>
                      </a:endParaRPr>
                    </a:p>
                  </a:txBody>
                  <a:tcPr/>
                </a:tc>
              </a:tr>
              <a:tr h="370840">
                <a:tc>
                  <a:txBody>
                    <a:bodyPr/>
                    <a:lstStyle/>
                    <a:p>
                      <a:r>
                        <a:rPr lang="en-US" dirty="0" smtClean="0"/>
                        <a:t>Properly collect and package evidence</a:t>
                      </a:r>
                      <a:endParaRPr lang="en-US" dirty="0"/>
                    </a:p>
                  </a:txBody>
                  <a:tcPr/>
                </a:tc>
                <a:tc>
                  <a:txBody>
                    <a:bodyPr/>
                    <a:lstStyle/>
                    <a:p>
                      <a:r>
                        <a:rPr lang="en-US" dirty="0" smtClean="0">
                          <a:solidFill>
                            <a:srgbClr val="FF0000"/>
                          </a:solidFill>
                        </a:rPr>
                        <a:t>Complete an analysis of findings</a:t>
                      </a:r>
                      <a:endParaRPr lang="en-US" dirty="0">
                        <a:solidFill>
                          <a:srgbClr val="FF0000"/>
                        </a:solidFill>
                      </a:endParaRPr>
                    </a:p>
                  </a:txBody>
                  <a:tcPr/>
                </a:tc>
              </a:tr>
              <a:tr h="370840">
                <a:tc>
                  <a:txBody>
                    <a:bodyPr/>
                    <a:lstStyle/>
                    <a:p>
                      <a:r>
                        <a:rPr lang="en-US" dirty="0" smtClean="0">
                          <a:solidFill>
                            <a:srgbClr val="FF0000"/>
                          </a:solidFill>
                        </a:rPr>
                        <a:t>Complete proper</a:t>
                      </a:r>
                      <a:r>
                        <a:rPr lang="en-US" baseline="0" dirty="0" smtClean="0">
                          <a:solidFill>
                            <a:srgbClr val="FF0000"/>
                          </a:solidFill>
                        </a:rPr>
                        <a:t> forms: </a:t>
                      </a:r>
                    </a:p>
                    <a:p>
                      <a:pPr marL="342900" indent="-342900">
                        <a:buAutoNum type="alphaLcPeriod"/>
                      </a:pPr>
                      <a:r>
                        <a:rPr lang="en-US" baseline="0" dirty="0" smtClean="0">
                          <a:solidFill>
                            <a:srgbClr val="FF0000"/>
                          </a:solidFill>
                        </a:rPr>
                        <a:t>Evidence submission form</a:t>
                      </a:r>
                    </a:p>
                    <a:p>
                      <a:pPr marL="342900" indent="-342900">
                        <a:buAutoNum type="alphaLcPeriod"/>
                      </a:pPr>
                      <a:r>
                        <a:rPr lang="en-US" baseline="0" dirty="0" smtClean="0">
                          <a:solidFill>
                            <a:srgbClr val="FF0000"/>
                          </a:solidFill>
                        </a:rPr>
                        <a:t>Chain of custody forms</a:t>
                      </a:r>
                      <a:endParaRPr lang="en-US" dirty="0">
                        <a:solidFill>
                          <a:srgbClr val="FF0000"/>
                        </a:solidFill>
                      </a:endParaRPr>
                    </a:p>
                  </a:txBody>
                  <a:tcPr/>
                </a:tc>
                <a:tc>
                  <a:txBody>
                    <a:bodyPr/>
                    <a:lstStyle/>
                    <a:p>
                      <a:r>
                        <a:rPr lang="en-US" dirty="0" smtClean="0">
                          <a:solidFill>
                            <a:srgbClr val="FF0000"/>
                          </a:solidFill>
                        </a:rPr>
                        <a:t>Provide expert testimony</a:t>
                      </a:r>
                      <a:endParaRPr lang="en-US" dirty="0">
                        <a:solidFill>
                          <a:srgbClr val="FF0000"/>
                        </a:solidFill>
                      </a:endParaRPr>
                    </a:p>
                  </a:txBody>
                  <a:tcPr/>
                </a:tc>
              </a:tr>
              <a:tr h="370840">
                <a:tc>
                  <a:txBody>
                    <a:bodyPr/>
                    <a:lstStyle/>
                    <a:p>
                      <a:r>
                        <a:rPr lang="en-US" dirty="0" smtClean="0"/>
                        <a:t>Deliver or ship evidence to proper processing site</a:t>
                      </a:r>
                    </a:p>
                  </a:txBody>
                  <a:tcPr/>
                </a:tc>
                <a:tc>
                  <a:txBody>
                    <a:bodyPr/>
                    <a:lstStyle/>
                    <a:p>
                      <a:endParaRPr lang="en-US" dirty="0"/>
                    </a:p>
                  </a:txBody>
                  <a:tcPr/>
                </a:tc>
              </a:tr>
              <a:tr h="370840">
                <a:tc>
                  <a:txBody>
                    <a:bodyPr/>
                    <a:lstStyle/>
                    <a:p>
                      <a:r>
                        <a:rPr lang="en-US" dirty="0" smtClean="0"/>
                        <a:t>Provide expert testimony</a:t>
                      </a:r>
                      <a:endParaRPr lang="en-US" dirty="0"/>
                    </a:p>
                  </a:txBody>
                  <a:tcPr/>
                </a:tc>
                <a:tc>
                  <a:txBody>
                    <a:bodyPr/>
                    <a:lstStyle/>
                    <a:p>
                      <a:endParaRPr lang="en-US" dirty="0"/>
                    </a:p>
                  </a:txBody>
                  <a:tcPr/>
                </a:tc>
              </a:tr>
            </a:tbl>
          </a:graphicData>
        </a:graphic>
      </p:graphicFrame>
      <p:pic>
        <p:nvPicPr>
          <p:cNvPr id="7" name="Picture 2" descr="Image result for evidence"/>
          <p:cNvPicPr>
            <a:picLocks noChangeAspect="1" noChangeArrowheads="1"/>
          </p:cNvPicPr>
          <p:nvPr/>
        </p:nvPicPr>
        <p:blipFill>
          <a:blip r:embed="rId2" cstate="print"/>
          <a:srcRect/>
          <a:stretch>
            <a:fillRect/>
          </a:stretch>
        </p:blipFill>
        <p:spPr bwMode="auto">
          <a:xfrm>
            <a:off x="4648200" y="4876800"/>
            <a:ext cx="1981200" cy="1828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Physical Evidence?</a:t>
            </a:r>
            <a:endParaRPr lang="en-US" dirty="0"/>
          </a:p>
        </p:txBody>
      </p:sp>
      <p:sp>
        <p:nvSpPr>
          <p:cNvPr id="3" name="Content Placeholder 2"/>
          <p:cNvSpPr>
            <a:spLocks noGrp="1"/>
          </p:cNvSpPr>
          <p:nvPr>
            <p:ph sz="half" idx="2"/>
          </p:nvPr>
        </p:nvSpPr>
        <p:spPr>
          <a:ln>
            <a:solidFill>
              <a:schemeClr val="accent1"/>
            </a:solidFill>
          </a:ln>
        </p:spPr>
        <p:txBody>
          <a:bodyPr/>
          <a:lstStyle/>
          <a:p>
            <a:r>
              <a:rPr lang="en-US" b="1" dirty="0" smtClean="0">
                <a:solidFill>
                  <a:schemeClr val="tx1"/>
                </a:solidFill>
              </a:rPr>
              <a:t>Physical and chemical properties</a:t>
            </a:r>
          </a:p>
          <a:p>
            <a:pPr lvl="1"/>
            <a:r>
              <a:rPr lang="en-US" sz="1800" b="1" dirty="0" smtClean="0">
                <a:solidFill>
                  <a:schemeClr val="tx1"/>
                </a:solidFill>
              </a:rPr>
              <a:t>pH</a:t>
            </a:r>
          </a:p>
          <a:p>
            <a:pPr lvl="1"/>
            <a:r>
              <a:rPr lang="en-US" sz="1800" b="1" dirty="0" smtClean="0">
                <a:solidFill>
                  <a:schemeClr val="tx1"/>
                </a:solidFill>
              </a:rPr>
              <a:t>Size</a:t>
            </a:r>
          </a:p>
          <a:p>
            <a:pPr lvl="1"/>
            <a:r>
              <a:rPr lang="en-US" sz="1800" b="1" dirty="0" smtClean="0">
                <a:solidFill>
                  <a:schemeClr val="tx1"/>
                </a:solidFill>
              </a:rPr>
              <a:t>Shape</a:t>
            </a:r>
          </a:p>
          <a:p>
            <a:pPr lvl="1"/>
            <a:r>
              <a:rPr lang="en-US" sz="1800" b="1" dirty="0" smtClean="0">
                <a:solidFill>
                  <a:schemeClr val="tx1"/>
                </a:solidFill>
              </a:rPr>
              <a:t>Color</a:t>
            </a:r>
          </a:p>
          <a:p>
            <a:pPr lvl="1"/>
            <a:r>
              <a:rPr lang="en-US" sz="1800" b="1" dirty="0" smtClean="0">
                <a:solidFill>
                  <a:schemeClr val="tx1"/>
                </a:solidFill>
              </a:rPr>
              <a:t>Odor</a:t>
            </a:r>
          </a:p>
          <a:p>
            <a:pPr lvl="1"/>
            <a:r>
              <a:rPr lang="en-US" sz="1800" b="1" dirty="0" smtClean="0">
                <a:solidFill>
                  <a:schemeClr val="tx1"/>
                </a:solidFill>
              </a:rPr>
              <a:t>Density</a:t>
            </a:r>
          </a:p>
          <a:p>
            <a:pPr lvl="1"/>
            <a:r>
              <a:rPr lang="en-US" sz="1800" b="1" dirty="0" smtClean="0">
                <a:solidFill>
                  <a:schemeClr val="tx1"/>
                </a:solidFill>
              </a:rPr>
              <a:t>Solubility</a:t>
            </a:r>
          </a:p>
          <a:p>
            <a:pPr lvl="1"/>
            <a:r>
              <a:rPr lang="en-US" sz="1800" b="1" dirty="0" smtClean="0">
                <a:solidFill>
                  <a:schemeClr val="tx1"/>
                </a:solidFill>
              </a:rPr>
              <a:t>Hardness</a:t>
            </a:r>
          </a:p>
          <a:p>
            <a:pPr lvl="1"/>
            <a:r>
              <a:rPr lang="en-US" sz="1800" b="1" dirty="0" smtClean="0">
                <a:solidFill>
                  <a:schemeClr val="tx1"/>
                </a:solidFill>
              </a:rPr>
              <a:t>Refractive index</a:t>
            </a:r>
          </a:p>
          <a:p>
            <a:pPr lvl="1"/>
            <a:r>
              <a:rPr lang="en-US" sz="1800" b="1" dirty="0" smtClean="0">
                <a:solidFill>
                  <a:schemeClr val="tx1"/>
                </a:solidFill>
              </a:rPr>
              <a:t>Reaction with other substances</a:t>
            </a:r>
          </a:p>
          <a:p>
            <a:pPr lvl="1"/>
            <a:endParaRPr lang="en-US" sz="1800" b="1" dirty="0" smtClean="0">
              <a:solidFill>
                <a:schemeClr val="tx1"/>
              </a:solidFill>
            </a:endParaRPr>
          </a:p>
        </p:txBody>
      </p:sp>
      <p:sp>
        <p:nvSpPr>
          <p:cNvPr id="4" name="Content Placeholder 3"/>
          <p:cNvSpPr>
            <a:spLocks noGrp="1"/>
          </p:cNvSpPr>
          <p:nvPr>
            <p:ph sz="quarter" idx="13"/>
          </p:nvPr>
        </p:nvSpPr>
        <p:spPr>
          <a:ln>
            <a:solidFill>
              <a:schemeClr val="accent1"/>
            </a:solidFill>
          </a:ln>
        </p:spPr>
        <p:txBody>
          <a:bodyPr/>
          <a:lstStyle/>
          <a:p>
            <a:r>
              <a:rPr lang="en-US" b="1" dirty="0" smtClean="0">
                <a:solidFill>
                  <a:schemeClr val="tx1"/>
                </a:solidFill>
              </a:rPr>
              <a:t>Can be any material or object</a:t>
            </a:r>
          </a:p>
          <a:p>
            <a:r>
              <a:rPr lang="en-US" b="1" dirty="0" smtClean="0">
                <a:solidFill>
                  <a:schemeClr val="tx1"/>
                </a:solidFill>
              </a:rPr>
              <a:t>Can be large or small</a:t>
            </a:r>
          </a:p>
          <a:p>
            <a:r>
              <a:rPr lang="en-US" b="1" dirty="0" smtClean="0">
                <a:solidFill>
                  <a:schemeClr val="tx1"/>
                </a:solidFill>
              </a:rPr>
              <a:t>Can be microscopic</a:t>
            </a:r>
          </a:p>
          <a:p>
            <a:r>
              <a:rPr lang="en-US" b="1" dirty="0" smtClean="0">
                <a:solidFill>
                  <a:schemeClr val="tx1"/>
                </a:solidFill>
              </a:rPr>
              <a:t>Can be a solid, liquid or gas</a:t>
            </a:r>
          </a:p>
          <a:p>
            <a:r>
              <a:rPr lang="en-US" b="1" dirty="0" smtClean="0">
                <a:solidFill>
                  <a:schemeClr val="tx1"/>
                </a:solidFill>
              </a:rPr>
              <a:t>Must be identified and its origin determined</a:t>
            </a:r>
            <a:endParaRPr lang="en-US" b="1" dirty="0">
              <a:solidFill>
                <a:schemeClr val="tx1"/>
              </a:solidFill>
            </a:endParaRPr>
          </a:p>
        </p:txBody>
      </p:sp>
      <p:sp>
        <p:nvSpPr>
          <p:cNvPr id="4098" name="AutoShape 2" descr="Image result for evid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evide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2" name="Picture 6" descr="Image result for evidence"/>
          <p:cNvPicPr>
            <a:picLocks noChangeAspect="1" noChangeArrowheads="1"/>
          </p:cNvPicPr>
          <p:nvPr/>
        </p:nvPicPr>
        <p:blipFill>
          <a:blip r:embed="rId2" cstate="print"/>
          <a:srcRect/>
          <a:stretch>
            <a:fillRect/>
          </a:stretch>
        </p:blipFill>
        <p:spPr bwMode="auto">
          <a:xfrm>
            <a:off x="1295400" y="4876800"/>
            <a:ext cx="2819400" cy="1981200"/>
          </a:xfrm>
          <a:prstGeom prst="rect">
            <a:avLst/>
          </a:prstGeom>
          <a:noFill/>
        </p:spPr>
      </p:pic>
      <p:pic>
        <p:nvPicPr>
          <p:cNvPr id="8" name="Picture 8" descr="Image result for evidence"/>
          <p:cNvPicPr>
            <a:picLocks noChangeAspect="1" noChangeArrowheads="1"/>
          </p:cNvPicPr>
          <p:nvPr/>
        </p:nvPicPr>
        <p:blipFill>
          <a:blip r:embed="rId3" cstate="print"/>
          <a:srcRect/>
          <a:stretch>
            <a:fillRect/>
          </a:stretch>
        </p:blipFill>
        <p:spPr bwMode="auto">
          <a:xfrm>
            <a:off x="6553200" y="2362200"/>
            <a:ext cx="2143125" cy="2143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Physical Evidence</a:t>
            </a:r>
            <a:endParaRPr lang="en-US" dirty="0"/>
          </a:p>
        </p:txBody>
      </p:sp>
      <p:sp>
        <p:nvSpPr>
          <p:cNvPr id="3" name="Content Placeholder 2"/>
          <p:cNvSpPr>
            <a:spLocks noGrp="1"/>
          </p:cNvSpPr>
          <p:nvPr>
            <p:ph idx="1"/>
          </p:nvPr>
        </p:nvSpPr>
        <p:spPr/>
        <p:txBody>
          <a:bodyPr>
            <a:noAutofit/>
          </a:bodyPr>
          <a:lstStyle/>
          <a:p>
            <a:r>
              <a:rPr lang="en-US" sz="2800" b="1" dirty="0" smtClean="0">
                <a:solidFill>
                  <a:srgbClr val="0F02BE"/>
                </a:solidFill>
              </a:rPr>
              <a:t>Any object that can establish that a crime has or has not be committed</a:t>
            </a:r>
          </a:p>
          <a:p>
            <a:pPr>
              <a:buNone/>
            </a:pPr>
            <a:endParaRPr lang="en-US" sz="2800" dirty="0" smtClean="0">
              <a:solidFill>
                <a:srgbClr val="0F02BE"/>
              </a:solidFill>
            </a:endParaRPr>
          </a:p>
          <a:p>
            <a:r>
              <a:rPr lang="en-US" sz="2800" b="1" dirty="0" smtClean="0">
                <a:solidFill>
                  <a:srgbClr val="0F02BE"/>
                </a:solidFill>
              </a:rPr>
              <a:t>Links crime to perpetrator </a:t>
            </a:r>
            <a:r>
              <a:rPr lang="en-US" sz="2800" b="1" dirty="0" smtClean="0">
                <a:solidFill>
                  <a:schemeClr val="tx2">
                    <a:lumMod val="50000"/>
                  </a:schemeClr>
                </a:solidFill>
              </a:rPr>
              <a:t>(the one who commits the crime or suspect)</a:t>
            </a:r>
          </a:p>
          <a:p>
            <a:pPr>
              <a:buNone/>
            </a:pPr>
            <a:endParaRPr lang="en-US" sz="2800" dirty="0" smtClean="0">
              <a:solidFill>
                <a:schemeClr val="tx2">
                  <a:lumMod val="50000"/>
                </a:schemeClr>
              </a:solidFill>
            </a:endParaRPr>
          </a:p>
          <a:p>
            <a:r>
              <a:rPr lang="en-US" sz="2800" b="1" dirty="0" smtClean="0">
                <a:solidFill>
                  <a:srgbClr val="0F02BE"/>
                </a:solidFill>
              </a:rPr>
              <a:t>Links crime to victim</a:t>
            </a:r>
          </a:p>
          <a:p>
            <a:endParaRPr lang="en-US" sz="2800" dirty="0" smtClean="0">
              <a:solidFill>
                <a:srgbClr val="0F02BE"/>
              </a:solidFill>
            </a:endParaRPr>
          </a:p>
          <a:p>
            <a:r>
              <a:rPr lang="en-US" sz="2800" b="1" dirty="0" smtClean="0">
                <a:solidFill>
                  <a:srgbClr val="0F02BE"/>
                </a:solidFill>
              </a:rPr>
              <a:t>Must be found or recorded at the crime scene </a:t>
            </a:r>
            <a:r>
              <a:rPr lang="en-US" sz="2800" b="1" dirty="0" smtClean="0">
                <a:solidFill>
                  <a:schemeClr val="tx2">
                    <a:lumMod val="50000"/>
                  </a:schemeClr>
                </a:solidFill>
              </a:rPr>
              <a:t>and carefully preserved for examination</a:t>
            </a:r>
          </a:p>
        </p:txBody>
      </p:sp>
      <p:pic>
        <p:nvPicPr>
          <p:cNvPr id="7" name="Picture 4"/>
          <p:cNvPicPr>
            <a:picLocks noChangeAspect="1" noChangeArrowheads="1"/>
          </p:cNvPicPr>
          <p:nvPr/>
        </p:nvPicPr>
        <p:blipFill>
          <a:blip r:embed="rId2" cstate="print"/>
          <a:srcRect/>
          <a:stretch>
            <a:fillRect/>
          </a:stretch>
        </p:blipFill>
        <p:spPr bwMode="auto">
          <a:xfrm>
            <a:off x="5029200" y="4114800"/>
            <a:ext cx="3219048" cy="1419048"/>
          </a:xfrm>
          <a:prstGeom prst="rect">
            <a:avLst/>
          </a:prstGeom>
          <a:noFill/>
          <a:ln w="9525">
            <a:noFill/>
            <a:miter lim="800000"/>
            <a:headEnd/>
            <a:tailEnd/>
          </a:ln>
        </p:spPr>
      </p:pic>
    </p:spTree>
    <p:extLst>
      <p:ext uri="{BB962C8B-B14F-4D97-AF65-F5344CB8AC3E}">
        <p14:creationId xmlns:p14="http://schemas.microsoft.com/office/powerpoint/2010/main" val="3891394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a:ln>
            <a:solidFill>
              <a:schemeClr val="accent1"/>
            </a:solidFill>
          </a:ln>
        </p:spPr>
        <p:txBody>
          <a:bodyPr/>
          <a:lstStyle/>
          <a:p>
            <a:r>
              <a:rPr lang="en-US" dirty="0" smtClean="0"/>
              <a:t>Types of Physical Evidence</a:t>
            </a:r>
            <a:endParaRPr lang="en-US" dirty="0"/>
          </a:p>
        </p:txBody>
      </p:sp>
      <p:sp>
        <p:nvSpPr>
          <p:cNvPr id="3" name="Content Placeholder 2"/>
          <p:cNvSpPr>
            <a:spLocks noGrp="1"/>
          </p:cNvSpPr>
          <p:nvPr>
            <p:ph sz="half" idx="2"/>
          </p:nvPr>
        </p:nvSpPr>
        <p:spPr>
          <a:xfrm>
            <a:off x="5105400" y="1588827"/>
            <a:ext cx="4038600" cy="5105400"/>
          </a:xfrm>
          <a:ln>
            <a:solidFill>
              <a:schemeClr val="accent1"/>
            </a:solidFill>
          </a:ln>
        </p:spPr>
        <p:txBody>
          <a:bodyPr/>
          <a:lstStyle/>
          <a:p>
            <a:r>
              <a:rPr lang="en-US" b="1" dirty="0" smtClean="0">
                <a:solidFill>
                  <a:schemeClr val="tx2">
                    <a:lumMod val="75000"/>
                  </a:schemeClr>
                </a:solidFill>
              </a:rPr>
              <a:t>Individual evidence</a:t>
            </a:r>
          </a:p>
          <a:p>
            <a:pPr lvl="1"/>
            <a:r>
              <a:rPr lang="en-US" sz="1800" b="1" dirty="0" smtClean="0">
                <a:solidFill>
                  <a:schemeClr val="tx2">
                    <a:lumMod val="75000"/>
                  </a:schemeClr>
                </a:solidFill>
              </a:rPr>
              <a:t>Characteristics that are unique to a single person or a specific item that only one person can possess</a:t>
            </a:r>
          </a:p>
          <a:p>
            <a:pPr lvl="2"/>
            <a:r>
              <a:rPr lang="en-US" sz="1800" b="1" dirty="0" smtClean="0">
                <a:solidFill>
                  <a:schemeClr val="tx2">
                    <a:lumMod val="75000"/>
                  </a:schemeClr>
                </a:solidFill>
              </a:rPr>
              <a:t>DNA</a:t>
            </a:r>
          </a:p>
          <a:p>
            <a:pPr lvl="2"/>
            <a:r>
              <a:rPr lang="en-US" sz="1800" b="1" dirty="0" smtClean="0">
                <a:solidFill>
                  <a:schemeClr val="tx2">
                    <a:lumMod val="75000"/>
                  </a:schemeClr>
                </a:solidFill>
              </a:rPr>
              <a:t>Hair root</a:t>
            </a:r>
          </a:p>
          <a:p>
            <a:pPr lvl="2"/>
            <a:r>
              <a:rPr lang="en-US" sz="1800" b="1" dirty="0" smtClean="0">
                <a:solidFill>
                  <a:schemeClr val="tx2">
                    <a:lumMod val="75000"/>
                  </a:schemeClr>
                </a:solidFill>
              </a:rPr>
              <a:t>Fingerprint</a:t>
            </a:r>
          </a:p>
          <a:p>
            <a:pPr lvl="2"/>
            <a:r>
              <a:rPr lang="en-US" sz="1800" b="1" dirty="0" smtClean="0">
                <a:solidFill>
                  <a:schemeClr val="tx2">
                    <a:lumMod val="75000"/>
                  </a:schemeClr>
                </a:solidFill>
              </a:rPr>
              <a:t>Worn footwear that has molded to the individual’s feet and taken on patterns of that person’s gait</a:t>
            </a:r>
            <a:endParaRPr lang="en-US" sz="1800" b="1" dirty="0">
              <a:solidFill>
                <a:schemeClr val="tx2">
                  <a:lumMod val="75000"/>
                </a:schemeClr>
              </a:solidFill>
            </a:endParaRPr>
          </a:p>
        </p:txBody>
      </p:sp>
      <p:sp>
        <p:nvSpPr>
          <p:cNvPr id="4" name="Content Placeholder 3"/>
          <p:cNvSpPr>
            <a:spLocks noGrp="1"/>
          </p:cNvSpPr>
          <p:nvPr>
            <p:ph sz="quarter" idx="13"/>
          </p:nvPr>
        </p:nvSpPr>
        <p:spPr>
          <a:xfrm>
            <a:off x="533400" y="1600200"/>
            <a:ext cx="4041648" cy="5105400"/>
          </a:xfrm>
          <a:ln>
            <a:solidFill>
              <a:schemeClr val="accent1"/>
            </a:solidFill>
          </a:ln>
        </p:spPr>
        <p:txBody>
          <a:bodyPr/>
          <a:lstStyle/>
          <a:p>
            <a:r>
              <a:rPr lang="en-US" b="1" dirty="0" smtClean="0">
                <a:solidFill>
                  <a:schemeClr val="tx2">
                    <a:lumMod val="75000"/>
                  </a:schemeClr>
                </a:solidFill>
              </a:rPr>
              <a:t>Class evidence:  </a:t>
            </a:r>
          </a:p>
          <a:p>
            <a:pPr lvl="1"/>
            <a:r>
              <a:rPr lang="en-US" sz="1800" b="1" dirty="0" smtClean="0">
                <a:solidFill>
                  <a:schemeClr val="tx2">
                    <a:lumMod val="75000"/>
                  </a:schemeClr>
                </a:solidFill>
              </a:rPr>
              <a:t>The evidence is anything that can be linked to a group of people but not an individual</a:t>
            </a:r>
          </a:p>
          <a:p>
            <a:pPr lvl="2"/>
            <a:r>
              <a:rPr lang="en-US" sz="1800" b="1" dirty="0" smtClean="0">
                <a:solidFill>
                  <a:schemeClr val="tx2">
                    <a:lumMod val="75000"/>
                  </a:schemeClr>
                </a:solidFill>
              </a:rPr>
              <a:t>Blood type</a:t>
            </a:r>
          </a:p>
          <a:p>
            <a:pPr lvl="2"/>
            <a:r>
              <a:rPr lang="en-US" sz="1800" b="1" dirty="0" smtClean="0">
                <a:solidFill>
                  <a:schemeClr val="tx2">
                    <a:lumMod val="75000"/>
                  </a:schemeClr>
                </a:solidFill>
              </a:rPr>
              <a:t>Shoes</a:t>
            </a:r>
          </a:p>
          <a:p>
            <a:pPr lvl="2"/>
            <a:r>
              <a:rPr lang="en-US" sz="1800" b="1" dirty="0" smtClean="0">
                <a:solidFill>
                  <a:schemeClr val="tx2">
                    <a:lumMod val="75000"/>
                  </a:schemeClr>
                </a:solidFill>
              </a:rPr>
              <a:t>Tires</a:t>
            </a:r>
          </a:p>
          <a:p>
            <a:pPr lvl="2"/>
            <a:r>
              <a:rPr lang="en-US" sz="1800" b="1" dirty="0" smtClean="0">
                <a:solidFill>
                  <a:schemeClr val="tx2">
                    <a:lumMod val="75000"/>
                  </a:schemeClr>
                </a:solidFill>
              </a:rPr>
              <a:t>Glass </a:t>
            </a:r>
          </a:p>
          <a:p>
            <a:pPr lvl="2"/>
            <a:r>
              <a:rPr lang="en-US" sz="1800" b="1" dirty="0" smtClean="0">
                <a:solidFill>
                  <a:schemeClr val="tx2">
                    <a:lumMod val="75000"/>
                  </a:schemeClr>
                </a:solidFill>
              </a:rPr>
              <a:t>Fiber</a:t>
            </a:r>
          </a:p>
          <a:p>
            <a:pPr lvl="2"/>
            <a:r>
              <a:rPr lang="en-US" sz="1800" b="1" dirty="0" smtClean="0">
                <a:solidFill>
                  <a:schemeClr val="tx2">
                    <a:lumMod val="75000"/>
                  </a:schemeClr>
                </a:solidFill>
              </a:rPr>
              <a:t>Hair  except for root</a:t>
            </a:r>
          </a:p>
          <a:p>
            <a:pPr lvl="2"/>
            <a:endParaRPr lang="en-US" b="1" dirty="0">
              <a:solidFill>
                <a:schemeClr val="tx2">
                  <a:lumMod val="75000"/>
                </a:schemeClr>
              </a:solidFill>
            </a:endParaRPr>
          </a:p>
        </p:txBody>
      </p:sp>
      <p:pic>
        <p:nvPicPr>
          <p:cNvPr id="5124" name="Picture 4" descr="Image result for evidence"/>
          <p:cNvPicPr>
            <a:picLocks noChangeAspect="1" noChangeArrowheads="1"/>
          </p:cNvPicPr>
          <p:nvPr/>
        </p:nvPicPr>
        <p:blipFill>
          <a:blip r:embed="rId2" cstate="print"/>
          <a:srcRect/>
          <a:stretch>
            <a:fillRect/>
          </a:stretch>
        </p:blipFill>
        <p:spPr bwMode="auto">
          <a:xfrm>
            <a:off x="155575" y="5181600"/>
            <a:ext cx="1981200" cy="1714500"/>
          </a:xfrm>
          <a:prstGeom prst="rect">
            <a:avLst/>
          </a:prstGeom>
          <a:noFill/>
          <a:ln>
            <a:solidFill>
              <a:schemeClr val="accent1">
                <a:lumMod val="75000"/>
              </a:schemeClr>
            </a:solidFill>
          </a:ln>
        </p:spPr>
      </p:pic>
      <p:pic>
        <p:nvPicPr>
          <p:cNvPr id="5126" name="Picture 6" descr="Image result for evidence"/>
          <p:cNvPicPr>
            <a:picLocks noChangeAspect="1" noChangeArrowheads="1"/>
          </p:cNvPicPr>
          <p:nvPr/>
        </p:nvPicPr>
        <p:blipFill>
          <a:blip r:embed="rId3" cstate="print"/>
          <a:srcRect/>
          <a:stretch>
            <a:fillRect/>
          </a:stretch>
        </p:blipFill>
        <p:spPr bwMode="auto">
          <a:xfrm>
            <a:off x="2454504" y="5181600"/>
            <a:ext cx="1828800" cy="1828800"/>
          </a:xfrm>
          <a:prstGeom prst="rect">
            <a:avLst/>
          </a:prstGeom>
          <a:noFill/>
          <a:ln>
            <a:solidFill>
              <a:schemeClr val="accent1">
                <a:lumMod val="75000"/>
              </a:schemeClr>
            </a:solidFill>
          </a:ln>
        </p:spPr>
      </p:pic>
      <p:pic>
        <p:nvPicPr>
          <p:cNvPr id="5130" name="Picture 10" descr="Image result for fingerprint"/>
          <p:cNvPicPr>
            <a:picLocks noChangeAspect="1" noChangeArrowheads="1"/>
          </p:cNvPicPr>
          <p:nvPr/>
        </p:nvPicPr>
        <p:blipFill>
          <a:blip r:embed="rId4" cstate="print"/>
          <a:srcRect/>
          <a:stretch>
            <a:fillRect/>
          </a:stretch>
        </p:blipFill>
        <p:spPr bwMode="auto">
          <a:xfrm rot="5400000">
            <a:off x="6756922" y="5326039"/>
            <a:ext cx="1134470" cy="1981200"/>
          </a:xfrm>
          <a:prstGeom prst="rect">
            <a:avLst/>
          </a:prstGeom>
          <a:noFill/>
          <a:ln>
            <a:solidFill>
              <a:schemeClr val="accent1">
                <a:lumMod val="75000"/>
              </a:schemeClr>
            </a:solidFill>
          </a:ln>
        </p:spPr>
      </p:pic>
      <p:sp>
        <p:nvSpPr>
          <p:cNvPr id="5132" name="AutoShape 12" descr="Image result for dna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4" name="AutoShape 14" descr="Image result for dna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6" name="Picture 16" descr="Image result for dna model"/>
          <p:cNvPicPr>
            <a:picLocks noChangeAspect="1" noChangeArrowheads="1"/>
          </p:cNvPicPr>
          <p:nvPr/>
        </p:nvPicPr>
        <p:blipFill>
          <a:blip r:embed="rId5" cstate="print"/>
          <a:srcRect/>
          <a:stretch>
            <a:fillRect/>
          </a:stretch>
        </p:blipFill>
        <p:spPr bwMode="auto">
          <a:xfrm>
            <a:off x="4601033" y="5143500"/>
            <a:ext cx="1676400" cy="1714500"/>
          </a:xfrm>
          <a:prstGeom prst="rect">
            <a:avLst/>
          </a:prstGeom>
          <a:noFill/>
          <a:ln>
            <a:solidFill>
              <a:schemeClr val="accent1">
                <a:lumMod val="75000"/>
              </a:schemeClr>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mage result for crime scene secure"/>
          <p:cNvPicPr>
            <a:picLocks noChangeAspect="1" noChangeArrowheads="1"/>
          </p:cNvPicPr>
          <p:nvPr/>
        </p:nvPicPr>
        <p:blipFill>
          <a:blip r:embed="rId2" cstate="print"/>
          <a:srcRect/>
          <a:stretch>
            <a:fillRect/>
          </a:stretch>
        </p:blipFill>
        <p:spPr bwMode="auto">
          <a:xfrm>
            <a:off x="6353175" y="152400"/>
            <a:ext cx="2790825" cy="1638300"/>
          </a:xfrm>
          <a:prstGeom prst="rect">
            <a:avLst/>
          </a:prstGeom>
          <a:noFill/>
        </p:spPr>
      </p:pic>
      <p:sp>
        <p:nvSpPr>
          <p:cNvPr id="2" name="Title 1"/>
          <p:cNvSpPr>
            <a:spLocks noGrp="1"/>
          </p:cNvSpPr>
          <p:nvPr>
            <p:ph type="title"/>
          </p:nvPr>
        </p:nvSpPr>
        <p:spPr>
          <a:xfrm>
            <a:off x="457200" y="0"/>
            <a:ext cx="8229600" cy="1219200"/>
          </a:xfrm>
        </p:spPr>
        <p:txBody>
          <a:bodyPr/>
          <a:lstStyle/>
          <a:p>
            <a:r>
              <a:rPr lang="en-US" dirty="0" smtClean="0"/>
              <a:t>1.  Securing the </a:t>
            </a:r>
            <a:r>
              <a:rPr lang="en-US" dirty="0" smtClean="0">
                <a:solidFill>
                  <a:srgbClr val="0F02BE"/>
                </a:solidFill>
              </a:rPr>
              <a:t>S</a:t>
            </a:r>
            <a:r>
              <a:rPr lang="en-US" dirty="0" smtClean="0">
                <a:solidFill>
                  <a:schemeClr val="bg1"/>
                </a:solidFill>
              </a:rPr>
              <a:t>cene</a:t>
            </a:r>
            <a:endParaRPr lang="en-US" dirty="0">
              <a:solidFill>
                <a:schemeClr val="bg1"/>
              </a:solidFill>
            </a:endParaRPr>
          </a:p>
        </p:txBody>
      </p:sp>
      <p:sp>
        <p:nvSpPr>
          <p:cNvPr id="3" name="Content Placeholder 2"/>
          <p:cNvSpPr>
            <a:spLocks noGrp="1"/>
          </p:cNvSpPr>
          <p:nvPr>
            <p:ph idx="1"/>
          </p:nvPr>
        </p:nvSpPr>
        <p:spPr>
          <a:xfrm>
            <a:off x="457200" y="1219200"/>
            <a:ext cx="8229600" cy="5257800"/>
          </a:xfrm>
        </p:spPr>
        <p:txBody>
          <a:bodyPr>
            <a:normAutofit fontScale="92500"/>
          </a:bodyPr>
          <a:lstStyle/>
          <a:p>
            <a:r>
              <a:rPr lang="en-US" b="1" dirty="0" smtClean="0">
                <a:solidFill>
                  <a:srgbClr val="0F02BE"/>
                </a:solidFill>
              </a:rPr>
              <a:t>First officer or first responder on the scene is responsible </a:t>
            </a:r>
            <a:r>
              <a:rPr lang="en-US" b="1" dirty="0" smtClean="0">
                <a:solidFill>
                  <a:schemeClr val="bg1"/>
                </a:solidFill>
              </a:rPr>
              <a:t>g </a:t>
            </a:r>
            <a:r>
              <a:rPr lang="en-US" b="1" dirty="0" smtClean="0">
                <a:solidFill>
                  <a:srgbClr val="FF0000"/>
                </a:solidFill>
              </a:rPr>
              <a:t>Secure the scene</a:t>
            </a:r>
            <a:r>
              <a:rPr lang="en-US" b="1" dirty="0" smtClean="0">
                <a:solidFill>
                  <a:schemeClr val="tx1"/>
                </a:solidFill>
              </a:rPr>
              <a:t>/protecting the area and get </a:t>
            </a:r>
            <a:r>
              <a:rPr lang="en-US" b="1" dirty="0" smtClean="0">
                <a:solidFill>
                  <a:srgbClr val="FF0000"/>
                </a:solidFill>
              </a:rPr>
              <a:t>medical attention </a:t>
            </a:r>
            <a:r>
              <a:rPr lang="en-US" b="1" dirty="0" smtClean="0">
                <a:solidFill>
                  <a:schemeClr val="tx1"/>
                </a:solidFill>
              </a:rPr>
              <a:t>for any victims.  </a:t>
            </a:r>
          </a:p>
          <a:p>
            <a:pPr lvl="2"/>
            <a:r>
              <a:rPr lang="en-US" sz="1800" b="1" dirty="0" smtClean="0">
                <a:solidFill>
                  <a:schemeClr val="tx2">
                    <a:lumMod val="75000"/>
                  </a:schemeClr>
                </a:solidFill>
              </a:rPr>
              <a:t>Notes of anyone present; leaving area; hazardous materials, etc.  </a:t>
            </a:r>
          </a:p>
          <a:p>
            <a:pPr lvl="2"/>
            <a:r>
              <a:rPr lang="en-US" sz="1800" b="1" dirty="0" smtClean="0">
                <a:solidFill>
                  <a:schemeClr val="tx2">
                    <a:lumMod val="75000"/>
                  </a:schemeClr>
                </a:solidFill>
              </a:rPr>
              <a:t>Persons needing medical assistance take priority  and arresting the perpetrator</a:t>
            </a:r>
          </a:p>
          <a:p>
            <a:pPr lvl="2"/>
            <a:r>
              <a:rPr lang="en-US" sz="1800" b="1" dirty="0" smtClean="0">
                <a:solidFill>
                  <a:schemeClr val="tx2">
                    <a:lumMod val="75000"/>
                  </a:schemeClr>
                </a:solidFill>
              </a:rPr>
              <a:t>Record statements made by victim or any information provided</a:t>
            </a:r>
            <a:endParaRPr lang="en-US" sz="1800" b="1" dirty="0">
              <a:solidFill>
                <a:schemeClr val="tx2">
                  <a:lumMod val="75000"/>
                </a:schemeClr>
              </a:solidFill>
            </a:endParaRPr>
          </a:p>
          <a:p>
            <a:r>
              <a:rPr lang="en-US" sz="1800" b="1" dirty="0" smtClean="0">
                <a:solidFill>
                  <a:schemeClr val="tx1"/>
                </a:solidFill>
              </a:rPr>
              <a:t>Process: </a:t>
            </a:r>
          </a:p>
          <a:p>
            <a:pPr lvl="1"/>
            <a:r>
              <a:rPr lang="en-US" b="1" dirty="0" smtClean="0">
                <a:solidFill>
                  <a:schemeClr val="tx1"/>
                </a:solidFill>
              </a:rPr>
              <a:t>Exclude all unauthorized persons (including family members of victim)</a:t>
            </a:r>
          </a:p>
          <a:p>
            <a:pPr lvl="1"/>
            <a:r>
              <a:rPr lang="en-US" b="1" dirty="0" smtClean="0">
                <a:solidFill>
                  <a:schemeClr val="tx1"/>
                </a:solidFill>
              </a:rPr>
              <a:t>Direct </a:t>
            </a:r>
            <a:r>
              <a:rPr lang="en-US" b="1" dirty="0" smtClean="0">
                <a:solidFill>
                  <a:srgbClr val="FF0000"/>
                </a:solidFill>
              </a:rPr>
              <a:t>essential persons such as medical teams </a:t>
            </a:r>
            <a:r>
              <a:rPr lang="en-US" b="1" dirty="0" smtClean="0">
                <a:solidFill>
                  <a:schemeClr val="tx1"/>
                </a:solidFill>
              </a:rPr>
              <a:t>to the victim via a route that minimizes the disruption to the scene</a:t>
            </a:r>
            <a:endParaRPr lang="en-US" b="1" dirty="0">
              <a:solidFill>
                <a:schemeClr val="tx1"/>
              </a:solidFill>
            </a:endParaRPr>
          </a:p>
          <a:p>
            <a:pPr lvl="1"/>
            <a:r>
              <a:rPr lang="en-US" b="1" dirty="0" smtClean="0">
                <a:solidFill>
                  <a:schemeClr val="tx1"/>
                </a:solidFill>
              </a:rPr>
              <a:t>Direct</a:t>
            </a:r>
            <a:r>
              <a:rPr lang="en-US" b="1" dirty="0" smtClean="0"/>
              <a:t> </a:t>
            </a:r>
            <a:r>
              <a:rPr lang="en-US" b="1" dirty="0" smtClean="0">
                <a:solidFill>
                  <a:srgbClr val="FF0000"/>
                </a:solidFill>
              </a:rPr>
              <a:t>additional officers </a:t>
            </a:r>
            <a:r>
              <a:rPr lang="en-US" b="1" dirty="0" smtClean="0">
                <a:solidFill>
                  <a:schemeClr val="tx1"/>
                </a:solidFill>
              </a:rPr>
              <a:t>to isolate area</a:t>
            </a:r>
          </a:p>
          <a:p>
            <a:pPr lvl="1"/>
            <a:r>
              <a:rPr lang="en-US" b="1" dirty="0" smtClean="0">
                <a:solidFill>
                  <a:schemeClr val="tx1"/>
                </a:solidFill>
              </a:rPr>
              <a:t>Identify all persons at the scene </a:t>
            </a:r>
            <a:r>
              <a:rPr lang="en-US" b="1" dirty="0" smtClean="0"/>
              <a:t>(</a:t>
            </a:r>
            <a:r>
              <a:rPr lang="en-US" b="1" dirty="0" smtClean="0">
                <a:solidFill>
                  <a:srgbClr val="FF0000"/>
                </a:solidFill>
              </a:rPr>
              <a:t>bystanders, witnesses</a:t>
            </a:r>
            <a:r>
              <a:rPr lang="en-US" b="1" dirty="0" smtClean="0">
                <a:solidFill>
                  <a:schemeClr val="tx1"/>
                </a:solidFill>
              </a:rPr>
              <a:t>) and detain potential suspects/witnesses for interviews</a:t>
            </a:r>
          </a:p>
          <a:p>
            <a:pPr lvl="1"/>
            <a:r>
              <a:rPr lang="en-US" b="1" dirty="0" smtClean="0">
                <a:solidFill>
                  <a:schemeClr val="tx1"/>
                </a:solidFill>
              </a:rPr>
              <a:t>Log name and time of day of everyone who enters/leaves </a:t>
            </a:r>
          </a:p>
          <a:p>
            <a:pPr lvl="1"/>
            <a:r>
              <a:rPr lang="en-US" b="1" dirty="0" smtClean="0">
                <a:solidFill>
                  <a:schemeClr val="tx2">
                    <a:lumMod val="50000"/>
                  </a:schemeClr>
                </a:solidFill>
              </a:rPr>
              <a:t>EVERY INDIVIDUAL IS A POSSIBLE DESTROYER OF PHYSICAL EVIDENCE AND THIS COULD AFFECT THE OUTCOME OF THE CASE IN COURT</a:t>
            </a:r>
          </a:p>
        </p:txBody>
      </p:sp>
    </p:spTree>
    <p:extLst>
      <p:ext uri="{BB962C8B-B14F-4D97-AF65-F5344CB8AC3E}">
        <p14:creationId xmlns:p14="http://schemas.microsoft.com/office/powerpoint/2010/main" val="155653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endParaRPr lang="en-US" dirty="0"/>
          </a:p>
        </p:txBody>
      </p:sp>
      <p:sp>
        <p:nvSpPr>
          <p:cNvPr id="3" name="Content Placeholder 2"/>
          <p:cNvSpPr>
            <a:spLocks noGrp="1"/>
          </p:cNvSpPr>
          <p:nvPr>
            <p:ph idx="1"/>
          </p:nvPr>
        </p:nvSpPr>
        <p:spPr>
          <a:xfrm>
            <a:off x="457200" y="838200"/>
            <a:ext cx="8229600" cy="5287963"/>
          </a:xfrm>
        </p:spPr>
        <p:txBody>
          <a:bodyPr/>
          <a:lstStyle/>
          <a:p>
            <a:r>
              <a:rPr lang="en-US" b="1" dirty="0" smtClean="0">
                <a:solidFill>
                  <a:srgbClr val="0070C0"/>
                </a:solidFill>
              </a:rPr>
              <a:t>Lead Investigator:  </a:t>
            </a:r>
          </a:p>
          <a:p>
            <a:pPr lvl="1"/>
            <a:r>
              <a:rPr lang="en-US" b="1" dirty="0" smtClean="0">
                <a:solidFill>
                  <a:schemeClr val="tx2">
                    <a:lumMod val="75000"/>
                  </a:schemeClr>
                </a:solidFill>
              </a:rPr>
              <a:t>evaluates the area; determines perimeter; establishes point of entry/exit of perpetrator</a:t>
            </a:r>
          </a:p>
          <a:p>
            <a:pPr lvl="1">
              <a:buNone/>
            </a:pPr>
            <a:endParaRPr lang="en-US" b="1" dirty="0" smtClean="0">
              <a:solidFill>
                <a:schemeClr val="tx2">
                  <a:lumMod val="75000"/>
                </a:schemeClr>
              </a:solidFill>
            </a:endParaRPr>
          </a:p>
          <a:p>
            <a:pPr lvl="1"/>
            <a:r>
              <a:rPr lang="en-US" b="1" dirty="0" smtClean="0">
                <a:solidFill>
                  <a:schemeClr val="tx2">
                    <a:lumMod val="75000"/>
                  </a:schemeClr>
                </a:solidFill>
              </a:rPr>
              <a:t>Document &amp;photograph the scene</a:t>
            </a:r>
          </a:p>
          <a:p>
            <a:pPr lvl="1">
              <a:buNone/>
            </a:pPr>
            <a:endParaRPr lang="en-US" b="1" dirty="0" smtClean="0">
              <a:solidFill>
                <a:schemeClr val="tx2">
                  <a:lumMod val="75000"/>
                </a:schemeClr>
              </a:solidFill>
            </a:endParaRPr>
          </a:p>
          <a:p>
            <a:pPr lvl="1"/>
            <a:r>
              <a:rPr lang="en-US" b="1" dirty="0" smtClean="0">
                <a:solidFill>
                  <a:schemeClr val="tx2">
                    <a:lumMod val="75000"/>
                  </a:schemeClr>
                </a:solidFill>
              </a:rPr>
              <a:t>No smoking, drinking, eating, littering (alters scene)</a:t>
            </a:r>
          </a:p>
          <a:p>
            <a:pPr lvl="1">
              <a:buNone/>
            </a:pPr>
            <a:endParaRPr lang="en-US" b="1" dirty="0" smtClean="0">
              <a:solidFill>
                <a:schemeClr val="tx2">
                  <a:lumMod val="75000"/>
                </a:schemeClr>
              </a:solidFill>
            </a:endParaRPr>
          </a:p>
          <a:p>
            <a:pPr lvl="1"/>
            <a:r>
              <a:rPr lang="en-US" b="1" dirty="0" smtClean="0">
                <a:solidFill>
                  <a:schemeClr val="tx2">
                    <a:lumMod val="75000"/>
                  </a:schemeClr>
                </a:solidFill>
              </a:rPr>
              <a:t>Nothing should be moved (including bodies) or disturbed unless there is a specific threat (don’t turn on faucets, flush toilets, open or close windows, adjust heat or air, change temperature in any way)</a:t>
            </a:r>
          </a:p>
          <a:p>
            <a:endParaRPr lang="en-US" b="1" dirty="0">
              <a:solidFill>
                <a:schemeClr val="tx2">
                  <a:lumMod val="75000"/>
                </a:schemeClr>
              </a:solidFill>
            </a:endParaRPr>
          </a:p>
        </p:txBody>
      </p:sp>
      <p:pic>
        <p:nvPicPr>
          <p:cNvPr id="25604" name="Picture 4" descr="http://guides.gamepressure.com/brokenswordtheserpentscurse/gfx/word/75156476.jpg"/>
          <p:cNvPicPr>
            <a:picLocks noChangeAspect="1" noChangeArrowheads="1"/>
          </p:cNvPicPr>
          <p:nvPr/>
        </p:nvPicPr>
        <p:blipFill>
          <a:blip r:embed="rId2" cstate="print"/>
          <a:srcRect/>
          <a:stretch>
            <a:fillRect/>
          </a:stretch>
        </p:blipFill>
        <p:spPr bwMode="auto">
          <a:xfrm>
            <a:off x="2590800" y="4114800"/>
            <a:ext cx="4551678" cy="2560320"/>
          </a:xfrm>
          <a:prstGeom prst="rect">
            <a:avLst/>
          </a:prstGeom>
          <a:noFill/>
        </p:spPr>
      </p:pic>
    </p:spTree>
    <p:extLst>
      <p:ext uri="{BB962C8B-B14F-4D97-AF65-F5344CB8AC3E}">
        <p14:creationId xmlns:p14="http://schemas.microsoft.com/office/powerpoint/2010/main" val="1076194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Separate the Witnesses</a:t>
            </a:r>
            <a:endParaRPr lang="en-US" dirty="0"/>
          </a:p>
        </p:txBody>
      </p:sp>
      <p:sp>
        <p:nvSpPr>
          <p:cNvPr id="3" name="Content Placeholder 2"/>
          <p:cNvSpPr>
            <a:spLocks noGrp="1"/>
          </p:cNvSpPr>
          <p:nvPr>
            <p:ph idx="1"/>
          </p:nvPr>
        </p:nvSpPr>
        <p:spPr/>
        <p:txBody>
          <a:bodyPr/>
          <a:lstStyle/>
          <a:p>
            <a:r>
              <a:rPr lang="en-US" b="1" dirty="0" smtClean="0"/>
              <a:t>Witnesses must be separated and asked for their account of the story.  </a:t>
            </a:r>
          </a:p>
          <a:p>
            <a:pPr lvl="1"/>
            <a:r>
              <a:rPr lang="en-US" b="1" dirty="0" smtClean="0">
                <a:solidFill>
                  <a:schemeClr val="tx1"/>
                </a:solidFill>
              </a:rPr>
              <a:t>When did the crime occur? </a:t>
            </a:r>
          </a:p>
          <a:p>
            <a:pPr lvl="1"/>
            <a:r>
              <a:rPr lang="en-US" b="1" dirty="0" smtClean="0">
                <a:solidFill>
                  <a:schemeClr val="tx1"/>
                </a:solidFill>
              </a:rPr>
              <a:t>Who called in the crime? </a:t>
            </a:r>
          </a:p>
          <a:p>
            <a:pPr lvl="1"/>
            <a:r>
              <a:rPr lang="en-US" b="1" dirty="0" smtClean="0">
                <a:solidFill>
                  <a:schemeClr val="tx1"/>
                </a:solidFill>
              </a:rPr>
              <a:t>Who is the victim? </a:t>
            </a:r>
          </a:p>
          <a:p>
            <a:pPr lvl="1"/>
            <a:r>
              <a:rPr lang="en-US" b="1" dirty="0" smtClean="0">
                <a:solidFill>
                  <a:schemeClr val="tx1"/>
                </a:solidFill>
              </a:rPr>
              <a:t>Can the perpetrator be identified? </a:t>
            </a:r>
          </a:p>
          <a:p>
            <a:pPr lvl="1"/>
            <a:r>
              <a:rPr lang="en-US" b="1" dirty="0" smtClean="0">
                <a:solidFill>
                  <a:schemeClr val="tx1"/>
                </a:solidFill>
              </a:rPr>
              <a:t>What did you see happen? </a:t>
            </a:r>
          </a:p>
          <a:p>
            <a:pPr lvl="1"/>
            <a:r>
              <a:rPr lang="en-US" b="1" dirty="0" smtClean="0">
                <a:solidFill>
                  <a:schemeClr val="tx1"/>
                </a:solidFill>
              </a:rPr>
              <a:t>Where were you when you observed the crime scene?  </a:t>
            </a:r>
          </a:p>
          <a:p>
            <a:pPr lvl="1"/>
            <a:endParaRPr lang="en-US" b="1" dirty="0" smtClean="0">
              <a:solidFill>
                <a:schemeClr val="tx1"/>
              </a:solidFill>
            </a:endParaRPr>
          </a:p>
          <a:p>
            <a:pPr lvl="1"/>
            <a:r>
              <a:rPr lang="en-US" b="1" dirty="0" smtClean="0">
                <a:solidFill>
                  <a:schemeClr val="tx1"/>
                </a:solidFill>
              </a:rPr>
              <a:t>Think about why it is important for the witnesses to be interviewed separately?</a:t>
            </a:r>
          </a:p>
          <a:p>
            <a:pPr lvl="1">
              <a:buNone/>
            </a:pPr>
            <a:endParaRPr lang="en-US" b="1" dirty="0" smtClean="0">
              <a:solidFill>
                <a:schemeClr val="tx1"/>
              </a:solidFill>
            </a:endParaRPr>
          </a:p>
          <a:p>
            <a:pPr lvl="1"/>
            <a:endParaRPr lang="en-US" dirty="0"/>
          </a:p>
        </p:txBody>
      </p:sp>
      <p:pic>
        <p:nvPicPr>
          <p:cNvPr id="24579" name="Picture 3"/>
          <p:cNvPicPr>
            <a:picLocks noChangeAspect="1" noChangeArrowheads="1"/>
          </p:cNvPicPr>
          <p:nvPr/>
        </p:nvPicPr>
        <p:blipFill>
          <a:blip r:embed="rId2" cstate="print"/>
          <a:srcRect/>
          <a:stretch>
            <a:fillRect/>
          </a:stretch>
        </p:blipFill>
        <p:spPr bwMode="auto">
          <a:xfrm>
            <a:off x="6553200" y="22098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1252</TotalTime>
  <Words>2634</Words>
  <Application>Microsoft Office PowerPoint</Application>
  <PresentationFormat>On-screen Show (4:3)</PresentationFormat>
  <Paragraphs>284</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Century Gothic</vt:lpstr>
      <vt:lpstr>Chiller</vt:lpstr>
      <vt:lpstr>Courier New</vt:lpstr>
      <vt:lpstr>Palatino Linotype</vt:lpstr>
      <vt:lpstr>Executive</vt:lpstr>
      <vt:lpstr>The Crime Scene and Evidence </vt:lpstr>
      <vt:lpstr>Today’s Brain Teaser</vt:lpstr>
      <vt:lpstr>The CSI and Crime Lab Teams</vt:lpstr>
      <vt:lpstr>What is Physical Evidence?</vt:lpstr>
      <vt:lpstr>“Rules” for Physical Evidence</vt:lpstr>
      <vt:lpstr>Types of Physical Evidence</vt:lpstr>
      <vt:lpstr>1.  Securing the Scene</vt:lpstr>
      <vt:lpstr>PowerPoint Presentation</vt:lpstr>
      <vt:lpstr>2.  Separate the Witnesses</vt:lpstr>
      <vt:lpstr>The eyewitness</vt:lpstr>
      <vt:lpstr>Factors Affecting Eyewitness Accounts</vt:lpstr>
      <vt:lpstr>PowerPoint Presentation</vt:lpstr>
      <vt:lpstr>3.  Scan the Scene</vt:lpstr>
      <vt:lpstr>4.  Seeing the Scene</vt:lpstr>
      <vt:lpstr>Recording the Scene</vt:lpstr>
      <vt:lpstr>PowerPoint Presentation</vt:lpstr>
      <vt:lpstr>5.  Sketch the Scene</vt:lpstr>
      <vt:lpstr>6.  Search for Evidence</vt:lpstr>
      <vt:lpstr>PowerPoint Presentation</vt:lpstr>
      <vt:lpstr>7.  Securing and Collecting Evidence (Bagged and Tagged Separately)</vt:lpstr>
      <vt:lpstr>Remember……..</vt:lpstr>
      <vt:lpstr>Evidence Containers</vt:lpstr>
      <vt:lpstr>DNA evidence</vt:lpstr>
      <vt:lpstr>Label the Evidence</vt:lpstr>
      <vt:lpstr>Chain of Custody</vt:lpstr>
      <vt:lpstr>Standard/Reference Samples</vt:lpstr>
      <vt:lpstr>Crime Scene Safety</vt:lpstr>
      <vt:lpstr>4th Amendment</vt:lpstr>
      <vt:lpstr>Supreme Court Rulings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Crime Scene</dc:title>
  <dc:creator>Janet Raybon</dc:creator>
  <cp:lastModifiedBy>Hilton, Codey D.</cp:lastModifiedBy>
  <cp:revision>88</cp:revision>
  <dcterms:created xsi:type="dcterms:W3CDTF">2013-06-17T15:58:38Z</dcterms:created>
  <dcterms:modified xsi:type="dcterms:W3CDTF">2016-06-28T17:36:47Z</dcterms:modified>
</cp:coreProperties>
</file>