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 id="264" r:id="rId10"/>
    <p:sldId id="269" r:id="rId11"/>
    <p:sldId id="265" r:id="rId12"/>
    <p:sldId id="266" r:id="rId13"/>
    <p:sldId id="268" r:id="rId14"/>
    <p:sldId id="267" r:id="rId15"/>
    <p:sldId id="270" r:id="rId16"/>
    <p:sldId id="271" r:id="rId17"/>
    <p:sldId id="272" r:id="rId18"/>
    <p:sldId id="273" r:id="rId19"/>
    <p:sldId id="274" r:id="rId20"/>
    <p:sldId id="276" r:id="rId21"/>
    <p:sldId id="275"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F5200CB-CA2D-4FDD-8AD1-B20B482CE649}" type="datetimeFigureOut">
              <a:rPr lang="en-US" smtClean="0"/>
              <a:t>4/15/2016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2EF77B2-436A-4B0C-B241-1F4726B2C51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5200CB-CA2D-4FDD-8AD1-B20B482CE649}"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F77B2-436A-4B0C-B241-1F4726B2C5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5200CB-CA2D-4FDD-8AD1-B20B482CE649}"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F77B2-436A-4B0C-B241-1F4726B2C5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5200CB-CA2D-4FDD-8AD1-B20B482CE649}"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F77B2-436A-4B0C-B241-1F4726B2C51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5200CB-CA2D-4FDD-8AD1-B20B482CE649}" type="datetimeFigureOut">
              <a:rPr lang="en-US" smtClean="0"/>
              <a:t>4/15/2016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2EF77B2-436A-4B0C-B241-1F4726B2C51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F5200CB-CA2D-4FDD-8AD1-B20B482CE649}"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F77B2-436A-4B0C-B241-1F4726B2C51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5200CB-CA2D-4FDD-8AD1-B20B482CE649}" type="datetimeFigureOut">
              <a:rPr lang="en-US" smtClean="0"/>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F77B2-436A-4B0C-B241-1F4726B2C51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5200CB-CA2D-4FDD-8AD1-B20B482CE649}"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F77B2-436A-4B0C-B241-1F4726B2C5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200CB-CA2D-4FDD-8AD1-B20B482CE649}" type="datetimeFigureOut">
              <a:rPr lang="en-US" smtClean="0"/>
              <a:t>4/15/2016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F77B2-436A-4B0C-B241-1F4726B2C5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5200CB-CA2D-4FDD-8AD1-B20B482CE649}"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F77B2-436A-4B0C-B241-1F4726B2C51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5200CB-CA2D-4FDD-8AD1-B20B482CE649}" type="datetimeFigureOut">
              <a:rPr lang="en-US" smtClean="0"/>
              <a:t>4/15/2016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2EF77B2-436A-4B0C-B241-1F4726B2C51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F5200CB-CA2D-4FDD-8AD1-B20B482CE649}" type="datetimeFigureOut">
              <a:rPr lang="en-US" smtClean="0"/>
              <a:t>4/15/2016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2EF77B2-436A-4B0C-B241-1F4726B2C5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rosscuttingconcept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romacademy.com/"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youtu.be/rvVzlg26bC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youtu.be/D7gb8v9R3m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hyperlink" Target="http://www.ncleg.net/EnactedLegislation/Statutes/HTML/BySection/Chapter_90/GS_90-95.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200400"/>
            <a:ext cx="8153400" cy="1600200"/>
          </a:xfrm>
        </p:spPr>
        <p:txBody>
          <a:bodyPr/>
          <a:lstStyle/>
          <a:p>
            <a:r>
              <a:rPr lang="en-US" dirty="0" smtClean="0"/>
              <a:t>Adapted from </a:t>
            </a:r>
          </a:p>
          <a:p>
            <a:r>
              <a:rPr lang="en-US" dirty="0" smtClean="0"/>
              <a:t>The Mystery of Lyle and Louise (</a:t>
            </a:r>
            <a:r>
              <a:rPr lang="en-US" dirty="0" smtClean="0">
                <a:hlinkClick r:id="rId2"/>
              </a:rPr>
              <a:t>www.crosscuttingconcepts.com</a:t>
            </a:r>
            <a:endParaRPr lang="en-US" dirty="0" smtClean="0"/>
          </a:p>
          <a:p>
            <a:r>
              <a:rPr lang="en-US" dirty="0" smtClean="0"/>
              <a:t>I</a:t>
            </a:r>
          </a:p>
        </p:txBody>
      </p:sp>
      <p:sp>
        <p:nvSpPr>
          <p:cNvPr id="2" name="Title 1"/>
          <p:cNvSpPr>
            <a:spLocks noGrp="1"/>
          </p:cNvSpPr>
          <p:nvPr>
            <p:ph type="ctrTitle"/>
          </p:nvPr>
        </p:nvSpPr>
        <p:spPr/>
        <p:txBody>
          <a:bodyPr/>
          <a:lstStyle/>
          <a:p>
            <a:r>
              <a:rPr lang="en-US" dirty="0" smtClean="0"/>
              <a:t>Forensic Toxicology </a:t>
            </a:r>
            <a:endParaRPr lang="en-US" dirty="0"/>
          </a:p>
        </p:txBody>
      </p:sp>
      <p:pic>
        <p:nvPicPr>
          <p:cNvPr id="3074" name="Picture 2" descr="http://www.eztestkits.com/skin/frontend/default/hellosimple/images/homepage_bann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8648700" cy="1619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Tests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99482881"/>
              </p:ext>
            </p:extLst>
          </p:nvPr>
        </p:nvGraphicFramePr>
        <p:xfrm>
          <a:off x="914400" y="1447800"/>
          <a:ext cx="7772400" cy="494284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dirty="0" smtClean="0"/>
                        <a:t>T </a:t>
                      </a:r>
                      <a:r>
                        <a:rPr lang="en-US" dirty="0" err="1" smtClean="0"/>
                        <a:t>ype</a:t>
                      </a:r>
                      <a:endParaRPr lang="en-US" dirty="0"/>
                    </a:p>
                  </a:txBody>
                  <a:tcPr/>
                </a:tc>
                <a:tc>
                  <a:txBody>
                    <a:bodyPr/>
                    <a:lstStyle/>
                    <a:p>
                      <a:r>
                        <a:rPr lang="en-US" dirty="0" smtClean="0"/>
                        <a:t>Chemicals</a:t>
                      </a:r>
                      <a:r>
                        <a:rPr lang="en-US" baseline="0" dirty="0" smtClean="0"/>
                        <a:t> Used</a:t>
                      </a:r>
                      <a:endParaRPr lang="en-US" dirty="0"/>
                    </a:p>
                  </a:txBody>
                  <a:tcPr/>
                </a:tc>
                <a:tc>
                  <a:txBody>
                    <a:bodyPr/>
                    <a:lstStyle/>
                    <a:p>
                      <a:r>
                        <a:rPr lang="en-US" dirty="0" err="1" smtClean="0"/>
                        <a:t>Postive</a:t>
                      </a:r>
                      <a:r>
                        <a:rPr lang="en-US" baseline="0" dirty="0" smtClean="0"/>
                        <a:t> Color results</a:t>
                      </a:r>
                      <a:endParaRPr lang="en-US" dirty="0"/>
                    </a:p>
                  </a:txBody>
                  <a:tcPr/>
                </a:tc>
              </a:tr>
              <a:tr h="370840">
                <a:tc>
                  <a:txBody>
                    <a:bodyPr/>
                    <a:lstStyle/>
                    <a:p>
                      <a:r>
                        <a:rPr lang="en-US" dirty="0" smtClean="0"/>
                        <a:t>Marquis color</a:t>
                      </a:r>
                      <a:endParaRPr lang="en-US" dirty="0"/>
                    </a:p>
                  </a:txBody>
                  <a:tcPr/>
                </a:tc>
                <a:tc>
                  <a:txBody>
                    <a:bodyPr/>
                    <a:lstStyle/>
                    <a:p>
                      <a:r>
                        <a:rPr lang="en-US" dirty="0" smtClean="0"/>
                        <a:t>Formaldehyde, sulfuric acid</a:t>
                      </a:r>
                      <a:endParaRPr lang="en-US" dirty="0"/>
                    </a:p>
                  </a:txBody>
                  <a:tcPr/>
                </a:tc>
                <a:tc>
                  <a:txBody>
                    <a:bodyPr/>
                    <a:lstStyle/>
                    <a:p>
                      <a:r>
                        <a:rPr lang="en-US" dirty="0" smtClean="0"/>
                        <a:t>Purple:  heroine, morphine, opium compounds</a:t>
                      </a:r>
                    </a:p>
                    <a:p>
                      <a:r>
                        <a:rPr lang="en-US" dirty="0" smtClean="0"/>
                        <a:t>Orange-brown:</a:t>
                      </a:r>
                      <a:r>
                        <a:rPr lang="en-US" baseline="0" dirty="0" smtClean="0"/>
                        <a:t>  amphetamine</a:t>
                      </a:r>
                      <a:endParaRPr lang="en-US" dirty="0"/>
                    </a:p>
                  </a:txBody>
                  <a:tcPr/>
                </a:tc>
              </a:tr>
              <a:tr h="370840">
                <a:tc>
                  <a:txBody>
                    <a:bodyPr/>
                    <a:lstStyle/>
                    <a:p>
                      <a:r>
                        <a:rPr lang="en-US" dirty="0" smtClean="0"/>
                        <a:t>Cobalt </a:t>
                      </a:r>
                      <a:r>
                        <a:rPr lang="en-US" dirty="0" err="1" smtClean="0"/>
                        <a:t>Thiocyanate</a:t>
                      </a:r>
                      <a:endParaRPr lang="en-US" dirty="0"/>
                    </a:p>
                  </a:txBody>
                  <a:tcPr/>
                </a:tc>
                <a:tc>
                  <a:txBody>
                    <a:bodyPr/>
                    <a:lstStyle/>
                    <a:p>
                      <a:r>
                        <a:rPr lang="en-US" dirty="0" smtClean="0"/>
                        <a:t>Cobalt</a:t>
                      </a:r>
                      <a:r>
                        <a:rPr lang="en-US" baseline="0" dirty="0" smtClean="0"/>
                        <a:t> </a:t>
                      </a:r>
                      <a:r>
                        <a:rPr lang="en-US" baseline="0" dirty="0" err="1" smtClean="0"/>
                        <a:t>thiocyanate</a:t>
                      </a:r>
                      <a:r>
                        <a:rPr lang="en-US" baseline="0" dirty="0" smtClean="0"/>
                        <a:t>, distilled water, glycerin, hydrochloric acid, chloroform</a:t>
                      </a:r>
                      <a:endParaRPr lang="en-US" dirty="0"/>
                    </a:p>
                  </a:txBody>
                  <a:tcPr/>
                </a:tc>
                <a:tc>
                  <a:txBody>
                    <a:bodyPr/>
                    <a:lstStyle/>
                    <a:p>
                      <a:r>
                        <a:rPr lang="en-US" dirty="0" smtClean="0"/>
                        <a:t>Blue:  cocaine</a:t>
                      </a:r>
                      <a:endParaRPr lang="en-US" dirty="0"/>
                    </a:p>
                  </a:txBody>
                  <a:tcPr/>
                </a:tc>
              </a:tr>
              <a:tr h="370840">
                <a:tc>
                  <a:txBody>
                    <a:bodyPr/>
                    <a:lstStyle/>
                    <a:p>
                      <a:r>
                        <a:rPr lang="en-US" dirty="0" err="1" smtClean="0"/>
                        <a:t>Dillie-Koppanyi</a:t>
                      </a:r>
                      <a:endParaRPr lang="en-US" dirty="0"/>
                    </a:p>
                  </a:txBody>
                  <a:tcPr/>
                </a:tc>
                <a:tc>
                  <a:txBody>
                    <a:bodyPr/>
                    <a:lstStyle/>
                    <a:p>
                      <a:r>
                        <a:rPr lang="en-US" dirty="0" smtClean="0"/>
                        <a:t>Cobalt acetate and </a:t>
                      </a:r>
                      <a:r>
                        <a:rPr lang="en-US" dirty="0" err="1" smtClean="0"/>
                        <a:t>isopropylamine</a:t>
                      </a:r>
                      <a:endParaRPr lang="en-US" dirty="0"/>
                    </a:p>
                  </a:txBody>
                  <a:tcPr/>
                </a:tc>
                <a:tc>
                  <a:txBody>
                    <a:bodyPr/>
                    <a:lstStyle/>
                    <a:p>
                      <a:r>
                        <a:rPr lang="en-US" dirty="0" smtClean="0"/>
                        <a:t>Violet-blue: </a:t>
                      </a:r>
                      <a:r>
                        <a:rPr lang="en-US" dirty="0" err="1" smtClean="0"/>
                        <a:t>barbituates</a:t>
                      </a:r>
                      <a:endParaRPr lang="en-US" dirty="0"/>
                    </a:p>
                  </a:txBody>
                  <a:tcPr/>
                </a:tc>
              </a:tr>
              <a:tr h="370840">
                <a:tc>
                  <a:txBody>
                    <a:bodyPr/>
                    <a:lstStyle/>
                    <a:p>
                      <a:r>
                        <a:rPr lang="en-US" dirty="0" err="1" smtClean="0"/>
                        <a:t>Duquenois</a:t>
                      </a:r>
                      <a:r>
                        <a:rPr lang="en-US" dirty="0" smtClean="0"/>
                        <a:t>-Levine</a:t>
                      </a:r>
                      <a:endParaRPr lang="en-US" dirty="0"/>
                    </a:p>
                  </a:txBody>
                  <a:tcPr/>
                </a:tc>
                <a:tc>
                  <a:txBody>
                    <a:bodyPr/>
                    <a:lstStyle/>
                    <a:p>
                      <a:r>
                        <a:rPr lang="en-US" dirty="0" smtClean="0"/>
                        <a:t>Vanillin, acetaldehyde, ethyl alcohol</a:t>
                      </a:r>
                      <a:endParaRPr lang="en-US" dirty="0"/>
                    </a:p>
                  </a:txBody>
                  <a:tcPr/>
                </a:tc>
                <a:tc>
                  <a:txBody>
                    <a:bodyPr/>
                    <a:lstStyle/>
                    <a:p>
                      <a:r>
                        <a:rPr lang="en-US" dirty="0" smtClean="0"/>
                        <a:t>Blue-purple:  LSD</a:t>
                      </a:r>
                      <a:endParaRPr lang="en-US" dirty="0"/>
                    </a:p>
                  </a:txBody>
                  <a:tcPr/>
                </a:tc>
              </a:tr>
              <a:tr h="370840">
                <a:tc>
                  <a:txBody>
                    <a:bodyPr/>
                    <a:lstStyle/>
                    <a:p>
                      <a:r>
                        <a:rPr lang="en-US" dirty="0" smtClean="0"/>
                        <a:t>Van </a:t>
                      </a:r>
                      <a:r>
                        <a:rPr lang="en-US" dirty="0" err="1" smtClean="0"/>
                        <a:t>Urk</a:t>
                      </a:r>
                      <a:endParaRPr lang="en-US" dirty="0"/>
                    </a:p>
                  </a:txBody>
                  <a:tcPr/>
                </a:tc>
                <a:tc>
                  <a:txBody>
                    <a:bodyPr/>
                    <a:lstStyle/>
                    <a:p>
                      <a:r>
                        <a:rPr lang="en-US" dirty="0" smtClean="0"/>
                        <a:t>P-</a:t>
                      </a:r>
                      <a:r>
                        <a:rPr lang="en-US" dirty="0" err="1" smtClean="0"/>
                        <a:t>dimethylaminobenzaldelyde</a:t>
                      </a:r>
                      <a:r>
                        <a:rPr lang="en-US" dirty="0" smtClean="0"/>
                        <a:t>, hydrochloric</a:t>
                      </a:r>
                      <a:r>
                        <a:rPr lang="en-US" baseline="0" dirty="0" smtClean="0"/>
                        <a:t> acid, ethyl alcohol</a:t>
                      </a:r>
                      <a:endParaRPr lang="en-US" dirty="0"/>
                    </a:p>
                  </a:txBody>
                  <a:tcPr/>
                </a:tc>
                <a:tc>
                  <a:txBody>
                    <a:bodyPr/>
                    <a:lstStyle/>
                    <a:p>
                      <a:r>
                        <a:rPr lang="en-US" dirty="0" smtClean="0"/>
                        <a:t>Blue-purple:</a:t>
                      </a:r>
                      <a:r>
                        <a:rPr lang="en-US" baseline="0" dirty="0" smtClean="0"/>
                        <a:t>  LSD</a:t>
                      </a:r>
                      <a:endParaRPr lang="en-US" dirty="0"/>
                    </a:p>
                  </a:txBody>
                  <a:tcPr/>
                </a:tc>
              </a:tr>
            </a:tbl>
          </a:graphicData>
        </a:graphic>
      </p:graphicFrame>
    </p:spTree>
    <p:extLst>
      <p:ext uri="{BB962C8B-B14F-4D97-AF65-F5344CB8AC3E}">
        <p14:creationId xmlns:p14="http://schemas.microsoft.com/office/powerpoint/2010/main" val="333670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Confirmatory Tests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Used to confirm a positive result from a presumptive test and accurately identify substances so that drug evidence can be admissible in court</a:t>
            </a:r>
          </a:p>
          <a:p>
            <a:r>
              <a:rPr lang="en-US" dirty="0" smtClean="0"/>
              <a:t>Advantages: </a:t>
            </a:r>
          </a:p>
          <a:p>
            <a:pPr lvl="1"/>
            <a:r>
              <a:rPr lang="en-US" dirty="0" smtClean="0"/>
              <a:t>More specific</a:t>
            </a:r>
          </a:p>
          <a:p>
            <a:pPr lvl="1"/>
            <a:r>
              <a:rPr lang="en-US" dirty="0" smtClean="0"/>
              <a:t>Accurate</a:t>
            </a:r>
          </a:p>
          <a:p>
            <a:pPr lvl="1"/>
            <a:r>
              <a:rPr lang="en-US" dirty="0" smtClean="0"/>
              <a:t>Less risk of false positives</a:t>
            </a:r>
          </a:p>
          <a:p>
            <a:r>
              <a:rPr lang="en-US" dirty="0" smtClean="0"/>
              <a:t>Disadvantages</a:t>
            </a:r>
          </a:p>
          <a:p>
            <a:pPr lvl="1"/>
            <a:r>
              <a:rPr lang="en-US" dirty="0" smtClean="0"/>
              <a:t>Expensive equipment is needed</a:t>
            </a:r>
          </a:p>
          <a:p>
            <a:pPr lvl="1"/>
            <a:r>
              <a:rPr lang="en-US" dirty="0" smtClean="0"/>
              <a:t>Requires a forensic drug chemist to analyze the information produced by the machine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7175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1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Gas Chromatography-Mass Spectrometry (GC-MS)</a:t>
            </a:r>
            <a:endParaRPr lang="en-US" dirty="0"/>
          </a:p>
        </p:txBody>
      </p:sp>
      <p:sp>
        <p:nvSpPr>
          <p:cNvPr id="3" name="Content Placeholder 2"/>
          <p:cNvSpPr>
            <a:spLocks noGrp="1"/>
          </p:cNvSpPr>
          <p:nvPr>
            <p:ph sz="quarter" idx="1"/>
          </p:nvPr>
        </p:nvSpPr>
        <p:spPr/>
        <p:txBody>
          <a:bodyPr/>
          <a:lstStyle/>
          <a:p>
            <a:r>
              <a:rPr lang="en-US" dirty="0" smtClean="0"/>
              <a:t>Gas chromatograph</a:t>
            </a:r>
          </a:p>
          <a:p>
            <a:pPr lvl="1"/>
            <a:r>
              <a:rPr lang="en-US" dirty="0" smtClean="0"/>
              <a:t>Reduces the structure of the chemical compound to individual molecules based on chemical properties</a:t>
            </a:r>
          </a:p>
          <a:p>
            <a:pPr lvl="1"/>
            <a:r>
              <a:rPr lang="en-US" dirty="0" smtClean="0"/>
              <a:t>The molecules travel through a column and take different amounts of time to exit allowing the mass spectrometer to capture and detect each individual molecule. </a:t>
            </a:r>
          </a:p>
          <a:p>
            <a:pPr lvl="1"/>
            <a:r>
              <a:rPr lang="en-US" dirty="0" smtClean="0"/>
              <a:t>The GC produces fragments and the MS classifies the chemical compounds.  It creates a ratio with its mass and electrical charge called the mass-to-charge ratio.  </a:t>
            </a:r>
          </a:p>
          <a:p>
            <a:pPr lvl="1"/>
            <a:endParaRPr lang="en-US" dirty="0" smtClean="0"/>
          </a:p>
        </p:txBody>
      </p:sp>
    </p:spTree>
    <p:extLst>
      <p:ext uri="{BB962C8B-B14F-4D97-AF65-F5344CB8AC3E}">
        <p14:creationId xmlns:p14="http://schemas.microsoft.com/office/powerpoint/2010/main" val="316268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romacademy.com/essential-guide/april2011/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420100" cy="3667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914400"/>
            <a:ext cx="2345579" cy="923330"/>
          </a:xfrm>
          <a:prstGeom prst="rect">
            <a:avLst/>
          </a:prstGeom>
          <a:noFill/>
        </p:spPr>
        <p:txBody>
          <a:bodyPr wrap="none" rtlCol="0">
            <a:spAutoFit/>
          </a:bodyPr>
          <a:lstStyle/>
          <a:p>
            <a:r>
              <a:rPr lang="en-US" dirty="0" smtClean="0"/>
              <a:t>Diagram of the GC-MS</a:t>
            </a:r>
          </a:p>
          <a:p>
            <a:r>
              <a:rPr lang="en-US" dirty="0" smtClean="0">
                <a:hlinkClick r:id="rId3"/>
              </a:rPr>
              <a:t>www.chromacademy.com</a:t>
            </a:r>
            <a:endParaRPr lang="en-US" dirty="0" smtClean="0"/>
          </a:p>
          <a:p>
            <a:endParaRPr lang="en-US" dirty="0"/>
          </a:p>
        </p:txBody>
      </p:sp>
    </p:spTree>
    <p:extLst>
      <p:ext uri="{BB962C8B-B14F-4D97-AF65-F5344CB8AC3E}">
        <p14:creationId xmlns:p14="http://schemas.microsoft.com/office/powerpoint/2010/main" val="60235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Ultraviolet Spectrophotometry</a:t>
            </a:r>
            <a:endParaRPr lang="en-US" dirty="0"/>
          </a:p>
        </p:txBody>
      </p:sp>
      <p:sp>
        <p:nvSpPr>
          <p:cNvPr id="3" name="Content Placeholder 2"/>
          <p:cNvSpPr>
            <a:spLocks noGrp="1"/>
          </p:cNvSpPr>
          <p:nvPr>
            <p:ph sz="quarter" idx="1"/>
          </p:nvPr>
        </p:nvSpPr>
        <p:spPr/>
        <p:txBody>
          <a:bodyPr/>
          <a:lstStyle/>
          <a:p>
            <a:r>
              <a:rPr lang="en-US" dirty="0" smtClean="0"/>
              <a:t>Similar to GC-MS</a:t>
            </a:r>
          </a:p>
          <a:p>
            <a:r>
              <a:rPr lang="en-US" dirty="0" smtClean="0"/>
              <a:t>Unknown is identified through detection of the light being reflected by the main elements of a compound</a:t>
            </a:r>
          </a:p>
          <a:p>
            <a:r>
              <a:rPr lang="en-US" dirty="0" smtClean="0"/>
              <a:t>The results are analyzed and compared to a known sample range to identify the unknown drug</a:t>
            </a:r>
            <a:endParaRPr lang="en-US" dirty="0"/>
          </a:p>
        </p:txBody>
      </p:sp>
      <p:pic>
        <p:nvPicPr>
          <p:cNvPr id="7170" name="Picture 2" descr="http://img.docstoccdn.com/thumb/orig/12653469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8263"/>
            <a:ext cx="3291841" cy="24688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UV spec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308" y="4046863"/>
            <a:ext cx="3923397"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sz="quarter" idx="1"/>
          </p:nvPr>
        </p:nvSpPr>
        <p:spPr/>
        <p:txBody>
          <a:bodyPr/>
          <a:lstStyle/>
          <a:p>
            <a:r>
              <a:rPr lang="en-US" dirty="0" smtClean="0"/>
              <a:t>Testing methods must be accurate and produce expected results with known control samples that are positive and negative for a given drug.  These control samples ensure that the test is working properly.  If control samples do not produce the expected results the test is considered “Invalid”.  </a:t>
            </a:r>
          </a:p>
          <a:p>
            <a:r>
              <a:rPr lang="en-US" dirty="0" smtClean="0"/>
              <a:t>Testing laboratories must follow procedures as written in the procedure manuals.  Only one sample should be open and tested at a time.  Chain of custody is important and must be followed at all times.  </a:t>
            </a:r>
            <a:endParaRPr lang="en-US" dirty="0"/>
          </a:p>
        </p:txBody>
      </p:sp>
    </p:spTree>
    <p:extLst>
      <p:ext uri="{BB962C8B-B14F-4D97-AF65-F5344CB8AC3E}">
        <p14:creationId xmlns:p14="http://schemas.microsoft.com/office/powerpoint/2010/main" val="72574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Illegal Substances</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Marijuana</a:t>
            </a:r>
          </a:p>
          <a:p>
            <a:pPr lvl="1"/>
            <a:r>
              <a:rPr lang="en-US" dirty="0" smtClean="0"/>
              <a:t>Most widely used hallucinogen</a:t>
            </a:r>
          </a:p>
          <a:p>
            <a:pPr lvl="1"/>
            <a:r>
              <a:rPr lang="en-US" dirty="0" err="1" smtClean="0"/>
              <a:t>Tetrahydrocannabinal</a:t>
            </a:r>
            <a:r>
              <a:rPr lang="en-US" dirty="0" smtClean="0"/>
              <a:t> or THC is the active substance that ranges from 1 to 20 percent (in female marijuana flowers)</a:t>
            </a:r>
          </a:p>
          <a:p>
            <a:r>
              <a:rPr lang="en-US" b="1" dirty="0" smtClean="0"/>
              <a:t>Cocaine: </a:t>
            </a:r>
          </a:p>
          <a:p>
            <a:pPr lvl="1"/>
            <a:r>
              <a:rPr lang="en-US" dirty="0" smtClean="0"/>
              <a:t>stimulant made from the coca plant grown in the Amazon</a:t>
            </a:r>
          </a:p>
          <a:p>
            <a:pPr lvl="1"/>
            <a:r>
              <a:rPr lang="en-US" dirty="0" smtClean="0"/>
              <a:t>To produce on pound of cocaine, 500 pounds of coca plant is needed</a:t>
            </a:r>
            <a:endParaRPr lang="en-US" dirty="0"/>
          </a:p>
          <a:p>
            <a:pPr lvl="1"/>
            <a:r>
              <a:rPr lang="en-US" dirty="0" smtClean="0"/>
              <a:t>Most is made into a powder and snorted or crystallized and heated into fumes to be inhaled (crack)</a:t>
            </a:r>
          </a:p>
          <a:p>
            <a:pPr lvl="1"/>
            <a:r>
              <a:rPr lang="en-US" dirty="0" smtClean="0"/>
              <a:t>Acts on the central nervous system to produce alertness and energy.  Decreases the appetite and need for sleep</a:t>
            </a:r>
          </a:p>
        </p:txBody>
      </p:sp>
    </p:spTree>
    <p:extLst>
      <p:ext uri="{BB962C8B-B14F-4D97-AF65-F5344CB8AC3E}">
        <p14:creationId xmlns:p14="http://schemas.microsoft.com/office/powerpoint/2010/main" val="41572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Methamphetamine</a:t>
            </a:r>
          </a:p>
          <a:p>
            <a:pPr lvl="1"/>
            <a:r>
              <a:rPr lang="en-US" dirty="0" smtClean="0"/>
              <a:t>Highly dangerous drug abused for its feelings of euphoria</a:t>
            </a:r>
          </a:p>
          <a:p>
            <a:pPr lvl="1"/>
            <a:r>
              <a:rPr lang="en-US" dirty="0" smtClean="0"/>
              <a:t>Can be injected, snorted, smoked and ingested orally</a:t>
            </a:r>
          </a:p>
          <a:p>
            <a:pPr lvl="1"/>
            <a:r>
              <a:rPr lang="en-US" dirty="0" smtClean="0"/>
              <a:t>In controlled doses it is used to treat ADHA, obesity and narcolepsy</a:t>
            </a:r>
          </a:p>
          <a:p>
            <a:pPr lvl="1"/>
            <a:r>
              <a:rPr lang="en-US" dirty="0" smtClean="0"/>
              <a:t>Meth addicts develop a condition called “meth mouth” because they don’t seek dental care and use money for drug habit instead.  They also can develop sensations of bugs crawling under the skin which causes them to scratch the skin and develop sores.  </a:t>
            </a:r>
          </a:p>
        </p:txBody>
      </p:sp>
    </p:spTree>
    <p:extLst>
      <p:ext uri="{BB962C8B-B14F-4D97-AF65-F5344CB8AC3E}">
        <p14:creationId xmlns:p14="http://schemas.microsoft.com/office/powerpoint/2010/main" val="99520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Opioids</a:t>
            </a:r>
          </a:p>
          <a:p>
            <a:pPr lvl="1"/>
            <a:r>
              <a:rPr lang="en-US" dirty="0" smtClean="0"/>
              <a:t>Widely used as a pain killer prescribed by physicians</a:t>
            </a:r>
          </a:p>
          <a:p>
            <a:pPr lvl="1"/>
            <a:r>
              <a:rPr lang="en-US" dirty="0" smtClean="0"/>
              <a:t>Acts on the neuron receptors in the brain and spinal cord to block pain signals</a:t>
            </a:r>
          </a:p>
          <a:p>
            <a:pPr lvl="1"/>
            <a:r>
              <a:rPr lang="en-US" dirty="0" smtClean="0"/>
              <a:t>Examples:  </a:t>
            </a:r>
            <a:r>
              <a:rPr lang="en-US" dirty="0" err="1" smtClean="0"/>
              <a:t>vicodin</a:t>
            </a:r>
            <a:r>
              <a:rPr lang="en-US" dirty="0" smtClean="0"/>
              <a:t>, </a:t>
            </a:r>
            <a:r>
              <a:rPr lang="en-US" dirty="0" err="1" smtClean="0"/>
              <a:t>lortab</a:t>
            </a:r>
            <a:r>
              <a:rPr lang="en-US" dirty="0" smtClean="0"/>
              <a:t>, morphine, some cough medicines</a:t>
            </a:r>
          </a:p>
          <a:p>
            <a:pPr lvl="1"/>
            <a:r>
              <a:rPr lang="en-US" dirty="0" smtClean="0"/>
              <a:t>Derived from harvested opium plant seeds</a:t>
            </a:r>
            <a:endParaRPr lang="en-US" dirty="0"/>
          </a:p>
        </p:txBody>
      </p:sp>
    </p:spTree>
    <p:extLst>
      <p:ext uri="{BB962C8B-B14F-4D97-AF65-F5344CB8AC3E}">
        <p14:creationId xmlns:p14="http://schemas.microsoft.com/office/powerpoint/2010/main" val="149675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picgifs.com/graphics/a/alcohol/graphics-alcohol-630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
            <a:ext cx="27051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Alcohol</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Over 31% of traffic fatalities in 2010 were </a:t>
            </a:r>
          </a:p>
          <a:p>
            <a:pPr marL="0" indent="0">
              <a:buNone/>
            </a:pPr>
            <a:r>
              <a:rPr lang="en-US" dirty="0" smtClean="0"/>
              <a:t>      alcohol related.  </a:t>
            </a:r>
          </a:p>
          <a:p>
            <a:r>
              <a:rPr lang="en-US" dirty="0" smtClean="0"/>
              <a:t>Field sobriety tests:  </a:t>
            </a:r>
          </a:p>
          <a:p>
            <a:pPr lvl="1"/>
            <a:r>
              <a:rPr lang="en-US" dirty="0" smtClean="0"/>
              <a:t>Walking the line</a:t>
            </a:r>
          </a:p>
          <a:p>
            <a:pPr lvl="1"/>
            <a:r>
              <a:rPr lang="en-US" dirty="0" smtClean="0"/>
              <a:t>Touching the nose with eyes closed</a:t>
            </a:r>
          </a:p>
          <a:p>
            <a:pPr lvl="1"/>
            <a:r>
              <a:rPr lang="en-US" dirty="0" smtClean="0"/>
              <a:t>Reciting alphabet backwards</a:t>
            </a:r>
          </a:p>
          <a:p>
            <a:pPr marL="320040" lvl="1" indent="0">
              <a:buNone/>
            </a:pPr>
            <a:endParaRPr lang="en-US" dirty="0" smtClean="0"/>
          </a:p>
          <a:p>
            <a:pPr marL="320040" lvl="1" indent="0">
              <a:buNone/>
            </a:pPr>
            <a:r>
              <a:rPr lang="en-US" dirty="0" smtClean="0"/>
              <a:t>These types of tests do not quantify the amount of alcohol nor do they confirm that a driver is over the legal limit.  </a:t>
            </a:r>
          </a:p>
          <a:p>
            <a:pPr marL="502920" indent="-457200"/>
            <a:r>
              <a:rPr lang="en-US" dirty="0" smtClean="0"/>
              <a:t>Portable breathalyzers:  instrument that is able to quantify the amount of alcohol in the suspect’s blood by calculating the alcohol content of the “breath” blown into the device.</a:t>
            </a:r>
          </a:p>
          <a:p>
            <a:pPr marL="502920" indent="-457200"/>
            <a:r>
              <a:rPr lang="en-US" dirty="0" smtClean="0"/>
              <a:t>A confirmatory test (usually a blood or urine alcohol test) is done following chain of custody in order to be admitted as evidence in court. </a:t>
            </a:r>
          </a:p>
        </p:txBody>
      </p:sp>
    </p:spTree>
    <p:extLst>
      <p:ext uri="{BB962C8B-B14F-4D97-AF65-F5344CB8AC3E}">
        <p14:creationId xmlns:p14="http://schemas.microsoft.com/office/powerpoint/2010/main" val="345320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Forensic Drug Testing</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1830’s:  James Marsh was summoned to testify in the trial of James </a:t>
            </a:r>
            <a:r>
              <a:rPr lang="en-US" dirty="0" err="1" smtClean="0"/>
              <a:t>Bodie</a:t>
            </a:r>
            <a:r>
              <a:rPr lang="en-US" dirty="0" smtClean="0"/>
              <a:t>.  </a:t>
            </a:r>
            <a:r>
              <a:rPr lang="en-US" dirty="0" err="1" smtClean="0"/>
              <a:t>Bodie</a:t>
            </a:r>
            <a:r>
              <a:rPr lang="en-US" dirty="0" smtClean="0"/>
              <a:t> was accused of killing his grandfather by putting arsenic in his coffee. Marsh had been working on a test for arsenic.  </a:t>
            </a:r>
          </a:p>
          <a:p>
            <a:pPr lvl="1"/>
            <a:r>
              <a:rPr lang="en-US" dirty="0" smtClean="0"/>
              <a:t>Original test:  Sample  + H</a:t>
            </a:r>
            <a:r>
              <a:rPr lang="en-US" baseline="-25000" dirty="0" smtClean="0"/>
              <a:t>2</a:t>
            </a:r>
            <a:r>
              <a:rPr lang="en-US" dirty="0" smtClean="0"/>
              <a:t>S + </a:t>
            </a:r>
            <a:r>
              <a:rPr lang="en-US" dirty="0" err="1" smtClean="0"/>
              <a:t>HCl</a:t>
            </a:r>
            <a:r>
              <a:rPr lang="en-US" dirty="0" smtClean="0"/>
              <a:t> (yielded an unstable product that would indicate arsenic but deteriorated quickly) </a:t>
            </a:r>
          </a:p>
          <a:p>
            <a:pPr lvl="1"/>
            <a:r>
              <a:rPr lang="en-US" dirty="0" smtClean="0"/>
              <a:t>Reasonable doubt led jurors to acquit.  Marsh returned to the lab and refined his test: </a:t>
            </a:r>
          </a:p>
          <a:p>
            <a:pPr lvl="2"/>
            <a:r>
              <a:rPr lang="en-US" dirty="0" smtClean="0"/>
              <a:t>Sulfuric acid and arsenic-free zinc is mixed with the sample.  If arsenic is present in the sample, arsine gas is produced which when ignited leaves a metallic arsenic residue that is stable. </a:t>
            </a:r>
          </a:p>
          <a:p>
            <a:r>
              <a:rPr lang="en-US" dirty="0" smtClean="0"/>
              <a:t>Karl Landsteiner’s work with blood led the way for blood to be used as a testing sample.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Absorption/Evaporation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Alcohol gets absorbed from the stomach and intestines into the bloodstream.  Some alcohol gets broken down in the stomach due to an enzyme present in the stomach acid.  Males tend to produce more of this enzyme than females.  As a result, males tend to be able to consume more alcohol than females before the results are felt.  </a:t>
            </a:r>
          </a:p>
          <a:p>
            <a:r>
              <a:rPr lang="en-US" dirty="0" smtClean="0"/>
              <a:t>Alcohol is not chemically changed in the bloodstream. </a:t>
            </a:r>
          </a:p>
          <a:p>
            <a:r>
              <a:rPr lang="en-US" dirty="0" smtClean="0"/>
              <a:t>As blood passes through the lungs, some of the ingested alcohol moves across the membranes of the lungs air sacs into the air and evaporates.  </a:t>
            </a:r>
          </a:p>
          <a:p>
            <a:r>
              <a:rPr lang="en-US" dirty="0" smtClean="0"/>
              <a:t>Ratio of 1:2100 (concentration in lungs/concentration in blood)</a:t>
            </a:r>
            <a:endParaRPr lang="en-US" dirty="0"/>
          </a:p>
        </p:txBody>
      </p:sp>
    </p:spTree>
    <p:extLst>
      <p:ext uri="{BB962C8B-B14F-4D97-AF65-F5344CB8AC3E}">
        <p14:creationId xmlns:p14="http://schemas.microsoft.com/office/powerpoint/2010/main" val="368915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Limits</a:t>
            </a:r>
            <a:endParaRPr lang="en-US" dirty="0"/>
          </a:p>
        </p:txBody>
      </p:sp>
      <p:sp>
        <p:nvSpPr>
          <p:cNvPr id="3" name="Content Placeholder 2"/>
          <p:cNvSpPr>
            <a:spLocks noGrp="1"/>
          </p:cNvSpPr>
          <p:nvPr>
            <p:ph sz="quarter" idx="1"/>
          </p:nvPr>
        </p:nvSpPr>
        <p:spPr/>
        <p:txBody>
          <a:bodyPr/>
          <a:lstStyle/>
          <a:p>
            <a:r>
              <a:rPr lang="en-US" dirty="0" smtClean="0"/>
              <a:t>American Medical Association:  person can become impaired when BAC hits 0.05 which means that there is 0.05 grams of alcohol per 100ml of blood.  </a:t>
            </a:r>
          </a:p>
          <a:p>
            <a:r>
              <a:rPr lang="en-US" dirty="0" smtClean="0"/>
              <a:t>All 50 states have 0.08 as the legal limit with even lower limits for truck drivers and persons under 21.  </a:t>
            </a:r>
            <a:endParaRPr lang="en-US" dirty="0"/>
          </a:p>
        </p:txBody>
      </p:sp>
      <p:sp>
        <p:nvSpPr>
          <p:cNvPr id="4" name="AutoShape 2" descr="Image result for alcoh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lcoh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962400"/>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descr="Image result for alcoh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599"/>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51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Devices:  </a:t>
            </a:r>
            <a:endParaRPr lang="en-US" dirty="0"/>
          </a:p>
        </p:txBody>
      </p:sp>
      <p:sp>
        <p:nvSpPr>
          <p:cNvPr id="3" name="Content Placeholder 2"/>
          <p:cNvSpPr>
            <a:spLocks noGrp="1"/>
          </p:cNvSpPr>
          <p:nvPr>
            <p:ph sz="quarter" idx="1"/>
          </p:nvPr>
        </p:nvSpPr>
        <p:spPr/>
        <p:txBody>
          <a:bodyPr>
            <a:normAutofit fontScale="70000" lnSpcReduction="20000"/>
          </a:bodyPr>
          <a:lstStyle/>
          <a:p>
            <a:r>
              <a:rPr lang="en-US" b="1" dirty="0" smtClean="0"/>
              <a:t>Fuel cell method</a:t>
            </a:r>
            <a:r>
              <a:rPr lang="en-US" dirty="0" smtClean="0"/>
              <a:t>: </a:t>
            </a:r>
          </a:p>
          <a:p>
            <a:pPr lvl="1"/>
            <a:r>
              <a:rPr lang="en-US" dirty="0" smtClean="0"/>
              <a:t> chemical reaction generates an electrical signal in response to the breakdown of alcohol in the fuel cell</a:t>
            </a:r>
          </a:p>
          <a:p>
            <a:pPr lvl="1"/>
            <a:r>
              <a:rPr lang="en-US" dirty="0" smtClean="0"/>
              <a:t>Fuel cell converts alcohol and water to acetic acid, H+ and electrons at the anode</a:t>
            </a:r>
          </a:p>
          <a:p>
            <a:pPr lvl="1"/>
            <a:r>
              <a:rPr lang="en-US" dirty="0" smtClean="0"/>
              <a:t>At the cathode, H+ and electrons combine with oxygen to regenerate water.  This produces a flow of electrons from anode to cathode.  This flow is measured and signal is displayed.  </a:t>
            </a:r>
          </a:p>
          <a:p>
            <a:pPr lvl="1"/>
            <a:r>
              <a:rPr lang="en-US" dirty="0" smtClean="0"/>
              <a:t>Higher alcohol level = more electrons produced</a:t>
            </a:r>
          </a:p>
          <a:p>
            <a:pPr lvl="1"/>
            <a:r>
              <a:rPr lang="en-US" dirty="0">
                <a:hlinkClick r:id="rId2"/>
              </a:rPr>
              <a:t>https://</a:t>
            </a:r>
            <a:r>
              <a:rPr lang="en-US" dirty="0" smtClean="0">
                <a:hlinkClick r:id="rId2"/>
              </a:rPr>
              <a:t>youtu.be/rvVzlg26bCM</a:t>
            </a:r>
            <a:endParaRPr lang="en-US" dirty="0" smtClean="0"/>
          </a:p>
          <a:p>
            <a:pPr marL="320040" lvl="1" indent="0">
              <a:buNone/>
            </a:pPr>
            <a:endParaRPr lang="en-US" dirty="0" smtClean="0"/>
          </a:p>
          <a:p>
            <a:r>
              <a:rPr lang="en-US" b="1" dirty="0" smtClean="0"/>
              <a:t>Infrared Spectroscopy: </a:t>
            </a:r>
            <a:endParaRPr lang="en-US" dirty="0" smtClean="0"/>
          </a:p>
          <a:p>
            <a:pPr lvl="1"/>
            <a:r>
              <a:rPr lang="en-US" dirty="0" smtClean="0"/>
              <a:t>based on the premise that all compounds absorb some infrared radiation at particular wavelengths because of the their chemical bond arrangement</a:t>
            </a:r>
          </a:p>
          <a:p>
            <a:pPr lvl="1"/>
            <a:r>
              <a:rPr lang="en-US" dirty="0" smtClean="0"/>
              <a:t>The infrared spectrum of an unknown is compared to the spectra results of known compounds to identify the unknown. </a:t>
            </a:r>
          </a:p>
          <a:p>
            <a:pPr marL="0" indent="0">
              <a:buNone/>
            </a:pPr>
            <a:r>
              <a:rPr lang="en-US" dirty="0"/>
              <a:t>	</a:t>
            </a:r>
          </a:p>
        </p:txBody>
      </p:sp>
      <p:sp>
        <p:nvSpPr>
          <p:cNvPr id="4" name="AutoShape 2" descr="Image result for breathalyz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9708"/>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48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Factors that affect alcohol tests</a:t>
            </a:r>
            <a:endParaRPr lang="en-US" dirty="0"/>
          </a:p>
        </p:txBody>
      </p:sp>
      <p:sp>
        <p:nvSpPr>
          <p:cNvPr id="3" name="Content Placeholder 2"/>
          <p:cNvSpPr>
            <a:spLocks noGrp="1"/>
          </p:cNvSpPr>
          <p:nvPr>
            <p:ph sz="quarter" idx="1"/>
          </p:nvPr>
        </p:nvSpPr>
        <p:spPr/>
        <p:txBody>
          <a:bodyPr/>
          <a:lstStyle/>
          <a:p>
            <a:r>
              <a:rPr lang="en-US" dirty="0" smtClean="0"/>
              <a:t>Drinking on an empty stomach (faster metabolism)</a:t>
            </a:r>
          </a:p>
          <a:p>
            <a:r>
              <a:rPr lang="en-US" dirty="0" smtClean="0"/>
              <a:t>Drinking with a fever (false positive)</a:t>
            </a:r>
          </a:p>
          <a:p>
            <a:r>
              <a:rPr lang="en-US" dirty="0" smtClean="0"/>
              <a:t>Using mouthwash or breath spray (false positive)</a:t>
            </a:r>
          </a:p>
          <a:p>
            <a:r>
              <a:rPr lang="en-US" dirty="0" smtClean="0"/>
              <a:t>Nyquil </a:t>
            </a:r>
          </a:p>
          <a:p>
            <a:r>
              <a:rPr lang="en-US" dirty="0" smtClean="0"/>
              <a:t>No good way to spoof the systems. </a:t>
            </a:r>
          </a:p>
          <a:p>
            <a:endParaRPr lang="en-US" dirty="0"/>
          </a:p>
          <a:p>
            <a:r>
              <a:rPr lang="en-US" dirty="0">
                <a:hlinkClick r:id="rId2"/>
              </a:rPr>
              <a:t>https://</a:t>
            </a:r>
            <a:r>
              <a:rPr lang="en-US" dirty="0" smtClean="0">
                <a:hlinkClick r:id="rId2"/>
              </a:rPr>
              <a:t>youtu.be/D7gb8v9R3m8</a:t>
            </a:r>
            <a:endParaRPr lang="en-US" dirty="0" smtClean="0"/>
          </a:p>
          <a:p>
            <a:endParaRPr lang="en-US" dirty="0"/>
          </a:p>
        </p:txBody>
      </p:sp>
      <p:pic>
        <p:nvPicPr>
          <p:cNvPr id="11266" name="Picture 2" descr="Image result for breathaly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743200"/>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9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Toxicology</a:t>
            </a:r>
            <a:endParaRPr lang="en-US" dirty="0"/>
          </a:p>
        </p:txBody>
      </p:sp>
      <p:sp>
        <p:nvSpPr>
          <p:cNvPr id="3" name="Content Placeholder 2"/>
          <p:cNvSpPr>
            <a:spLocks noGrp="1"/>
          </p:cNvSpPr>
          <p:nvPr>
            <p:ph sz="quarter" idx="1"/>
          </p:nvPr>
        </p:nvSpPr>
        <p:spPr/>
        <p:txBody>
          <a:bodyPr/>
          <a:lstStyle/>
          <a:p>
            <a:r>
              <a:rPr lang="en-US" dirty="0" smtClean="0"/>
              <a:t>The branch of forensics that performs testing and analysis for drugs and chemicals that may be related to or found at a crime scene. </a:t>
            </a:r>
          </a:p>
          <a:p>
            <a:pPr lvl="1"/>
            <a:r>
              <a:rPr lang="en-US" dirty="0" smtClean="0"/>
              <a:t>Common samples:  </a:t>
            </a:r>
          </a:p>
          <a:p>
            <a:pPr lvl="2"/>
            <a:r>
              <a:rPr lang="en-US" dirty="0" smtClean="0">
                <a:solidFill>
                  <a:srgbClr val="0070C0"/>
                </a:solidFill>
              </a:rPr>
              <a:t>Blood</a:t>
            </a:r>
          </a:p>
          <a:p>
            <a:pPr lvl="2"/>
            <a:r>
              <a:rPr lang="en-US" dirty="0" smtClean="0">
                <a:solidFill>
                  <a:srgbClr val="0070C0"/>
                </a:solidFill>
              </a:rPr>
              <a:t>Urine</a:t>
            </a:r>
          </a:p>
          <a:p>
            <a:pPr lvl="2"/>
            <a:r>
              <a:rPr lang="en-US" dirty="0" smtClean="0">
                <a:solidFill>
                  <a:srgbClr val="0070C0"/>
                </a:solidFill>
              </a:rPr>
              <a:t>Hair</a:t>
            </a:r>
          </a:p>
          <a:p>
            <a:pPr lvl="2"/>
            <a:r>
              <a:rPr lang="en-US" dirty="0" smtClean="0">
                <a:solidFill>
                  <a:srgbClr val="0070C0"/>
                </a:solidFill>
              </a:rPr>
              <a:t>Body fluids</a:t>
            </a:r>
          </a:p>
          <a:p>
            <a:pPr lvl="1"/>
            <a:r>
              <a:rPr lang="en-US" dirty="0" smtClean="0"/>
              <a:t>These may be recovered from a crime scene, be in an individual’s possession, or acquired for drug screening tests by schools, sports or employers.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
            <a:ext cx="34480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46" y="2286000"/>
            <a:ext cx="2505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screening versus compound identification</a:t>
            </a:r>
            <a:endParaRPr lang="en-US" dirty="0"/>
          </a:p>
        </p:txBody>
      </p:sp>
      <p:sp>
        <p:nvSpPr>
          <p:cNvPr id="3" name="Content Placeholder 2"/>
          <p:cNvSpPr>
            <a:spLocks noGrp="1"/>
          </p:cNvSpPr>
          <p:nvPr>
            <p:ph sz="quarter" idx="1"/>
          </p:nvPr>
        </p:nvSpPr>
        <p:spPr/>
        <p:txBody>
          <a:bodyPr/>
          <a:lstStyle/>
          <a:p>
            <a:r>
              <a:rPr lang="en-US" dirty="0" smtClean="0"/>
              <a:t>Drug screening:  the expert is looking for a particular substance</a:t>
            </a:r>
          </a:p>
          <a:p>
            <a:pPr lvl="1"/>
            <a:r>
              <a:rPr lang="en-US" dirty="0" smtClean="0"/>
              <a:t>Example:  </a:t>
            </a:r>
          </a:p>
          <a:p>
            <a:pPr lvl="2"/>
            <a:r>
              <a:rPr lang="en-US" dirty="0" smtClean="0"/>
              <a:t>a urine drug screen may be ordered by a coach to see if an athlete is using a particular steroid.  </a:t>
            </a:r>
          </a:p>
          <a:p>
            <a:pPr lvl="2"/>
            <a:r>
              <a:rPr lang="en-US" dirty="0" smtClean="0"/>
              <a:t>An employer suspects that an employee is smoking marijuana at work.  A drug screen sample is obtained and testing for THC.  </a:t>
            </a:r>
          </a:p>
          <a:p>
            <a:r>
              <a:rPr lang="en-US" dirty="0" smtClean="0"/>
              <a:t>Compound Identification: an unknown substance is identified through running multiple tests to determine if controlled or illegal substances are present.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533400"/>
            <a:ext cx="7772400" cy="5486400"/>
          </a:xfrm>
        </p:spPr>
        <p:txBody>
          <a:bodyPr>
            <a:normAutofit lnSpcReduction="10000"/>
          </a:bodyPr>
          <a:lstStyle/>
          <a:p>
            <a:r>
              <a:rPr lang="en-US" dirty="0" smtClean="0"/>
              <a:t>In the United States, an estimated 75%  of evidence obtained by law enforcement is drug related.  </a:t>
            </a:r>
          </a:p>
          <a:p>
            <a:pPr lvl="1"/>
            <a:r>
              <a:rPr lang="en-US" dirty="0" smtClean="0"/>
              <a:t>Some drugs can be identified visually:  </a:t>
            </a:r>
          </a:p>
          <a:p>
            <a:pPr lvl="2"/>
            <a:r>
              <a:rPr lang="en-US" dirty="0" smtClean="0"/>
              <a:t>Marijuana</a:t>
            </a:r>
          </a:p>
          <a:p>
            <a:pPr lvl="2"/>
            <a:endParaRPr lang="en-US" dirty="0" smtClean="0"/>
          </a:p>
          <a:p>
            <a:pPr lvl="2"/>
            <a:endParaRPr lang="en-US" dirty="0" smtClean="0"/>
          </a:p>
          <a:p>
            <a:pPr lvl="2"/>
            <a:endParaRPr lang="en-US" dirty="0" smtClean="0"/>
          </a:p>
          <a:p>
            <a:pPr lvl="2"/>
            <a:endParaRPr lang="en-US" dirty="0" smtClean="0"/>
          </a:p>
          <a:p>
            <a:pPr lvl="2">
              <a:buNone/>
            </a:pPr>
            <a:r>
              <a:rPr lang="en-US" dirty="0" smtClean="0"/>
              <a:t>(www.radicalruss.com)</a:t>
            </a:r>
          </a:p>
          <a:p>
            <a:pPr lvl="2"/>
            <a:r>
              <a:rPr lang="en-US" dirty="0" smtClean="0"/>
              <a:t>Intact prescription pills (have a stamp that identifies the drug)</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buNone/>
            </a:pPr>
            <a:r>
              <a:rPr lang="en-US" dirty="0" smtClean="0"/>
              <a:t>(wwwl.cvs.com)</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410200" y="1676400"/>
            <a:ext cx="2609524" cy="1752381"/>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3276600" y="4191000"/>
            <a:ext cx="2561905" cy="17904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It is, however, impossible to determine the identity of a zip-lock bag of white powder by simple visual examination.  </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6800" y="2438400"/>
            <a:ext cx="2628572" cy="174285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257800" y="2438400"/>
            <a:ext cx="2619375" cy="17430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048000" y="4495800"/>
            <a:ext cx="3495675" cy="1600200"/>
          </a:xfrm>
          <a:prstGeom prst="rect">
            <a:avLst/>
          </a:prstGeom>
          <a:noFill/>
          <a:ln w="9525">
            <a:noFill/>
            <a:miter lim="800000"/>
            <a:headEnd/>
            <a:tailEnd/>
          </a:ln>
        </p:spPr>
      </p:pic>
      <p:sp>
        <p:nvSpPr>
          <p:cNvPr id="9" name="TextBox 8"/>
          <p:cNvSpPr txBox="1"/>
          <p:nvPr/>
        </p:nvSpPr>
        <p:spPr>
          <a:xfrm>
            <a:off x="1371600" y="2514600"/>
            <a:ext cx="1734770" cy="369332"/>
          </a:xfrm>
          <a:prstGeom prst="rect">
            <a:avLst/>
          </a:prstGeom>
          <a:noFill/>
        </p:spPr>
        <p:txBody>
          <a:bodyPr wrap="square" rtlCol="0">
            <a:spAutoFit/>
          </a:bodyPr>
          <a:lstStyle/>
          <a:p>
            <a:r>
              <a:rPr lang="en-US" dirty="0" smtClean="0">
                <a:solidFill>
                  <a:schemeClr val="bg1"/>
                </a:solidFill>
              </a:rPr>
              <a:t>methamphetamine</a:t>
            </a:r>
            <a:endParaRPr lang="en-US" dirty="0">
              <a:solidFill>
                <a:schemeClr val="bg1"/>
              </a:solidFill>
            </a:endParaRPr>
          </a:p>
        </p:txBody>
      </p:sp>
      <p:sp>
        <p:nvSpPr>
          <p:cNvPr id="10" name="TextBox 9"/>
          <p:cNvSpPr txBox="1"/>
          <p:nvPr/>
        </p:nvSpPr>
        <p:spPr>
          <a:xfrm>
            <a:off x="5410200" y="3810000"/>
            <a:ext cx="1752600" cy="369332"/>
          </a:xfrm>
          <a:prstGeom prst="rect">
            <a:avLst/>
          </a:prstGeom>
          <a:noFill/>
        </p:spPr>
        <p:txBody>
          <a:bodyPr wrap="square" rtlCol="0">
            <a:spAutoFit/>
          </a:bodyPr>
          <a:lstStyle/>
          <a:p>
            <a:r>
              <a:rPr lang="en-US" dirty="0" smtClean="0">
                <a:solidFill>
                  <a:schemeClr val="bg1"/>
                </a:solidFill>
              </a:rPr>
              <a:t>cocaine</a:t>
            </a:r>
            <a:endParaRPr lang="en-US" dirty="0">
              <a:solidFill>
                <a:schemeClr val="bg1"/>
              </a:solidFill>
            </a:endParaRPr>
          </a:p>
        </p:txBody>
      </p:sp>
      <p:sp>
        <p:nvSpPr>
          <p:cNvPr id="11" name="TextBox 10"/>
          <p:cNvSpPr txBox="1"/>
          <p:nvPr/>
        </p:nvSpPr>
        <p:spPr>
          <a:xfrm>
            <a:off x="5334000" y="5638800"/>
            <a:ext cx="838200" cy="369332"/>
          </a:xfrm>
          <a:prstGeom prst="rect">
            <a:avLst/>
          </a:prstGeom>
          <a:noFill/>
        </p:spPr>
        <p:txBody>
          <a:bodyPr wrap="square" rtlCol="0">
            <a:spAutoFit/>
          </a:bodyPr>
          <a:lstStyle/>
          <a:p>
            <a:r>
              <a:rPr lang="en-US" dirty="0" smtClean="0">
                <a:solidFill>
                  <a:schemeClr val="bg1"/>
                </a:solidFill>
              </a:rPr>
              <a:t>aspirin</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State and Federal guidelines determine the level of charge brought against a person who is in possession of an illegal substance.  </a:t>
            </a:r>
          </a:p>
          <a:p>
            <a:r>
              <a:rPr lang="en-US" dirty="0" smtClean="0"/>
              <a:t>Knowing the exact substance and specific amount can mean the difference between a misdemeanor charge and a felony charge.  </a:t>
            </a:r>
          </a:p>
          <a:p>
            <a:r>
              <a:rPr lang="en-US" dirty="0" smtClean="0"/>
              <a:t>Penalties also differ from substance to substance.  Each offense is taken seriously and subsequent arrests net harsher penalties including larger fines and prison time.  </a:t>
            </a:r>
          </a:p>
          <a:p>
            <a:r>
              <a:rPr lang="en-US" b="1" dirty="0"/>
              <a:t>Qualitative tests </a:t>
            </a:r>
            <a:r>
              <a:rPr lang="en-US" dirty="0"/>
              <a:t>can define what type of drug is present but cannot tell how much drug is present</a:t>
            </a:r>
          </a:p>
          <a:p>
            <a:r>
              <a:rPr lang="en-US" b="1" dirty="0"/>
              <a:t>Quantitative tests </a:t>
            </a:r>
            <a:r>
              <a:rPr lang="en-US" dirty="0"/>
              <a:t>use a mass percentage to determine the amount of drug present in a sample</a:t>
            </a:r>
            <a:endParaRPr lang="en-US" dirty="0" smtClean="0"/>
          </a:p>
          <a:p>
            <a:r>
              <a:rPr lang="en-US" dirty="0" smtClean="0">
                <a:hlinkClick r:id="rId2"/>
              </a:rPr>
              <a:t>http://www.ncleg.net/EnactedLegislation/Statutes/HTML/BySection/Chapter_90/GS_90-95.html</a:t>
            </a:r>
            <a:endParaRPr lang="en-US" dirty="0" smtClean="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Testing</a:t>
            </a:r>
            <a:endParaRPr lang="en-US" dirty="0"/>
          </a:p>
        </p:txBody>
      </p:sp>
      <p:sp>
        <p:nvSpPr>
          <p:cNvPr id="3" name="Content Placeholder 2"/>
          <p:cNvSpPr>
            <a:spLocks noGrp="1"/>
          </p:cNvSpPr>
          <p:nvPr>
            <p:ph sz="quarter" idx="1"/>
          </p:nvPr>
        </p:nvSpPr>
        <p:spPr>
          <a:xfrm>
            <a:off x="914400" y="1447800"/>
            <a:ext cx="7772400" cy="5181600"/>
          </a:xfrm>
        </p:spPr>
        <p:txBody>
          <a:bodyPr>
            <a:normAutofit/>
          </a:bodyPr>
          <a:lstStyle/>
          <a:p>
            <a:r>
              <a:rPr lang="en-US" dirty="0" smtClean="0"/>
              <a:t>Commercially available screening kits allow law enforcement to conduct presumptive screening in the field. </a:t>
            </a:r>
          </a:p>
          <a:p>
            <a:pPr lvl="1"/>
            <a:r>
              <a:rPr lang="en-US" b="1" dirty="0" smtClean="0"/>
              <a:t>Advantages:  </a:t>
            </a:r>
          </a:p>
          <a:p>
            <a:pPr lvl="2"/>
            <a:r>
              <a:rPr lang="en-US" dirty="0" smtClean="0"/>
              <a:t>Can be done at the crime scene</a:t>
            </a:r>
          </a:p>
          <a:p>
            <a:pPr lvl="2"/>
            <a:r>
              <a:rPr lang="en-US" dirty="0" smtClean="0"/>
              <a:t>Gives quick initial identification of a particular substance</a:t>
            </a:r>
          </a:p>
          <a:p>
            <a:pPr lvl="2"/>
            <a:r>
              <a:rPr lang="en-US" dirty="0" smtClean="0"/>
              <a:t>Assists in quick decisions in the field</a:t>
            </a:r>
          </a:p>
          <a:p>
            <a:pPr lvl="2"/>
            <a:r>
              <a:rPr lang="en-US" dirty="0" smtClean="0"/>
              <a:t>Reduces the number of samples sent to the laboratory</a:t>
            </a:r>
          </a:p>
          <a:p>
            <a:pPr lvl="2"/>
            <a:r>
              <a:rPr lang="en-US" dirty="0" smtClean="0"/>
              <a:t>Cost saving method;  only positive tests must be sent to lab to confirm</a:t>
            </a:r>
          </a:p>
          <a:p>
            <a:pPr lvl="2"/>
            <a:r>
              <a:rPr lang="en-US" dirty="0" smtClean="0"/>
              <a:t>Can rule out substances</a:t>
            </a:r>
          </a:p>
          <a:p>
            <a:pPr lvl="2"/>
            <a:endParaRPr lang="en-US" dirty="0" smtClean="0"/>
          </a:p>
          <a:p>
            <a:pPr lvl="2"/>
            <a:r>
              <a:rPr lang="en-US" b="1" dirty="0" smtClean="0"/>
              <a:t>Disadvantages:  </a:t>
            </a:r>
          </a:p>
          <a:p>
            <a:pPr lvl="3"/>
            <a:r>
              <a:rPr lang="en-US" dirty="0" smtClean="0"/>
              <a:t>False positive results due to interfering substances</a:t>
            </a:r>
          </a:p>
          <a:p>
            <a:pPr lvl="3"/>
            <a:r>
              <a:rPr lang="en-US" dirty="0" smtClean="0"/>
              <a:t>Must know what drug you want to test for because the kits are specific for a particular drug.</a:t>
            </a:r>
          </a:p>
          <a:p>
            <a:pPr marL="868680" lvl="3" indent="0">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presumptive test for 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25" y="228600"/>
            <a:ext cx="1905000" cy="1466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Presumptive Tests</a:t>
            </a:r>
            <a:endParaRPr lang="en-US" dirty="0"/>
          </a:p>
        </p:txBody>
      </p:sp>
      <p:sp>
        <p:nvSpPr>
          <p:cNvPr id="3" name="Content Placeholder 2"/>
          <p:cNvSpPr>
            <a:spLocks noGrp="1"/>
          </p:cNvSpPr>
          <p:nvPr>
            <p:ph sz="quarter" idx="1"/>
          </p:nvPr>
        </p:nvSpPr>
        <p:spPr/>
        <p:txBody>
          <a:bodyPr/>
          <a:lstStyle/>
          <a:p>
            <a:r>
              <a:rPr lang="en-US" dirty="0" smtClean="0"/>
              <a:t>Most rely on interpreting a color change (colorimetric)</a:t>
            </a:r>
          </a:p>
          <a:p>
            <a:r>
              <a:rPr lang="en-US" dirty="0" smtClean="0"/>
              <a:t>Direct testing of the questioned substance or indirect testing of blood, urine, saliva or other body fluids.  </a:t>
            </a:r>
          </a:p>
          <a:p>
            <a:r>
              <a:rPr lang="en-US" dirty="0" smtClean="0"/>
              <a:t>Highly sensitive/no expensive equipment</a:t>
            </a:r>
          </a:p>
          <a:p>
            <a:r>
              <a:rPr lang="en-US" dirty="0" smtClean="0"/>
              <a:t>Many use sulfuric acid which reacts with the unknown to produce the color change which is read against a reference color</a:t>
            </a:r>
          </a:p>
          <a:p>
            <a:r>
              <a:rPr lang="en-US" dirty="0" smtClean="0"/>
              <a:t>Others rely on a specific odor such as the test for cocaine which produces a fishy or minty smell.  </a:t>
            </a:r>
            <a:endParaRPr lang="en-US" dirty="0"/>
          </a:p>
        </p:txBody>
      </p:sp>
      <p:pic>
        <p:nvPicPr>
          <p:cNvPr id="2050" name="Picture 2" descr="Image result for presumptive test for dr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86399"/>
            <a:ext cx="18288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resumptive test for dru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469845"/>
            <a:ext cx="18288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resumptive test for dru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469845"/>
            <a:ext cx="3629025" cy="1257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192</TotalTime>
  <Words>1637</Words>
  <Application>Microsoft Office PowerPoint</Application>
  <PresentationFormat>On-screen Show (4:3)</PresentationFormat>
  <Paragraphs>169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Franklin Gothic Book</vt:lpstr>
      <vt:lpstr>Perpetua</vt:lpstr>
      <vt:lpstr>Wingdings 2</vt:lpstr>
      <vt:lpstr>Equity</vt:lpstr>
      <vt:lpstr>Forensic Toxicology </vt:lpstr>
      <vt:lpstr>History of Forensic Drug Testing</vt:lpstr>
      <vt:lpstr>Forensic Toxicology</vt:lpstr>
      <vt:lpstr>Drug screening versus compound identification</vt:lpstr>
      <vt:lpstr>PowerPoint Presentation</vt:lpstr>
      <vt:lpstr>PowerPoint Presentation</vt:lpstr>
      <vt:lpstr>PowerPoint Presentation</vt:lpstr>
      <vt:lpstr>Drug Testing</vt:lpstr>
      <vt:lpstr>Presumptive Tests</vt:lpstr>
      <vt:lpstr>Presumptive Tests</vt:lpstr>
      <vt:lpstr>Confirmatory Tests</vt:lpstr>
      <vt:lpstr>Gas Chromatography-Mass Spectrometry (GC-MS)</vt:lpstr>
      <vt:lpstr>PowerPoint Presentation</vt:lpstr>
      <vt:lpstr>Ultraviolet Spectrophotometry</vt:lpstr>
      <vt:lpstr>Quality Assurance</vt:lpstr>
      <vt:lpstr>Common Illegal Substances</vt:lpstr>
      <vt:lpstr>PowerPoint Presentation</vt:lpstr>
      <vt:lpstr>PowerPoint Presentation</vt:lpstr>
      <vt:lpstr>Alcohol</vt:lpstr>
      <vt:lpstr>Alcohol Absorption/Evaporation</vt:lpstr>
      <vt:lpstr>Legal Limits</vt:lpstr>
      <vt:lpstr>Testing Devices:  </vt:lpstr>
      <vt:lpstr>Factors that affect alcohol tests</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Testing and Analysis</dc:title>
  <dc:creator>j.raybon</dc:creator>
  <cp:lastModifiedBy>Hilton, Codey D.</cp:lastModifiedBy>
  <cp:revision>24</cp:revision>
  <dcterms:created xsi:type="dcterms:W3CDTF">2015-04-21T19:12:37Z</dcterms:created>
  <dcterms:modified xsi:type="dcterms:W3CDTF">2016-04-15T14:12:23Z</dcterms:modified>
</cp:coreProperties>
</file>