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1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F318B2-8406-45F1-875D-84D72B74F888}" type="datetimeFigureOut">
              <a:rPr lang="en-US" smtClean="0"/>
              <a:t>4/15/2016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88B885-1EC0-4ABE-AC40-5CFD19545403}" type="slidenum">
              <a:rPr lang="en-US" smtClean="0"/>
              <a:t>‹#›</a:t>
            </a:fld>
            <a:endParaRPr lang="en-US"/>
          </a:p>
        </p:txBody>
      </p:sp>
    </p:spTree>
    <p:extLst>
      <p:ext uri="{BB962C8B-B14F-4D97-AF65-F5344CB8AC3E}">
        <p14:creationId xmlns:p14="http://schemas.microsoft.com/office/powerpoint/2010/main" val="3564690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88B885-1EC0-4ABE-AC40-5CFD19545403}" type="slidenum">
              <a:rPr lang="en-US" smtClean="0"/>
              <a:t>21</a:t>
            </a:fld>
            <a:endParaRPr lang="en-US"/>
          </a:p>
        </p:txBody>
      </p:sp>
    </p:spTree>
    <p:extLst>
      <p:ext uri="{BB962C8B-B14F-4D97-AF65-F5344CB8AC3E}">
        <p14:creationId xmlns:p14="http://schemas.microsoft.com/office/powerpoint/2010/main" val="2933212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C13ACC-B338-4CD5-A91E-98454F8DDBC5}" type="datetimeFigureOut">
              <a:rPr lang="en-US" smtClean="0"/>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07CDA-0B58-4BD8-8835-138664E290CB}" type="slidenum">
              <a:rPr lang="en-US" smtClean="0"/>
              <a:t>‹#›</a:t>
            </a:fld>
            <a:endParaRPr lang="en-US"/>
          </a:p>
        </p:txBody>
      </p:sp>
    </p:spTree>
    <p:extLst>
      <p:ext uri="{BB962C8B-B14F-4D97-AF65-F5344CB8AC3E}">
        <p14:creationId xmlns:p14="http://schemas.microsoft.com/office/powerpoint/2010/main" val="543491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C13ACC-B338-4CD5-A91E-98454F8DDBC5}" type="datetimeFigureOut">
              <a:rPr lang="en-US" smtClean="0"/>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07CDA-0B58-4BD8-8835-138664E290CB}" type="slidenum">
              <a:rPr lang="en-US" smtClean="0"/>
              <a:t>‹#›</a:t>
            </a:fld>
            <a:endParaRPr lang="en-US"/>
          </a:p>
        </p:txBody>
      </p:sp>
    </p:spTree>
    <p:extLst>
      <p:ext uri="{BB962C8B-B14F-4D97-AF65-F5344CB8AC3E}">
        <p14:creationId xmlns:p14="http://schemas.microsoft.com/office/powerpoint/2010/main" val="3959407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C13ACC-B338-4CD5-A91E-98454F8DDBC5}" type="datetimeFigureOut">
              <a:rPr lang="en-US" smtClean="0"/>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07CDA-0B58-4BD8-8835-138664E290CB}" type="slidenum">
              <a:rPr lang="en-US" smtClean="0"/>
              <a:t>‹#›</a:t>
            </a:fld>
            <a:endParaRPr lang="en-US"/>
          </a:p>
        </p:txBody>
      </p:sp>
    </p:spTree>
    <p:extLst>
      <p:ext uri="{BB962C8B-B14F-4D97-AF65-F5344CB8AC3E}">
        <p14:creationId xmlns:p14="http://schemas.microsoft.com/office/powerpoint/2010/main" val="2203844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C13ACC-B338-4CD5-A91E-98454F8DDBC5}" type="datetimeFigureOut">
              <a:rPr lang="en-US" smtClean="0"/>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07CDA-0B58-4BD8-8835-138664E290CB}" type="slidenum">
              <a:rPr lang="en-US" smtClean="0"/>
              <a:t>‹#›</a:t>
            </a:fld>
            <a:endParaRPr lang="en-US"/>
          </a:p>
        </p:txBody>
      </p:sp>
    </p:spTree>
    <p:extLst>
      <p:ext uri="{BB962C8B-B14F-4D97-AF65-F5344CB8AC3E}">
        <p14:creationId xmlns:p14="http://schemas.microsoft.com/office/powerpoint/2010/main" val="1791068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C13ACC-B338-4CD5-A91E-98454F8DDBC5}" type="datetimeFigureOut">
              <a:rPr lang="en-US" smtClean="0"/>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07CDA-0B58-4BD8-8835-138664E290CB}" type="slidenum">
              <a:rPr lang="en-US" smtClean="0"/>
              <a:t>‹#›</a:t>
            </a:fld>
            <a:endParaRPr lang="en-US"/>
          </a:p>
        </p:txBody>
      </p:sp>
    </p:spTree>
    <p:extLst>
      <p:ext uri="{BB962C8B-B14F-4D97-AF65-F5344CB8AC3E}">
        <p14:creationId xmlns:p14="http://schemas.microsoft.com/office/powerpoint/2010/main" val="519137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C13ACC-B338-4CD5-A91E-98454F8DDBC5}" type="datetimeFigureOut">
              <a:rPr lang="en-US" smtClean="0"/>
              <a:t>4/15/2016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307CDA-0B58-4BD8-8835-138664E290CB}" type="slidenum">
              <a:rPr lang="en-US" smtClean="0"/>
              <a:t>‹#›</a:t>
            </a:fld>
            <a:endParaRPr lang="en-US"/>
          </a:p>
        </p:txBody>
      </p:sp>
    </p:spTree>
    <p:extLst>
      <p:ext uri="{BB962C8B-B14F-4D97-AF65-F5344CB8AC3E}">
        <p14:creationId xmlns:p14="http://schemas.microsoft.com/office/powerpoint/2010/main" val="4137721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C13ACC-B338-4CD5-A91E-98454F8DDBC5}" type="datetimeFigureOut">
              <a:rPr lang="en-US" smtClean="0"/>
              <a:t>4/15/2016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307CDA-0B58-4BD8-8835-138664E290CB}" type="slidenum">
              <a:rPr lang="en-US" smtClean="0"/>
              <a:t>‹#›</a:t>
            </a:fld>
            <a:endParaRPr lang="en-US"/>
          </a:p>
        </p:txBody>
      </p:sp>
    </p:spTree>
    <p:extLst>
      <p:ext uri="{BB962C8B-B14F-4D97-AF65-F5344CB8AC3E}">
        <p14:creationId xmlns:p14="http://schemas.microsoft.com/office/powerpoint/2010/main" val="1928750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C13ACC-B338-4CD5-A91E-98454F8DDBC5}" type="datetimeFigureOut">
              <a:rPr lang="en-US" smtClean="0"/>
              <a:t>4/15/2016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307CDA-0B58-4BD8-8835-138664E290CB}" type="slidenum">
              <a:rPr lang="en-US" smtClean="0"/>
              <a:t>‹#›</a:t>
            </a:fld>
            <a:endParaRPr lang="en-US"/>
          </a:p>
        </p:txBody>
      </p:sp>
    </p:spTree>
    <p:extLst>
      <p:ext uri="{BB962C8B-B14F-4D97-AF65-F5344CB8AC3E}">
        <p14:creationId xmlns:p14="http://schemas.microsoft.com/office/powerpoint/2010/main" val="783252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C13ACC-B338-4CD5-A91E-98454F8DDBC5}" type="datetimeFigureOut">
              <a:rPr lang="en-US" smtClean="0"/>
              <a:t>4/15/2016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307CDA-0B58-4BD8-8835-138664E290CB}" type="slidenum">
              <a:rPr lang="en-US" smtClean="0"/>
              <a:t>‹#›</a:t>
            </a:fld>
            <a:endParaRPr lang="en-US"/>
          </a:p>
        </p:txBody>
      </p:sp>
    </p:spTree>
    <p:extLst>
      <p:ext uri="{BB962C8B-B14F-4D97-AF65-F5344CB8AC3E}">
        <p14:creationId xmlns:p14="http://schemas.microsoft.com/office/powerpoint/2010/main" val="3025810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C13ACC-B338-4CD5-A91E-98454F8DDBC5}" type="datetimeFigureOut">
              <a:rPr lang="en-US" smtClean="0"/>
              <a:t>4/15/2016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307CDA-0B58-4BD8-8835-138664E290CB}" type="slidenum">
              <a:rPr lang="en-US" smtClean="0"/>
              <a:t>‹#›</a:t>
            </a:fld>
            <a:endParaRPr lang="en-US"/>
          </a:p>
        </p:txBody>
      </p:sp>
    </p:spTree>
    <p:extLst>
      <p:ext uri="{BB962C8B-B14F-4D97-AF65-F5344CB8AC3E}">
        <p14:creationId xmlns:p14="http://schemas.microsoft.com/office/powerpoint/2010/main" val="2455439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C13ACC-B338-4CD5-A91E-98454F8DDBC5}" type="datetimeFigureOut">
              <a:rPr lang="en-US" smtClean="0"/>
              <a:t>4/15/2016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307CDA-0B58-4BD8-8835-138664E290CB}" type="slidenum">
              <a:rPr lang="en-US" smtClean="0"/>
              <a:t>‹#›</a:t>
            </a:fld>
            <a:endParaRPr lang="en-US"/>
          </a:p>
        </p:txBody>
      </p:sp>
    </p:spTree>
    <p:extLst>
      <p:ext uri="{BB962C8B-B14F-4D97-AF65-F5344CB8AC3E}">
        <p14:creationId xmlns:p14="http://schemas.microsoft.com/office/powerpoint/2010/main" val="1441103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C13ACC-B338-4CD5-A91E-98454F8DDBC5}" type="datetimeFigureOut">
              <a:rPr lang="en-US" smtClean="0"/>
              <a:t>4/15/2016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307CDA-0B58-4BD8-8835-138664E290CB}" type="slidenum">
              <a:rPr lang="en-US" smtClean="0"/>
              <a:t>‹#›</a:t>
            </a:fld>
            <a:endParaRPr lang="en-US"/>
          </a:p>
        </p:txBody>
      </p:sp>
    </p:spTree>
    <p:extLst>
      <p:ext uri="{BB962C8B-B14F-4D97-AF65-F5344CB8AC3E}">
        <p14:creationId xmlns:p14="http://schemas.microsoft.com/office/powerpoint/2010/main" val="753958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youtu.be/mquyNZaNbPohttps:/youtu.be/iCuM4WjJbhI"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00B0F0"/>
                </a:solidFill>
                <a:latin typeface="Open Sans" panose="020B0606030504020204" pitchFamily="34" charset="0"/>
                <a:ea typeface="Open Sans" panose="020B0606030504020204" pitchFamily="34" charset="0"/>
                <a:cs typeface="Open Sans" panose="020B0606030504020204" pitchFamily="34" charset="0"/>
              </a:rPr>
              <a:t>Forensic Impression Evidence</a:t>
            </a:r>
            <a:endParaRPr lang="en-US" b="1" dirty="0">
              <a:solidFill>
                <a:srgbClr val="00B0F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Subtitle 2"/>
          <p:cNvSpPr>
            <a:spLocks noGrp="1"/>
          </p:cNvSpPr>
          <p:nvPr>
            <p:ph type="subTitle" idx="1"/>
          </p:nvPr>
        </p:nvSpPr>
        <p:spPr/>
        <p:txBody>
          <a:bodyPr/>
          <a:lstStyle/>
          <a:p>
            <a:r>
              <a:rPr lang="en-US" dirty="0" smtClean="0">
                <a:solidFill>
                  <a:srgbClr val="00B0F0"/>
                </a:solidFill>
              </a:rPr>
              <a:t>Shoeprint Analysis</a:t>
            </a:r>
          </a:p>
          <a:p>
            <a:r>
              <a:rPr lang="en-US" dirty="0" smtClean="0">
                <a:solidFill>
                  <a:srgbClr val="00B0F0"/>
                </a:solidFill>
              </a:rPr>
              <a:t>Dental Impression Analysis</a:t>
            </a:r>
          </a:p>
          <a:p>
            <a:r>
              <a:rPr lang="en-US" dirty="0" err="1" smtClean="0">
                <a:solidFill>
                  <a:srgbClr val="00B0F0"/>
                </a:solidFill>
              </a:rPr>
              <a:t>Toolmark</a:t>
            </a:r>
            <a:r>
              <a:rPr lang="en-US" dirty="0" smtClean="0">
                <a:solidFill>
                  <a:srgbClr val="00B0F0"/>
                </a:solidFill>
              </a:rPr>
              <a:t> analysis</a:t>
            </a:r>
            <a:endParaRPr lang="en-US" dirty="0">
              <a:solidFill>
                <a:srgbClr val="00B0F0"/>
              </a:solidFill>
            </a:endParaRPr>
          </a:p>
        </p:txBody>
      </p:sp>
      <p:pic>
        <p:nvPicPr>
          <p:cNvPr id="2050" name="Picture 2" descr="shoe print: Shoe print in the mud. Muddy soil shoeprint. Stock Pho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5125" y="228600"/>
            <a:ext cx="3333750" cy="2219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4918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F0"/>
                </a:solidFill>
              </a:rPr>
              <a:t>Other Information Obtained from Shoeprints</a:t>
            </a:r>
            <a:endParaRPr lang="en-US" b="1" dirty="0">
              <a:solidFill>
                <a:srgbClr val="00B0F0"/>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rgbClr val="00B0F0"/>
                </a:solidFill>
              </a:rPr>
              <a:t>Direction and rate of movement</a:t>
            </a:r>
          </a:p>
          <a:p>
            <a:pPr lvl="1"/>
            <a:r>
              <a:rPr lang="en-US" dirty="0" smtClean="0">
                <a:solidFill>
                  <a:srgbClr val="00B0F0"/>
                </a:solidFill>
              </a:rPr>
              <a:t>Faster rate:  deep prints with front of foot pressed deeper into ground than rest of print and long stride</a:t>
            </a:r>
          </a:p>
          <a:p>
            <a:r>
              <a:rPr lang="en-US" dirty="0" smtClean="0">
                <a:solidFill>
                  <a:srgbClr val="00B0F0"/>
                </a:solidFill>
              </a:rPr>
              <a:t>Sex</a:t>
            </a:r>
          </a:p>
          <a:p>
            <a:pPr lvl="1"/>
            <a:r>
              <a:rPr lang="en-US" dirty="0" smtClean="0">
                <a:solidFill>
                  <a:srgbClr val="00B0F0"/>
                </a:solidFill>
              </a:rPr>
              <a:t>Women:  smaller prints that might be slightly pigeon-toed with a small stride</a:t>
            </a:r>
          </a:p>
          <a:p>
            <a:pPr lvl="1"/>
            <a:r>
              <a:rPr lang="en-US" dirty="0" smtClean="0">
                <a:solidFill>
                  <a:srgbClr val="00B0F0"/>
                </a:solidFill>
              </a:rPr>
              <a:t>Men:  tend to walk with toes pointed straight forward or tilted slightly outward</a:t>
            </a:r>
          </a:p>
          <a:p>
            <a:r>
              <a:rPr lang="en-US" dirty="0" smtClean="0">
                <a:solidFill>
                  <a:srgbClr val="00B0F0"/>
                </a:solidFill>
              </a:rPr>
              <a:t>Whether the individual is aware that they are being tracked</a:t>
            </a:r>
          </a:p>
          <a:p>
            <a:r>
              <a:rPr lang="en-US" dirty="0" smtClean="0">
                <a:solidFill>
                  <a:srgbClr val="00B0F0"/>
                </a:solidFill>
              </a:rPr>
              <a:t>Carrying something:  print will appear consistently deeper on one foot</a:t>
            </a:r>
          </a:p>
          <a:p>
            <a:endParaRPr lang="en-US" dirty="0">
              <a:solidFill>
                <a:srgbClr val="00B0F0"/>
              </a:solidFill>
            </a:endParaRPr>
          </a:p>
        </p:txBody>
      </p:sp>
    </p:spTree>
    <p:extLst>
      <p:ext uri="{BB962C8B-B14F-4D97-AF65-F5344CB8AC3E}">
        <p14:creationId xmlns:p14="http://schemas.microsoft.com/office/powerpoint/2010/main" val="3601474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solidFill>
                  <a:srgbClr val="00B0F0"/>
                </a:solidFill>
              </a:rPr>
              <a:t>Gait:  </a:t>
            </a:r>
            <a:r>
              <a:rPr lang="en-US" dirty="0" smtClean="0">
                <a:solidFill>
                  <a:srgbClr val="00B0F0"/>
                </a:solidFill>
              </a:rPr>
              <a:t>stride length and width or distance between two heel prints of the same foot</a:t>
            </a:r>
          </a:p>
          <a:p>
            <a:r>
              <a:rPr lang="en-US" dirty="0" smtClean="0">
                <a:solidFill>
                  <a:srgbClr val="00B0F0"/>
                </a:solidFill>
              </a:rPr>
              <a:t>Stride length used in correlation with shoe size can help estimate height. </a:t>
            </a:r>
          </a:p>
          <a:p>
            <a:r>
              <a:rPr lang="en-US" dirty="0" smtClean="0">
                <a:solidFill>
                  <a:srgbClr val="00B0F0"/>
                </a:solidFill>
              </a:rPr>
              <a:t>Foot length is approximately 15% of the person’s height. </a:t>
            </a:r>
          </a:p>
          <a:p>
            <a:r>
              <a:rPr lang="en-US" dirty="0" smtClean="0">
                <a:solidFill>
                  <a:srgbClr val="00B0F0"/>
                </a:solidFill>
              </a:rPr>
              <a:t>This ratio does not apply to 10-20% of the population but can be used to narrow the field of suspects and give an idea of the individual being sought. </a:t>
            </a:r>
            <a:endParaRPr lang="en-US" dirty="0">
              <a:solidFill>
                <a:srgbClr val="00B0F0"/>
              </a:solidFill>
            </a:endParaRPr>
          </a:p>
        </p:txBody>
      </p:sp>
    </p:spTree>
    <p:extLst>
      <p:ext uri="{BB962C8B-B14F-4D97-AF65-F5344CB8AC3E}">
        <p14:creationId xmlns:p14="http://schemas.microsoft.com/office/powerpoint/2010/main" val="1857775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225" y="2590801"/>
            <a:ext cx="8229600" cy="5203826"/>
          </a:xfrm>
        </p:spPr>
        <p:txBody>
          <a:bodyPr/>
          <a:lstStyle/>
          <a:p>
            <a:r>
              <a:rPr lang="en-US" dirty="0" smtClean="0">
                <a:solidFill>
                  <a:srgbClr val="00B0F0"/>
                </a:solidFill>
              </a:rPr>
              <a:t>Recovering footprints is tedious.</a:t>
            </a:r>
          </a:p>
          <a:p>
            <a:r>
              <a:rPr lang="en-US" dirty="0" smtClean="0">
                <a:solidFill>
                  <a:srgbClr val="00B0F0"/>
                </a:solidFill>
              </a:rPr>
              <a:t>All surfaces should be considered sources of prints. </a:t>
            </a:r>
          </a:p>
          <a:p>
            <a:r>
              <a:rPr lang="en-US" dirty="0" smtClean="0">
                <a:solidFill>
                  <a:srgbClr val="00B0F0"/>
                </a:solidFill>
              </a:rPr>
              <a:t>Footprints are sometimes neglected at the crime scene.  Emphasis is often on finding fingerprints</a:t>
            </a:r>
          </a:p>
          <a:p>
            <a:r>
              <a:rPr lang="en-US" dirty="0" smtClean="0">
                <a:solidFill>
                  <a:srgbClr val="00B0F0"/>
                </a:solidFill>
              </a:rPr>
              <a:t>Every step taken by a person will leave a mark or impression of some type.  </a:t>
            </a:r>
            <a:endParaRPr lang="en-US" dirty="0">
              <a:solidFill>
                <a:srgbClr val="00B0F0"/>
              </a:solidFill>
            </a:endParaRPr>
          </a:p>
        </p:txBody>
      </p:sp>
      <p:pic>
        <p:nvPicPr>
          <p:cNvPr id="3074" name="Picture 2" descr="shoe print: Disclosure of trail - shoe pr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33400"/>
            <a:ext cx="3333750" cy="22098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smtClean="0">
                <a:solidFill>
                  <a:srgbClr val="00B0F0"/>
                </a:solidFill>
              </a:rPr>
              <a:t>“What is not looked for will not be found.”  </a:t>
            </a:r>
            <a:r>
              <a:rPr lang="en-US" sz="2700" dirty="0" smtClean="0">
                <a:solidFill>
                  <a:srgbClr val="00B0F0"/>
                </a:solidFill>
              </a:rPr>
              <a:t>W. </a:t>
            </a:r>
            <a:r>
              <a:rPr lang="en-US" sz="2700" dirty="0" err="1" smtClean="0">
                <a:solidFill>
                  <a:srgbClr val="00B0F0"/>
                </a:solidFill>
              </a:rPr>
              <a:t>Bodziak</a:t>
            </a:r>
            <a:endParaRPr lang="en-US" sz="2700" dirty="0">
              <a:solidFill>
                <a:srgbClr val="00B0F0"/>
              </a:solidFill>
            </a:endParaRPr>
          </a:p>
        </p:txBody>
      </p:sp>
    </p:spTree>
    <p:extLst>
      <p:ext uri="{BB962C8B-B14F-4D97-AF65-F5344CB8AC3E}">
        <p14:creationId xmlns:p14="http://schemas.microsoft.com/office/powerpoint/2010/main" val="3129478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Processing the Scene</a:t>
            </a:r>
            <a:endParaRPr lang="en-US" b="1" dirty="0">
              <a:solidFill>
                <a:srgbClr val="00B0F0"/>
              </a:solidFill>
            </a:endParaRPr>
          </a:p>
        </p:txBody>
      </p:sp>
      <p:sp>
        <p:nvSpPr>
          <p:cNvPr id="3" name="Content Placeholder 2"/>
          <p:cNvSpPr>
            <a:spLocks noGrp="1"/>
          </p:cNvSpPr>
          <p:nvPr>
            <p:ph idx="1"/>
          </p:nvPr>
        </p:nvSpPr>
        <p:spPr>
          <a:xfrm>
            <a:off x="457200" y="1295400"/>
            <a:ext cx="8229600" cy="5029200"/>
          </a:xfrm>
        </p:spPr>
        <p:txBody>
          <a:bodyPr>
            <a:normAutofit fontScale="77500" lnSpcReduction="20000"/>
          </a:bodyPr>
          <a:lstStyle/>
          <a:p>
            <a:r>
              <a:rPr lang="en-US" dirty="0" smtClean="0">
                <a:solidFill>
                  <a:srgbClr val="00B0F0"/>
                </a:solidFill>
              </a:rPr>
              <a:t>Are footprints relevant to what happened? </a:t>
            </a:r>
          </a:p>
          <a:p>
            <a:r>
              <a:rPr lang="en-US" dirty="0" smtClean="0">
                <a:solidFill>
                  <a:srgbClr val="00B0F0"/>
                </a:solidFill>
              </a:rPr>
              <a:t>Where can footprints be found? </a:t>
            </a:r>
          </a:p>
          <a:p>
            <a:pPr lvl="1"/>
            <a:r>
              <a:rPr lang="en-US" dirty="0" smtClean="0">
                <a:solidFill>
                  <a:srgbClr val="00B0F0"/>
                </a:solidFill>
              </a:rPr>
              <a:t>Floors</a:t>
            </a:r>
          </a:p>
          <a:p>
            <a:pPr lvl="1"/>
            <a:r>
              <a:rPr lang="en-US" dirty="0" smtClean="0">
                <a:solidFill>
                  <a:srgbClr val="00B0F0"/>
                </a:solidFill>
              </a:rPr>
              <a:t>Paper</a:t>
            </a:r>
          </a:p>
          <a:p>
            <a:pPr lvl="1"/>
            <a:r>
              <a:rPr lang="en-US" dirty="0" smtClean="0">
                <a:solidFill>
                  <a:srgbClr val="00B0F0"/>
                </a:solidFill>
              </a:rPr>
              <a:t>Glass						</a:t>
            </a:r>
          </a:p>
          <a:p>
            <a:pPr lvl="1"/>
            <a:r>
              <a:rPr lang="en-US" dirty="0" smtClean="0">
                <a:solidFill>
                  <a:srgbClr val="00B0F0"/>
                </a:solidFill>
              </a:rPr>
              <a:t>Cardboard</a:t>
            </a:r>
          </a:p>
          <a:p>
            <a:r>
              <a:rPr lang="en-US" dirty="0" smtClean="0">
                <a:solidFill>
                  <a:srgbClr val="00B0F0"/>
                </a:solidFill>
              </a:rPr>
              <a:t>Use oblique light to help visualize prints </a:t>
            </a:r>
          </a:p>
          <a:p>
            <a:r>
              <a:rPr lang="en-US" dirty="0" smtClean="0">
                <a:solidFill>
                  <a:srgbClr val="00B0F0"/>
                </a:solidFill>
              </a:rPr>
              <a:t>Use care not to disturb evidence. </a:t>
            </a:r>
          </a:p>
          <a:p>
            <a:r>
              <a:rPr lang="en-US" dirty="0" smtClean="0">
                <a:solidFill>
                  <a:srgbClr val="00B0F0"/>
                </a:solidFill>
              </a:rPr>
              <a:t>What methods must be used?  Often multiple techniques are required to lift the prints with least amount of distortion.  </a:t>
            </a:r>
          </a:p>
          <a:p>
            <a:r>
              <a:rPr lang="en-US" dirty="0" smtClean="0">
                <a:solidFill>
                  <a:srgbClr val="00B0F0"/>
                </a:solidFill>
              </a:rPr>
              <a:t>Photograph! Photograph! Visual evidence of the original footprint before lifting showing relationship to the crime scene</a:t>
            </a:r>
            <a:endParaRPr lang="en-US" dirty="0">
              <a:solidFill>
                <a:srgbClr val="00B0F0"/>
              </a:solidFill>
            </a:endParaRPr>
          </a:p>
          <a:p>
            <a:endParaRPr lang="en-US" dirty="0" smtClean="0">
              <a:solidFill>
                <a:srgbClr val="00B0F0"/>
              </a:solidFill>
            </a:endParaRPr>
          </a:p>
        </p:txBody>
      </p:sp>
    </p:spTree>
    <p:extLst>
      <p:ext uri="{BB962C8B-B14F-4D97-AF65-F5344CB8AC3E}">
        <p14:creationId xmlns:p14="http://schemas.microsoft.com/office/powerpoint/2010/main" val="189569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Casting</a:t>
            </a:r>
            <a:endParaRPr lang="en-US" b="1" dirty="0">
              <a:solidFill>
                <a:srgbClr val="00B0F0"/>
              </a:solidFill>
            </a:endParaRPr>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r>
              <a:rPr lang="en-US" dirty="0" smtClean="0">
                <a:solidFill>
                  <a:srgbClr val="00B0F0"/>
                </a:solidFill>
              </a:rPr>
              <a:t>Use for 3-dimensional footwear impressions</a:t>
            </a:r>
          </a:p>
          <a:p>
            <a:r>
              <a:rPr lang="en-US" dirty="0" smtClean="0">
                <a:solidFill>
                  <a:srgbClr val="00B0F0"/>
                </a:solidFill>
              </a:rPr>
              <a:t>“taking a mold” </a:t>
            </a:r>
          </a:p>
          <a:p>
            <a:r>
              <a:rPr lang="en-US" dirty="0" smtClean="0">
                <a:solidFill>
                  <a:srgbClr val="00B0F0"/>
                </a:solidFill>
              </a:rPr>
              <a:t>Provides true-to-size physical model</a:t>
            </a:r>
          </a:p>
          <a:p>
            <a:r>
              <a:rPr lang="en-US" dirty="0" smtClean="0">
                <a:solidFill>
                  <a:srgbClr val="00B0F0"/>
                </a:solidFill>
              </a:rPr>
              <a:t>If print is in sand or there is concern that print might be disturbed by casting, the print is sprayed with aerosol glue or hairspray to prep it. </a:t>
            </a:r>
          </a:p>
          <a:p>
            <a:r>
              <a:rPr lang="en-US" dirty="0" smtClean="0">
                <a:solidFill>
                  <a:srgbClr val="00B0F0"/>
                </a:solidFill>
              </a:rPr>
              <a:t>Muddy prints: draw moisture away using pipette or a hair dryer.  </a:t>
            </a:r>
          </a:p>
          <a:p>
            <a:r>
              <a:rPr lang="en-US" dirty="0" smtClean="0">
                <a:solidFill>
                  <a:srgbClr val="00B0F0"/>
                </a:solidFill>
                <a:hlinkClick r:id="rId2"/>
              </a:rPr>
              <a:t>https</a:t>
            </a:r>
            <a:r>
              <a:rPr lang="en-US" dirty="0">
                <a:solidFill>
                  <a:srgbClr val="00B0F0"/>
                </a:solidFill>
                <a:hlinkClick r:id="rId2"/>
              </a:rPr>
              <a:t>://</a:t>
            </a:r>
            <a:r>
              <a:rPr lang="en-US" dirty="0" smtClean="0">
                <a:solidFill>
                  <a:srgbClr val="00B0F0"/>
                </a:solidFill>
                <a:hlinkClick r:id="rId2"/>
              </a:rPr>
              <a:t>youtu.be/mquyNZaNbPo</a:t>
            </a:r>
          </a:p>
          <a:p>
            <a:r>
              <a:rPr lang="en-US" dirty="0" smtClean="0">
                <a:solidFill>
                  <a:srgbClr val="00B0F0"/>
                </a:solidFill>
                <a:hlinkClick r:id="rId2"/>
              </a:rPr>
              <a:t>https</a:t>
            </a:r>
            <a:r>
              <a:rPr lang="en-US" dirty="0">
                <a:solidFill>
                  <a:srgbClr val="00B0F0"/>
                </a:solidFill>
                <a:hlinkClick r:id="rId2"/>
              </a:rPr>
              <a:t>://</a:t>
            </a:r>
            <a:r>
              <a:rPr lang="en-US" dirty="0" smtClean="0">
                <a:solidFill>
                  <a:srgbClr val="00B0F0"/>
                </a:solidFill>
                <a:hlinkClick r:id="rId2"/>
              </a:rPr>
              <a:t>youtu.be/iCuM4WjJbhI</a:t>
            </a:r>
            <a:endParaRPr lang="en-US" dirty="0" smtClean="0">
              <a:solidFill>
                <a:srgbClr val="00B0F0"/>
              </a:solidFill>
            </a:endParaRPr>
          </a:p>
          <a:p>
            <a:endParaRPr lang="en-US" dirty="0">
              <a:solidFill>
                <a:srgbClr val="00B0F0"/>
              </a:solidFill>
            </a:endParaRPr>
          </a:p>
          <a:p>
            <a:endParaRPr lang="en-US" dirty="0" smtClean="0">
              <a:solidFill>
                <a:srgbClr val="00B0F0"/>
              </a:solidFill>
            </a:endParaRPr>
          </a:p>
          <a:p>
            <a:endParaRPr lang="en-US" dirty="0" smtClean="0">
              <a:solidFill>
                <a:srgbClr val="00B0F0"/>
              </a:solidFill>
            </a:endParaRPr>
          </a:p>
          <a:p>
            <a:endParaRPr lang="en-US" dirty="0" smtClean="0">
              <a:solidFill>
                <a:srgbClr val="00B0F0"/>
              </a:solidFill>
            </a:endParaRPr>
          </a:p>
          <a:p>
            <a:endParaRPr lang="en-US" dirty="0">
              <a:solidFill>
                <a:srgbClr val="00B0F0"/>
              </a:solidFill>
            </a:endParaRPr>
          </a:p>
          <a:p>
            <a:endParaRPr lang="en-US" dirty="0" smtClean="0">
              <a:solidFill>
                <a:srgbClr val="00B0F0"/>
              </a:solidFill>
            </a:endParaRPr>
          </a:p>
          <a:p>
            <a:endParaRPr lang="en-US" dirty="0">
              <a:solidFill>
                <a:srgbClr val="00B0F0"/>
              </a:solidFill>
            </a:endParaRPr>
          </a:p>
        </p:txBody>
      </p:sp>
      <p:pic>
        <p:nvPicPr>
          <p:cNvPr id="6148" name="Picture 4" descr="Image result for shoe print cast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5768"/>
            <a:ext cx="2209800" cy="16552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9055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solidFill>
                  <a:srgbClr val="00B0F0"/>
                </a:solidFill>
              </a:rPr>
              <a:t>Two-dimensional prints may be found on</a:t>
            </a:r>
          </a:p>
          <a:p>
            <a:pPr lvl="1"/>
            <a:r>
              <a:rPr lang="en-US" dirty="0" smtClean="0">
                <a:solidFill>
                  <a:srgbClr val="00B0F0"/>
                </a:solidFill>
              </a:rPr>
              <a:t>Glass, wood flooring , cardboard, fabric </a:t>
            </a:r>
          </a:p>
          <a:p>
            <a:pPr lvl="1"/>
            <a:r>
              <a:rPr lang="en-US" dirty="0" smtClean="0">
                <a:solidFill>
                  <a:srgbClr val="00B0F0"/>
                </a:solidFill>
              </a:rPr>
              <a:t>Lift using a hydraulic press and gelatin lifters or electrostatic devices</a:t>
            </a:r>
          </a:p>
          <a:p>
            <a:pPr lvl="2"/>
            <a:r>
              <a:rPr lang="en-US" dirty="0" smtClean="0">
                <a:solidFill>
                  <a:srgbClr val="00B0F0"/>
                </a:solidFill>
              </a:rPr>
              <a:t>Gelatin lifter:  sheet of paper with a strong adhesive on one side used to lift print from most surfaces</a:t>
            </a:r>
          </a:p>
          <a:p>
            <a:pPr lvl="2"/>
            <a:r>
              <a:rPr lang="en-US" dirty="0" smtClean="0">
                <a:solidFill>
                  <a:srgbClr val="00B0F0"/>
                </a:solidFill>
              </a:rPr>
              <a:t>Porous surfaces such as cardboard or fabric:  hydraulic press is used to push down on the gelatin</a:t>
            </a:r>
          </a:p>
          <a:p>
            <a:pPr lvl="2"/>
            <a:r>
              <a:rPr lang="en-US" dirty="0" smtClean="0">
                <a:solidFill>
                  <a:srgbClr val="00B0F0"/>
                </a:solidFill>
              </a:rPr>
              <a:t>Electrostatic devices:  good for hard to access areas, carpeting, wood, fabric</a:t>
            </a:r>
          </a:p>
          <a:p>
            <a:pPr lvl="3"/>
            <a:r>
              <a:rPr lang="en-US" dirty="0" smtClean="0">
                <a:solidFill>
                  <a:srgbClr val="00B0F0"/>
                </a:solidFill>
              </a:rPr>
              <a:t>Uses high voltage power unit to charge metallic film; matter forming the print clings to the film.  Can be used on the human body. </a:t>
            </a:r>
          </a:p>
        </p:txBody>
      </p:sp>
      <p:pic>
        <p:nvPicPr>
          <p:cNvPr id="7170" name="Picture 2" descr="Image result for shoe print cas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257800"/>
            <a:ext cx="1958321" cy="1466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5754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6625" y="3924301"/>
            <a:ext cx="8229600" cy="1143000"/>
          </a:xfrm>
        </p:spPr>
        <p:txBody>
          <a:bodyPr/>
          <a:lstStyle/>
          <a:p>
            <a:endParaRPr lang="en-US" dirty="0"/>
          </a:p>
        </p:txBody>
      </p:sp>
      <p:pic>
        <p:nvPicPr>
          <p:cNvPr id="5122" name="Picture 2" descr="shoe print: Shoe print in a thin layer freshly fallen sn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2590800"/>
            <a:ext cx="3333750" cy="220980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lstStyle/>
          <a:p>
            <a:r>
              <a:rPr lang="en-US" dirty="0" smtClean="0">
                <a:solidFill>
                  <a:srgbClr val="00B0F0"/>
                </a:solidFill>
              </a:rPr>
              <a:t>Surface and location of print may limit the amount of time in which the print can be lifted.  </a:t>
            </a:r>
          </a:p>
          <a:p>
            <a:pPr lvl="1"/>
            <a:r>
              <a:rPr lang="en-US" dirty="0" smtClean="0">
                <a:solidFill>
                  <a:srgbClr val="00B0F0"/>
                </a:solidFill>
              </a:rPr>
              <a:t>Prints in blood may last years. </a:t>
            </a:r>
          </a:p>
          <a:p>
            <a:pPr lvl="1"/>
            <a:r>
              <a:rPr lang="en-US" dirty="0" smtClean="0">
                <a:solidFill>
                  <a:srgbClr val="00B0F0"/>
                </a:solidFill>
              </a:rPr>
              <a:t>Prints in water may evaporate. </a:t>
            </a:r>
          </a:p>
          <a:p>
            <a:pPr lvl="1"/>
            <a:r>
              <a:rPr lang="en-US" dirty="0" smtClean="0">
                <a:solidFill>
                  <a:srgbClr val="00B0F0"/>
                </a:solidFill>
              </a:rPr>
              <a:t>Prints in sand can be brushed away. </a:t>
            </a:r>
          </a:p>
          <a:p>
            <a:pPr lvl="1"/>
            <a:r>
              <a:rPr lang="en-US" dirty="0" smtClean="0">
                <a:solidFill>
                  <a:srgbClr val="00B0F0"/>
                </a:solidFill>
              </a:rPr>
              <a:t>Sometimes this results in a hurried processing and lifting of prints.  </a:t>
            </a:r>
            <a:endParaRPr lang="en-US" dirty="0">
              <a:solidFill>
                <a:srgbClr val="00B0F0"/>
              </a:solidFill>
            </a:endParaRPr>
          </a:p>
        </p:txBody>
      </p:sp>
    </p:spTree>
    <p:extLst>
      <p:ext uri="{BB962C8B-B14F-4D97-AF65-F5344CB8AC3E}">
        <p14:creationId xmlns:p14="http://schemas.microsoft.com/office/powerpoint/2010/main" val="3455271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40000"/>
                    <a:lumOff val="60000"/>
                  </a:schemeClr>
                </a:solidFill>
              </a:rPr>
              <a:t>Tire Treads and Impressions</a:t>
            </a:r>
            <a:endParaRPr lang="en-US" dirty="0">
              <a:solidFill>
                <a:schemeClr val="tx2">
                  <a:lumMod val="40000"/>
                  <a:lumOff val="60000"/>
                </a:schemeClr>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chemeClr val="tx2">
                    <a:lumMod val="40000"/>
                    <a:lumOff val="60000"/>
                  </a:schemeClr>
                </a:solidFill>
              </a:rPr>
              <a:t>To collect and preserve tire tread impressions, the same procedures as shoe prints should be done.  </a:t>
            </a:r>
          </a:p>
          <a:p>
            <a:pPr lvl="1"/>
            <a:r>
              <a:rPr lang="en-US" dirty="0" smtClean="0">
                <a:solidFill>
                  <a:schemeClr val="tx2">
                    <a:lumMod val="40000"/>
                    <a:lumOff val="60000"/>
                  </a:schemeClr>
                </a:solidFill>
              </a:rPr>
              <a:t>Photograph the original tire print before processing</a:t>
            </a:r>
          </a:p>
          <a:p>
            <a:pPr lvl="1"/>
            <a:r>
              <a:rPr lang="en-US" dirty="0" smtClean="0">
                <a:solidFill>
                  <a:schemeClr val="tx2">
                    <a:lumMod val="40000"/>
                    <a:lumOff val="60000"/>
                  </a:schemeClr>
                </a:solidFill>
              </a:rPr>
              <a:t>Place casting dam around the imprint</a:t>
            </a:r>
          </a:p>
          <a:p>
            <a:pPr lvl="1"/>
            <a:r>
              <a:rPr lang="en-US" dirty="0" smtClean="0">
                <a:solidFill>
                  <a:schemeClr val="tx2">
                    <a:lumMod val="40000"/>
                    <a:lumOff val="60000"/>
                  </a:schemeClr>
                </a:solidFill>
              </a:rPr>
              <a:t>Mix the casting material according to instructions</a:t>
            </a:r>
          </a:p>
          <a:p>
            <a:pPr lvl="1"/>
            <a:r>
              <a:rPr lang="en-US" dirty="0" smtClean="0">
                <a:solidFill>
                  <a:schemeClr val="tx2">
                    <a:lumMod val="40000"/>
                    <a:lumOff val="60000"/>
                  </a:schemeClr>
                </a:solidFill>
              </a:rPr>
              <a:t>Pour casting material into impression along the sides and allow it to flow into the impression</a:t>
            </a:r>
          </a:p>
          <a:p>
            <a:pPr lvl="1"/>
            <a:r>
              <a:rPr lang="en-US" dirty="0" smtClean="0">
                <a:solidFill>
                  <a:schemeClr val="tx2">
                    <a:lumMod val="40000"/>
                    <a:lumOff val="60000"/>
                  </a:schemeClr>
                </a:solidFill>
              </a:rPr>
              <a:t>Allow the casting to set for at least 60 minutes before attempting to remove.  Package in cardboard box with appropriate labels/information.  Send to lab.  </a:t>
            </a:r>
            <a:endParaRPr lang="en-US" dirty="0">
              <a:solidFill>
                <a:schemeClr val="tx2">
                  <a:lumMod val="40000"/>
                  <a:lumOff val="60000"/>
                </a:schemeClr>
              </a:solidFill>
            </a:endParaRPr>
          </a:p>
        </p:txBody>
      </p:sp>
    </p:spTree>
    <p:extLst>
      <p:ext uri="{BB962C8B-B14F-4D97-AF65-F5344CB8AC3E}">
        <p14:creationId xmlns:p14="http://schemas.microsoft.com/office/powerpoint/2010/main" val="1055543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492960"/>
            <a:ext cx="8229600" cy="4365040"/>
          </a:xfrm>
        </p:spPr>
        <p:txBody>
          <a:bodyPr/>
          <a:lstStyle/>
          <a:p>
            <a:r>
              <a:rPr lang="en-US" dirty="0" smtClean="0"/>
              <a:t>Forensic odontology (forensic dentistry):  combines dentistry with law enforcement</a:t>
            </a:r>
          </a:p>
          <a:p>
            <a:r>
              <a:rPr lang="en-US" dirty="0" smtClean="0"/>
              <a:t>Primary duty is human identification</a:t>
            </a:r>
          </a:p>
          <a:p>
            <a:r>
              <a:rPr lang="en-US" dirty="0" smtClean="0"/>
              <a:t>Examine evidence from cases involving violent crime, child abuse, elder abuse, missing persons, and mass disasters</a:t>
            </a:r>
          </a:p>
          <a:p>
            <a:r>
              <a:rPr lang="en-US" dirty="0" smtClean="0"/>
              <a:t>Helps identify victims, suspects, and establish leads in an investigation                  </a:t>
            </a:r>
            <a:endParaRPr lang="en-US" dirty="0"/>
          </a:p>
        </p:txBody>
      </p:sp>
      <p:pic>
        <p:nvPicPr>
          <p:cNvPr id="8196" name="Picture 4" descr="Image result for bite mark analys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375" y="-220663"/>
            <a:ext cx="2143125" cy="20669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solidFill>
                  <a:schemeClr val="tx2">
                    <a:lumMod val="40000"/>
                    <a:lumOff val="60000"/>
                  </a:schemeClr>
                </a:solidFill>
              </a:rPr>
              <a:t>Dental Impressions and Bite marks</a:t>
            </a:r>
            <a:endParaRPr lang="en-US" dirty="0">
              <a:solidFill>
                <a:schemeClr val="tx2">
                  <a:lumMod val="40000"/>
                  <a:lumOff val="60000"/>
                </a:schemeClr>
              </a:solidFill>
            </a:endParaRPr>
          </a:p>
        </p:txBody>
      </p:sp>
      <p:pic>
        <p:nvPicPr>
          <p:cNvPr id="8198" name="Picture 6" descr="Image result for bite mark analysi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0775" y="1066800"/>
            <a:ext cx="2486025"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9942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Perpetrators often leave behind evidence:  </a:t>
            </a:r>
          </a:p>
          <a:p>
            <a:pPr lvl="1"/>
            <a:r>
              <a:rPr lang="en-US" dirty="0" smtClean="0"/>
              <a:t>Bitten food</a:t>
            </a:r>
          </a:p>
          <a:p>
            <a:pPr lvl="1"/>
            <a:r>
              <a:rPr lang="en-US" dirty="0" smtClean="0"/>
              <a:t>Chewed objects </a:t>
            </a:r>
          </a:p>
          <a:p>
            <a:pPr lvl="1"/>
            <a:r>
              <a:rPr lang="en-US" dirty="0" smtClean="0"/>
              <a:t>Bite marks on the skin of a victim</a:t>
            </a:r>
          </a:p>
          <a:p>
            <a:pPr lvl="1"/>
            <a:endParaRPr lang="en-US" dirty="0"/>
          </a:p>
          <a:p>
            <a:pPr lvl="1"/>
            <a:endParaRPr lang="en-US" dirty="0" smtClean="0"/>
          </a:p>
        </p:txBody>
      </p:sp>
      <p:pic>
        <p:nvPicPr>
          <p:cNvPr id="10242" name="Picture 2" descr="Image result for bite mark analys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114800"/>
            <a:ext cx="2533650" cy="1809751"/>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Image result for bite mark analysi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0900" y="4052887"/>
            <a:ext cx="2362200" cy="1933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6458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Footprint Evidence</a:t>
            </a:r>
            <a:endParaRPr lang="en-US" b="1" dirty="0">
              <a:solidFill>
                <a:srgbClr val="00B0F0"/>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rgbClr val="00B0F0"/>
                </a:solidFill>
              </a:rPr>
              <a:t>Found at approximately 40% of crime scenes</a:t>
            </a:r>
          </a:p>
          <a:p>
            <a:r>
              <a:rPr lang="en-US" dirty="0" smtClean="0">
                <a:solidFill>
                  <a:srgbClr val="00B0F0"/>
                </a:solidFill>
              </a:rPr>
              <a:t>Second to DNA as most common evidence found</a:t>
            </a:r>
          </a:p>
          <a:p>
            <a:r>
              <a:rPr lang="en-US" dirty="0" smtClean="0">
                <a:solidFill>
                  <a:srgbClr val="00B0F0"/>
                </a:solidFill>
              </a:rPr>
              <a:t>Useful in proof of presence at a crime scene</a:t>
            </a:r>
          </a:p>
          <a:p>
            <a:r>
              <a:rPr lang="en-US" dirty="0" smtClean="0">
                <a:solidFill>
                  <a:srgbClr val="00B0F0"/>
                </a:solidFill>
              </a:rPr>
              <a:t>Also known as (a.k.a.) shoe prints, foot prints, footwear marks (interchangeable terms)</a:t>
            </a:r>
          </a:p>
          <a:p>
            <a:r>
              <a:rPr lang="en-US" dirty="0" smtClean="0">
                <a:solidFill>
                  <a:srgbClr val="00B0F0"/>
                </a:solidFill>
              </a:rPr>
              <a:t>World’s oldest footprint estimated to be over 3 million years old was discovered in 2007 at </a:t>
            </a:r>
            <a:r>
              <a:rPr lang="en-US" dirty="0" err="1" smtClean="0">
                <a:solidFill>
                  <a:srgbClr val="00B0F0"/>
                </a:solidFill>
              </a:rPr>
              <a:t>Siwa</a:t>
            </a:r>
            <a:r>
              <a:rPr lang="en-US" dirty="0" smtClean="0">
                <a:solidFill>
                  <a:srgbClr val="00B0F0"/>
                </a:solidFill>
              </a:rPr>
              <a:t> Oasis in Egypt. </a:t>
            </a:r>
          </a:p>
          <a:p>
            <a:r>
              <a:rPr lang="en-US" dirty="0" smtClean="0">
                <a:solidFill>
                  <a:srgbClr val="00B0F0"/>
                </a:solidFill>
              </a:rPr>
              <a:t>First recorded use of footprints in forensic investigation: early 1800’s in Warwick, England</a:t>
            </a:r>
          </a:p>
          <a:p>
            <a:pPr marL="0" indent="0">
              <a:buNone/>
            </a:pPr>
            <a:endParaRPr lang="en-US" dirty="0" smtClean="0">
              <a:solidFill>
                <a:srgbClr val="00B0F0"/>
              </a:solidFill>
            </a:endParaRPr>
          </a:p>
        </p:txBody>
      </p:sp>
    </p:spTree>
    <p:extLst>
      <p:ext uri="{BB962C8B-B14F-4D97-AF65-F5344CB8AC3E}">
        <p14:creationId xmlns:p14="http://schemas.microsoft.com/office/powerpoint/2010/main" val="31585790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Majority of a forensic dentists work falls into two areas or types of cases: </a:t>
            </a:r>
          </a:p>
          <a:p>
            <a:pPr lvl="1"/>
            <a:r>
              <a:rPr lang="en-US" dirty="0" smtClean="0"/>
              <a:t>Missing and unidentified persons</a:t>
            </a:r>
          </a:p>
          <a:p>
            <a:pPr lvl="1"/>
            <a:r>
              <a:rPr lang="en-US" dirty="0" smtClean="0"/>
              <a:t>Recognition, documentation and preservation of bite mark evidence</a:t>
            </a:r>
          </a:p>
          <a:p>
            <a:pPr lvl="2"/>
            <a:r>
              <a:rPr lang="en-US" dirty="0" smtClean="0"/>
              <a:t>Important when fingerprints cannot be obtained from skeletonized remains</a:t>
            </a:r>
          </a:p>
          <a:p>
            <a:pPr lvl="2"/>
            <a:r>
              <a:rPr lang="en-US" dirty="0" smtClean="0"/>
              <a:t>Help to place a suspect at a scene or identify the perpetrator of a violent crime</a:t>
            </a:r>
            <a:endParaRPr lang="en-US" dirty="0"/>
          </a:p>
        </p:txBody>
      </p:sp>
    </p:spTree>
    <p:extLst>
      <p:ext uri="{BB962C8B-B14F-4D97-AF65-F5344CB8AC3E}">
        <p14:creationId xmlns:p14="http://schemas.microsoft.com/office/powerpoint/2010/main" val="13686848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Image result for bite mark analysi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6" y="32439"/>
            <a:ext cx="2028825" cy="222809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09600" y="-2830"/>
            <a:ext cx="8229600" cy="1143000"/>
          </a:xfrm>
        </p:spPr>
        <p:txBody>
          <a:bodyPr/>
          <a:lstStyle/>
          <a:p>
            <a:r>
              <a:rPr lang="en-US" dirty="0" smtClean="0"/>
              <a:t>Dental Evidence</a:t>
            </a:r>
            <a:endParaRPr lang="en-US" dirty="0"/>
          </a:p>
        </p:txBody>
      </p:sp>
      <p:sp>
        <p:nvSpPr>
          <p:cNvPr id="3" name="Content Placeholder 2"/>
          <p:cNvSpPr>
            <a:spLocks noGrp="1"/>
          </p:cNvSpPr>
          <p:nvPr>
            <p:ph idx="1"/>
          </p:nvPr>
        </p:nvSpPr>
        <p:spPr>
          <a:xfrm>
            <a:off x="312511" y="2133600"/>
            <a:ext cx="8229600" cy="4495800"/>
          </a:xfrm>
        </p:spPr>
        <p:txBody>
          <a:bodyPr>
            <a:normAutofit fontScale="92500"/>
          </a:bodyPr>
          <a:lstStyle/>
          <a:p>
            <a:r>
              <a:rPr lang="en-US" dirty="0" smtClean="0"/>
              <a:t>Anything that relates to human dental anatomy or coming from the oral cavity</a:t>
            </a:r>
          </a:p>
          <a:p>
            <a:pPr lvl="1"/>
            <a:r>
              <a:rPr lang="en-US" dirty="0" smtClean="0"/>
              <a:t>Tooth shape</a:t>
            </a:r>
          </a:p>
          <a:p>
            <a:pPr lvl="1"/>
            <a:r>
              <a:rPr lang="en-US" dirty="0" smtClean="0"/>
              <a:t>Metal restorations such as crowns and fillings</a:t>
            </a:r>
          </a:p>
          <a:p>
            <a:pPr lvl="1"/>
            <a:r>
              <a:rPr lang="en-US" dirty="0" smtClean="0"/>
              <a:t>Skull and jawbone irregularities</a:t>
            </a:r>
          </a:p>
          <a:p>
            <a:pPr lvl="1"/>
            <a:r>
              <a:rPr lang="en-US" dirty="0" smtClean="0"/>
              <a:t>Skull fragments</a:t>
            </a:r>
          </a:p>
          <a:p>
            <a:pPr lvl="1"/>
            <a:r>
              <a:rPr lang="en-US" dirty="0" smtClean="0"/>
              <a:t>Teeth marks in the skin, soft objects such as gum, food</a:t>
            </a:r>
          </a:p>
          <a:p>
            <a:pPr lvl="1"/>
            <a:r>
              <a:rPr lang="en-US" dirty="0" smtClean="0"/>
              <a:t>Most famous bite mark of the 20</a:t>
            </a:r>
            <a:r>
              <a:rPr lang="en-US" baseline="30000" dirty="0" smtClean="0"/>
              <a:t>th</a:t>
            </a:r>
            <a:r>
              <a:rPr lang="en-US" dirty="0" smtClean="0"/>
              <a:t> century was the one of Ted Bundy.</a:t>
            </a:r>
          </a:p>
        </p:txBody>
      </p:sp>
      <p:pic>
        <p:nvPicPr>
          <p:cNvPr id="9222" name="Picture 6" descr="Image result for bite mark in chewing gu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34150" y="197194"/>
            <a:ext cx="2571750" cy="1771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58023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825" y="1069975"/>
            <a:ext cx="8229600" cy="1143000"/>
          </a:xfrm>
        </p:spPr>
        <p:txBody>
          <a:bodyPr/>
          <a:lstStyle/>
          <a:p>
            <a:endParaRPr lang="en-US" dirty="0"/>
          </a:p>
        </p:txBody>
      </p:sp>
      <p:sp>
        <p:nvSpPr>
          <p:cNvPr id="3" name="Content Placeholder 2"/>
          <p:cNvSpPr>
            <a:spLocks noGrp="1"/>
          </p:cNvSpPr>
          <p:nvPr>
            <p:ph idx="1"/>
          </p:nvPr>
        </p:nvSpPr>
        <p:spPr/>
        <p:txBody>
          <a:bodyPr/>
          <a:lstStyle/>
          <a:p>
            <a:r>
              <a:rPr lang="en-US" dirty="0" smtClean="0"/>
              <a:t>During a violent crime, both the victim and perpetrator may bite during the assault.  </a:t>
            </a:r>
          </a:p>
          <a:p>
            <a:pPr lvl="1"/>
            <a:r>
              <a:rPr lang="en-US" dirty="0" smtClean="0"/>
              <a:t>Photograph</a:t>
            </a:r>
          </a:p>
          <a:p>
            <a:pPr lvl="1"/>
            <a:r>
              <a:rPr lang="en-US" dirty="0" smtClean="0"/>
              <a:t>Impressions taken to get a 3-D model</a:t>
            </a:r>
          </a:p>
          <a:p>
            <a:pPr lvl="1"/>
            <a:r>
              <a:rPr lang="en-US" dirty="0" smtClean="0"/>
              <a:t>Analyze bite pattern</a:t>
            </a:r>
          </a:p>
          <a:p>
            <a:pPr lvl="1"/>
            <a:r>
              <a:rPr lang="en-US" dirty="0" smtClean="0"/>
              <a:t>Immediately document as soon as marks are noticed because if the victim is alive, natural healing will cause the bruises and cuts from the bite to disappear.  </a:t>
            </a:r>
            <a:endParaRPr lang="en-US" dirty="0"/>
          </a:p>
        </p:txBody>
      </p:sp>
      <p:pic>
        <p:nvPicPr>
          <p:cNvPr id="11274" name="Picture 10" descr="Image result for bite mark analys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57149"/>
            <a:ext cx="2286000" cy="1543051"/>
          </a:xfrm>
          <a:prstGeom prst="rect">
            <a:avLst/>
          </a:prstGeom>
          <a:noFill/>
          <a:extLst>
            <a:ext uri="{909E8E84-426E-40DD-AFC4-6F175D3DCCD1}">
              <a14:hiddenFill xmlns:a14="http://schemas.microsoft.com/office/drawing/2010/main">
                <a:solidFill>
                  <a:srgbClr val="FFFFFF"/>
                </a:solidFill>
              </a14:hiddenFill>
            </a:ext>
          </a:extLst>
        </p:spPr>
      </p:pic>
      <p:pic>
        <p:nvPicPr>
          <p:cNvPr id="11276" name="Picture 12" descr="Image result for bite mark analysi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2514600"/>
            <a:ext cx="1743075" cy="1789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01247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Bite Mark Analysis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Attempt to connect biter to the pattern left behind on a person or object which is linked to a crime</a:t>
            </a:r>
          </a:p>
          <a:p>
            <a:pPr lvl="1"/>
            <a:r>
              <a:rPr lang="en-US" dirty="0" smtClean="0"/>
              <a:t>Two assumptions:  </a:t>
            </a:r>
          </a:p>
          <a:p>
            <a:pPr lvl="2"/>
            <a:r>
              <a:rPr lang="en-US" dirty="0" smtClean="0"/>
              <a:t>Characteristics of the teeth involved in the biting are unique in all individuals</a:t>
            </a:r>
          </a:p>
          <a:p>
            <a:pPr lvl="2"/>
            <a:r>
              <a:rPr lang="en-US" dirty="0" smtClean="0"/>
              <a:t>Uniqueness is transferred and recorded in the injury</a:t>
            </a:r>
          </a:p>
          <a:p>
            <a:r>
              <a:rPr lang="en-US" dirty="0" smtClean="0"/>
              <a:t>Note:  ability of skin to register sufficient detail varies; bite marks may be distorted or not well defined</a:t>
            </a:r>
          </a:p>
          <a:p>
            <a:r>
              <a:rPr lang="en-US" dirty="0" smtClean="0"/>
              <a:t>May be used in inclusion or exclusion of suspects</a:t>
            </a:r>
          </a:p>
          <a:p>
            <a:r>
              <a:rPr lang="en-US" dirty="0" smtClean="0"/>
              <a:t>Difficult to identify a single individual as the biter</a:t>
            </a:r>
          </a:p>
        </p:txBody>
      </p:sp>
    </p:spTree>
    <p:extLst>
      <p:ext uri="{BB962C8B-B14F-4D97-AF65-F5344CB8AC3E}">
        <p14:creationId xmlns:p14="http://schemas.microsoft.com/office/powerpoint/2010/main" val="4171086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The CSI or medical examiner must recognize that the wound on a victim is a bite mark. </a:t>
            </a:r>
          </a:p>
          <a:p>
            <a:pPr lvl="1"/>
            <a:r>
              <a:rPr lang="en-US" dirty="0" smtClean="0"/>
              <a:t>Typical bite mark is somewhat circular or oval.</a:t>
            </a:r>
          </a:p>
          <a:p>
            <a:pPr lvl="1"/>
            <a:r>
              <a:rPr lang="en-US" dirty="0" smtClean="0"/>
              <a:t>Two opposing, symmetrical U-shaped arches</a:t>
            </a:r>
          </a:p>
          <a:p>
            <a:pPr lvl="1"/>
            <a:r>
              <a:rPr lang="en-US" dirty="0" smtClean="0"/>
              <a:t>Along the margin of the arches are round or almost circular bruises</a:t>
            </a:r>
          </a:p>
          <a:p>
            <a:pPr lvl="2"/>
            <a:r>
              <a:rPr lang="en-US" dirty="0" smtClean="0"/>
              <a:t>Used to identify size, shape, arrangement and distribution of the surfaces of the teeth in contact with skin</a:t>
            </a:r>
          </a:p>
          <a:p>
            <a:pPr lvl="2"/>
            <a:r>
              <a:rPr lang="en-US" dirty="0" smtClean="0"/>
              <a:t>May not always have a complete set of marks if the bite was obstructed by an object such as a sleeve. </a:t>
            </a:r>
            <a:endParaRPr lang="en-US" dirty="0"/>
          </a:p>
        </p:txBody>
      </p:sp>
    </p:spTree>
    <p:extLst>
      <p:ext uri="{BB962C8B-B14F-4D97-AF65-F5344CB8AC3E}">
        <p14:creationId xmlns:p14="http://schemas.microsoft.com/office/powerpoint/2010/main" val="40303422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49424" y="2689225"/>
            <a:ext cx="8229600" cy="4525963"/>
          </a:xfrm>
        </p:spPr>
        <p:txBody>
          <a:bodyPr/>
          <a:lstStyle/>
          <a:p>
            <a:r>
              <a:rPr lang="en-US" dirty="0" smtClean="0"/>
              <a:t>Human teeth are arranged in a predictable pattern.  </a:t>
            </a:r>
          </a:p>
          <a:p>
            <a:r>
              <a:rPr lang="en-US" dirty="0" smtClean="0"/>
              <a:t>Variations in size, shape, position as well as wear from chewing, dental health and treatment give each person a “unique” dental profile.  </a:t>
            </a:r>
          </a:p>
          <a:p>
            <a:pPr lvl="1"/>
            <a:r>
              <a:rPr lang="en-US" dirty="0" smtClean="0"/>
              <a:t>Teeth change during a person’s lifetime.  (braces, extraction, decay/fillings, crowns)</a:t>
            </a:r>
            <a:endParaRPr lang="en-US" dirty="0"/>
          </a:p>
        </p:txBody>
      </p:sp>
      <p:pic>
        <p:nvPicPr>
          <p:cNvPr id="12290" name="Picture 2" descr="Image result for bite mark analys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799" y="76200"/>
            <a:ext cx="2162175" cy="2114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88697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the Bite Mark</a:t>
            </a:r>
            <a:endParaRPr lang="en-US" dirty="0"/>
          </a:p>
        </p:txBody>
      </p:sp>
      <p:sp>
        <p:nvSpPr>
          <p:cNvPr id="3" name="Content Placeholder 2"/>
          <p:cNvSpPr>
            <a:spLocks noGrp="1"/>
          </p:cNvSpPr>
          <p:nvPr>
            <p:ph idx="1"/>
          </p:nvPr>
        </p:nvSpPr>
        <p:spPr/>
        <p:txBody>
          <a:bodyPr/>
          <a:lstStyle/>
          <a:p>
            <a:r>
              <a:rPr lang="en-US" dirty="0" smtClean="0"/>
              <a:t>Criteria:  </a:t>
            </a:r>
          </a:p>
          <a:p>
            <a:pPr lvl="1"/>
            <a:r>
              <a:rPr lang="en-US" dirty="0" smtClean="0"/>
              <a:t>Front teeth are the primary biting teeth in bite marks</a:t>
            </a:r>
          </a:p>
          <a:p>
            <a:pPr lvl="2"/>
            <a:r>
              <a:rPr lang="en-US" dirty="0" smtClean="0"/>
              <a:t>Six upper and six lower front teeth (central and lateral incisors and the </a:t>
            </a:r>
            <a:r>
              <a:rPr lang="en-US" dirty="0" err="1" smtClean="0"/>
              <a:t>cuspids</a:t>
            </a:r>
            <a:r>
              <a:rPr lang="en-US" dirty="0" smtClean="0"/>
              <a:t>)</a:t>
            </a:r>
            <a:endParaRPr lang="en-US" dirty="0"/>
          </a:p>
          <a:p>
            <a:pPr lvl="1"/>
            <a:r>
              <a:rPr lang="en-US" dirty="0" smtClean="0"/>
              <a:t>The upper jaw (maxilla) is wider than the lower jaw (mandible).</a:t>
            </a:r>
          </a:p>
          <a:p>
            <a:pPr lvl="1"/>
            <a:r>
              <a:rPr lang="en-US" dirty="0" smtClean="0"/>
              <a:t>A bite mark showing upper and lower front teeth will show a total of 12 teeth marking the skin.</a:t>
            </a:r>
            <a:endParaRPr lang="en-US" dirty="0"/>
          </a:p>
        </p:txBody>
      </p:sp>
    </p:spTree>
    <p:extLst>
      <p:ext uri="{BB962C8B-B14F-4D97-AF65-F5344CB8AC3E}">
        <p14:creationId xmlns:p14="http://schemas.microsoft.com/office/powerpoint/2010/main" val="196295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4530" y="1842561"/>
            <a:ext cx="2698170" cy="4525963"/>
          </a:xfrm>
          <a:prstGeom prst="rect">
            <a:avLst/>
          </a:prstGeom>
        </p:spPr>
      </p:pic>
      <p:cxnSp>
        <p:nvCxnSpPr>
          <p:cNvPr id="6" name="Straight Arrow Connector 5"/>
          <p:cNvCxnSpPr/>
          <p:nvPr/>
        </p:nvCxnSpPr>
        <p:spPr>
          <a:xfrm>
            <a:off x="4648200" y="2019300"/>
            <a:ext cx="2342390" cy="114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219200" y="2133600"/>
            <a:ext cx="2008370" cy="369332"/>
          </a:xfrm>
          <a:prstGeom prst="rect">
            <a:avLst/>
          </a:prstGeom>
          <a:noFill/>
        </p:spPr>
        <p:txBody>
          <a:bodyPr wrap="none" rtlCol="0">
            <a:spAutoFit/>
          </a:bodyPr>
          <a:lstStyle/>
          <a:p>
            <a:r>
              <a:rPr lang="en-US" dirty="0" smtClean="0">
                <a:solidFill>
                  <a:srgbClr val="FF0000"/>
                </a:solidFill>
              </a:rPr>
              <a:t>Upper jaw (maxilla</a:t>
            </a:r>
            <a:r>
              <a:rPr lang="en-US" dirty="0" smtClean="0"/>
              <a:t>)</a:t>
            </a:r>
            <a:endParaRPr lang="en-US" dirty="0"/>
          </a:p>
        </p:txBody>
      </p:sp>
      <p:sp>
        <p:nvSpPr>
          <p:cNvPr id="8" name="TextBox 7"/>
          <p:cNvSpPr txBox="1"/>
          <p:nvPr/>
        </p:nvSpPr>
        <p:spPr>
          <a:xfrm>
            <a:off x="1219200" y="5029200"/>
            <a:ext cx="2238370" cy="369332"/>
          </a:xfrm>
          <a:prstGeom prst="rect">
            <a:avLst/>
          </a:prstGeom>
          <a:noFill/>
        </p:spPr>
        <p:txBody>
          <a:bodyPr wrap="none" rtlCol="0">
            <a:spAutoFit/>
          </a:bodyPr>
          <a:lstStyle/>
          <a:p>
            <a:r>
              <a:rPr lang="en-US" dirty="0" smtClean="0">
                <a:solidFill>
                  <a:srgbClr val="FF0000"/>
                </a:solidFill>
              </a:rPr>
              <a:t>Lower Jaw (mandible</a:t>
            </a:r>
            <a:r>
              <a:rPr lang="en-US" dirty="0" smtClean="0"/>
              <a:t>)</a:t>
            </a:r>
            <a:endParaRPr lang="en-US" dirty="0"/>
          </a:p>
        </p:txBody>
      </p:sp>
      <p:sp>
        <p:nvSpPr>
          <p:cNvPr id="14" name="TextBox 13"/>
          <p:cNvSpPr txBox="1"/>
          <p:nvPr/>
        </p:nvSpPr>
        <p:spPr>
          <a:xfrm>
            <a:off x="6858000" y="1905000"/>
            <a:ext cx="1614929" cy="369332"/>
          </a:xfrm>
          <a:prstGeom prst="rect">
            <a:avLst/>
          </a:prstGeom>
          <a:noFill/>
        </p:spPr>
        <p:txBody>
          <a:bodyPr wrap="none" rtlCol="0">
            <a:spAutoFit/>
          </a:bodyPr>
          <a:lstStyle/>
          <a:p>
            <a:r>
              <a:rPr lang="en-US" dirty="0" smtClean="0"/>
              <a:t>Central incisors</a:t>
            </a:r>
            <a:endParaRPr lang="en-US" dirty="0"/>
          </a:p>
        </p:txBody>
      </p:sp>
      <p:cxnSp>
        <p:nvCxnSpPr>
          <p:cNvPr id="23" name="Straight Arrow Connector 22"/>
          <p:cNvCxnSpPr/>
          <p:nvPr/>
        </p:nvCxnSpPr>
        <p:spPr>
          <a:xfrm>
            <a:off x="4999282" y="2067699"/>
            <a:ext cx="1828800" cy="50113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812281" y="2545081"/>
            <a:ext cx="1569719" cy="369332"/>
          </a:xfrm>
          <a:prstGeom prst="rect">
            <a:avLst/>
          </a:prstGeom>
          <a:noFill/>
        </p:spPr>
        <p:txBody>
          <a:bodyPr wrap="square" rtlCol="0">
            <a:spAutoFit/>
          </a:bodyPr>
          <a:lstStyle/>
          <a:p>
            <a:r>
              <a:rPr lang="en-US" dirty="0" smtClean="0"/>
              <a:t>Lateral incisors</a:t>
            </a:r>
            <a:endParaRPr lang="en-US" dirty="0"/>
          </a:p>
        </p:txBody>
      </p:sp>
      <p:cxnSp>
        <p:nvCxnSpPr>
          <p:cNvPr id="26" name="Straight Arrow Connector 25"/>
          <p:cNvCxnSpPr/>
          <p:nvPr/>
        </p:nvCxnSpPr>
        <p:spPr>
          <a:xfrm>
            <a:off x="4176133" y="2133600"/>
            <a:ext cx="2637082" cy="43523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4419600" y="1905000"/>
            <a:ext cx="2590800"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2338385" y="2351216"/>
            <a:ext cx="2843215" cy="7729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316" name="Straight Arrow Connector 13315"/>
          <p:cNvCxnSpPr/>
          <p:nvPr/>
        </p:nvCxnSpPr>
        <p:spPr>
          <a:xfrm flipH="1">
            <a:off x="2350620" y="2199501"/>
            <a:ext cx="1535580" cy="9246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317" name="TextBox 13316"/>
          <p:cNvSpPr txBox="1"/>
          <p:nvPr/>
        </p:nvSpPr>
        <p:spPr>
          <a:xfrm>
            <a:off x="1524001" y="2993767"/>
            <a:ext cx="1071708" cy="646331"/>
          </a:xfrm>
          <a:prstGeom prst="rect">
            <a:avLst/>
          </a:prstGeom>
          <a:noFill/>
        </p:spPr>
        <p:txBody>
          <a:bodyPr wrap="square" rtlCol="0">
            <a:spAutoFit/>
          </a:bodyPr>
          <a:lstStyle/>
          <a:p>
            <a:r>
              <a:rPr lang="en-US" dirty="0" err="1" smtClean="0"/>
              <a:t>Cuspids</a:t>
            </a:r>
            <a:endParaRPr lang="en-US" dirty="0" smtClean="0"/>
          </a:p>
          <a:p>
            <a:r>
              <a:rPr lang="en-US" dirty="0" smtClean="0"/>
              <a:t>(canine)</a:t>
            </a:r>
            <a:endParaRPr lang="en-US" dirty="0"/>
          </a:p>
        </p:txBody>
      </p:sp>
      <p:cxnSp>
        <p:nvCxnSpPr>
          <p:cNvPr id="13323" name="Straight Arrow Connector 13322"/>
          <p:cNvCxnSpPr/>
          <p:nvPr/>
        </p:nvCxnSpPr>
        <p:spPr>
          <a:xfrm>
            <a:off x="5536070" y="2688610"/>
            <a:ext cx="1752600" cy="783967"/>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3324" name="TextBox 13323"/>
          <p:cNvSpPr txBox="1"/>
          <p:nvPr/>
        </p:nvSpPr>
        <p:spPr>
          <a:xfrm>
            <a:off x="7179164" y="3316932"/>
            <a:ext cx="1500795" cy="369332"/>
          </a:xfrm>
          <a:prstGeom prst="rect">
            <a:avLst/>
          </a:prstGeom>
          <a:noFill/>
        </p:spPr>
        <p:txBody>
          <a:bodyPr wrap="none" rtlCol="0">
            <a:spAutoFit/>
          </a:bodyPr>
          <a:lstStyle/>
          <a:p>
            <a:r>
              <a:rPr lang="en-US" dirty="0" smtClean="0"/>
              <a:t>First premolar</a:t>
            </a:r>
            <a:endParaRPr lang="en-US" dirty="0"/>
          </a:p>
        </p:txBody>
      </p:sp>
      <p:cxnSp>
        <p:nvCxnSpPr>
          <p:cNvPr id="13326" name="Straight Arrow Connector 13325"/>
          <p:cNvCxnSpPr/>
          <p:nvPr/>
        </p:nvCxnSpPr>
        <p:spPr>
          <a:xfrm>
            <a:off x="5634738" y="2903756"/>
            <a:ext cx="1805659" cy="1201787"/>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327" name="TextBox 13326"/>
          <p:cNvSpPr txBox="1"/>
          <p:nvPr/>
        </p:nvSpPr>
        <p:spPr>
          <a:xfrm>
            <a:off x="7315200" y="4021187"/>
            <a:ext cx="1379095" cy="369332"/>
          </a:xfrm>
          <a:prstGeom prst="rect">
            <a:avLst/>
          </a:prstGeom>
          <a:noFill/>
        </p:spPr>
        <p:txBody>
          <a:bodyPr wrap="none" rtlCol="0">
            <a:spAutoFit/>
          </a:bodyPr>
          <a:lstStyle/>
          <a:p>
            <a:r>
              <a:rPr lang="en-US" dirty="0" smtClean="0"/>
              <a:t>2</a:t>
            </a:r>
            <a:r>
              <a:rPr lang="en-US" baseline="30000" dirty="0" smtClean="0"/>
              <a:t>nd</a:t>
            </a:r>
            <a:r>
              <a:rPr lang="en-US" dirty="0" smtClean="0"/>
              <a:t> premolar</a:t>
            </a:r>
          </a:p>
        </p:txBody>
      </p:sp>
      <p:cxnSp>
        <p:nvCxnSpPr>
          <p:cNvPr id="13329" name="Straight Arrow Connector 13328"/>
          <p:cNvCxnSpPr/>
          <p:nvPr/>
        </p:nvCxnSpPr>
        <p:spPr>
          <a:xfrm>
            <a:off x="5562600" y="3124200"/>
            <a:ext cx="1752600" cy="1447800"/>
          </a:xfrm>
          <a:prstGeom prst="straightConnector1">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330" name="TextBox 13329"/>
          <p:cNvSpPr txBox="1"/>
          <p:nvPr/>
        </p:nvSpPr>
        <p:spPr>
          <a:xfrm>
            <a:off x="7341730" y="4557491"/>
            <a:ext cx="1338229" cy="369332"/>
          </a:xfrm>
          <a:prstGeom prst="rect">
            <a:avLst/>
          </a:prstGeom>
          <a:noFill/>
        </p:spPr>
        <p:txBody>
          <a:bodyPr wrap="square" rtlCol="0">
            <a:spAutoFit/>
          </a:bodyPr>
          <a:lstStyle/>
          <a:p>
            <a:r>
              <a:rPr lang="en-US" dirty="0" smtClean="0"/>
              <a:t>1</a:t>
            </a:r>
            <a:r>
              <a:rPr lang="en-US" baseline="30000" dirty="0" smtClean="0"/>
              <a:t>st</a:t>
            </a:r>
            <a:r>
              <a:rPr lang="en-US" dirty="0" smtClean="0"/>
              <a:t> molar</a:t>
            </a:r>
            <a:endParaRPr lang="en-US" dirty="0"/>
          </a:p>
        </p:txBody>
      </p:sp>
      <p:cxnSp>
        <p:nvCxnSpPr>
          <p:cNvPr id="13332" name="Straight Arrow Connector 13331"/>
          <p:cNvCxnSpPr/>
          <p:nvPr/>
        </p:nvCxnSpPr>
        <p:spPr>
          <a:xfrm>
            <a:off x="5655035" y="3527028"/>
            <a:ext cx="1857500" cy="1787099"/>
          </a:xfrm>
          <a:prstGeom prst="straightConnector1">
            <a:avLst/>
          </a:prstGeom>
          <a:ln>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334" name="TextBox 13333"/>
          <p:cNvSpPr txBox="1"/>
          <p:nvPr/>
        </p:nvSpPr>
        <p:spPr>
          <a:xfrm>
            <a:off x="7440397" y="5314127"/>
            <a:ext cx="1064715" cy="369332"/>
          </a:xfrm>
          <a:prstGeom prst="rect">
            <a:avLst/>
          </a:prstGeom>
          <a:noFill/>
        </p:spPr>
        <p:txBody>
          <a:bodyPr wrap="none" rtlCol="0">
            <a:spAutoFit/>
          </a:bodyPr>
          <a:lstStyle/>
          <a:p>
            <a:r>
              <a:rPr lang="en-US" dirty="0" smtClean="0"/>
              <a:t>2</a:t>
            </a:r>
            <a:r>
              <a:rPr lang="en-US" baseline="30000" dirty="0" smtClean="0"/>
              <a:t>nd</a:t>
            </a:r>
            <a:r>
              <a:rPr lang="en-US" dirty="0" smtClean="0"/>
              <a:t> molar</a:t>
            </a:r>
            <a:endParaRPr lang="en-US" dirty="0"/>
          </a:p>
        </p:txBody>
      </p:sp>
      <p:cxnSp>
        <p:nvCxnSpPr>
          <p:cNvPr id="13336" name="Straight Arrow Connector 13335"/>
          <p:cNvCxnSpPr/>
          <p:nvPr/>
        </p:nvCxnSpPr>
        <p:spPr>
          <a:xfrm>
            <a:off x="5715000" y="4021187"/>
            <a:ext cx="1295400" cy="1922413"/>
          </a:xfrm>
          <a:prstGeom prst="straightConnector1">
            <a:avLst/>
          </a:prstGeom>
          <a:ln>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337" name="TextBox 13336"/>
          <p:cNvSpPr txBox="1"/>
          <p:nvPr/>
        </p:nvSpPr>
        <p:spPr>
          <a:xfrm>
            <a:off x="7086600" y="6019800"/>
            <a:ext cx="1061509" cy="646331"/>
          </a:xfrm>
          <a:prstGeom prst="rect">
            <a:avLst/>
          </a:prstGeom>
          <a:noFill/>
        </p:spPr>
        <p:txBody>
          <a:bodyPr wrap="none" rtlCol="0">
            <a:spAutoFit/>
          </a:bodyPr>
          <a:lstStyle/>
          <a:p>
            <a:r>
              <a:rPr lang="en-US" dirty="0" smtClean="0"/>
              <a:t>3</a:t>
            </a:r>
            <a:r>
              <a:rPr lang="en-US" baseline="30000" dirty="0" smtClean="0"/>
              <a:t>rd</a:t>
            </a:r>
            <a:r>
              <a:rPr lang="en-US" dirty="0" smtClean="0"/>
              <a:t> molar</a:t>
            </a:r>
          </a:p>
          <a:p>
            <a:r>
              <a:rPr lang="en-US" dirty="0" smtClean="0"/>
              <a:t>(wisdom)</a:t>
            </a:r>
            <a:endParaRPr lang="en-US" dirty="0"/>
          </a:p>
        </p:txBody>
      </p:sp>
    </p:spTree>
    <p:extLst>
      <p:ext uri="{BB962C8B-B14F-4D97-AF65-F5344CB8AC3E}">
        <p14:creationId xmlns:p14="http://schemas.microsoft.com/office/powerpoint/2010/main" val="2772323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Evaluating Marks</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r>
              <a:rPr lang="en-US" dirty="0" smtClean="0"/>
              <a:t>Determine which marks were made from upper and lower teeth</a:t>
            </a:r>
          </a:p>
          <a:p>
            <a:pPr lvl="1"/>
            <a:r>
              <a:rPr lang="en-US" dirty="0" smtClean="0"/>
              <a:t>Upper front 4 teeth make rectangular marks. </a:t>
            </a:r>
          </a:p>
          <a:p>
            <a:pPr lvl="1"/>
            <a:r>
              <a:rPr lang="en-US" dirty="0" smtClean="0"/>
              <a:t>Central incisors are wider than lateral incisors</a:t>
            </a:r>
          </a:p>
          <a:p>
            <a:pPr lvl="1"/>
            <a:r>
              <a:rPr lang="en-US" dirty="0" smtClean="0"/>
              <a:t>Upper and lower </a:t>
            </a:r>
            <a:r>
              <a:rPr lang="en-US" dirty="0" err="1" smtClean="0"/>
              <a:t>cuspids</a:t>
            </a:r>
            <a:r>
              <a:rPr lang="en-US" dirty="0" smtClean="0"/>
              <a:t> leave round or oval shaped marks</a:t>
            </a:r>
          </a:p>
          <a:p>
            <a:pPr lvl="1"/>
            <a:r>
              <a:rPr lang="en-US" dirty="0" smtClean="0"/>
              <a:t>Lower front 4 teeth make rectangular marks</a:t>
            </a:r>
          </a:p>
          <a:p>
            <a:pPr marL="57150" indent="0">
              <a:buNone/>
            </a:pPr>
            <a:r>
              <a:rPr lang="en-US" dirty="0" smtClean="0"/>
              <a:t>Spaces or gaps may indicate a missing tooth.</a:t>
            </a:r>
          </a:p>
          <a:p>
            <a:pPr marL="57150" indent="0">
              <a:buNone/>
            </a:pPr>
            <a:r>
              <a:rPr lang="en-US" dirty="0" smtClean="0"/>
              <a:t>Fainter bruising in bite mark:  less pressure from the teeth possible due to some feature on the tooth such as chipping or tooth that is shorter than neighboring teeth or an object such as clothing that interfered.  </a:t>
            </a:r>
          </a:p>
          <a:p>
            <a:pPr marL="57150" indent="0">
              <a:buNone/>
            </a:pPr>
            <a:r>
              <a:rPr lang="en-US" dirty="0" smtClean="0"/>
              <a:t>Skin may be torn or moved during biting. </a:t>
            </a:r>
          </a:p>
          <a:p>
            <a:pPr marL="57150" indent="0">
              <a:buNone/>
            </a:pPr>
            <a:endParaRPr lang="en-US" dirty="0" smtClean="0"/>
          </a:p>
          <a:p>
            <a:pPr marL="57150" indent="0">
              <a:buNone/>
            </a:pPr>
            <a:endParaRPr lang="en-US" dirty="0"/>
          </a:p>
        </p:txBody>
      </p:sp>
    </p:spTree>
    <p:extLst>
      <p:ext uri="{BB962C8B-B14F-4D97-AF65-F5344CB8AC3E}">
        <p14:creationId xmlns:p14="http://schemas.microsoft.com/office/powerpoint/2010/main" val="27959813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Measure distances between teeth marks.  Do this for teeth that are adjacent to each other as well as opposite each other. </a:t>
            </a:r>
          </a:p>
          <a:p>
            <a:r>
              <a:rPr lang="en-US" dirty="0" smtClean="0"/>
              <a:t>Exemplars from suspect are compared to victim’s bite marks.  Exemplars may be taken from the suspect using dental casting to make a mold of the teeth. </a:t>
            </a:r>
          </a:p>
          <a:p>
            <a:r>
              <a:rPr lang="en-US" dirty="0" smtClean="0"/>
              <a:t>Photograph the </a:t>
            </a:r>
            <a:r>
              <a:rPr lang="en-US" smtClean="0"/>
              <a:t>suspects teeth too.  </a:t>
            </a:r>
            <a:endParaRPr lang="en-US"/>
          </a:p>
        </p:txBody>
      </p:sp>
    </p:spTree>
    <p:extLst>
      <p:ext uri="{BB962C8B-B14F-4D97-AF65-F5344CB8AC3E}">
        <p14:creationId xmlns:p14="http://schemas.microsoft.com/office/powerpoint/2010/main" val="3552002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Two types of impressions</a:t>
            </a:r>
            <a:endParaRPr lang="en-US" b="1" dirty="0">
              <a:solidFill>
                <a:srgbClr val="00B0F0"/>
              </a:solidFill>
            </a:endParaRPr>
          </a:p>
        </p:txBody>
      </p:sp>
      <p:sp>
        <p:nvSpPr>
          <p:cNvPr id="3" name="Content Placeholder 2"/>
          <p:cNvSpPr>
            <a:spLocks noGrp="1"/>
          </p:cNvSpPr>
          <p:nvPr>
            <p:ph sz="half" idx="1"/>
          </p:nvPr>
        </p:nvSpPr>
        <p:spPr/>
        <p:txBody>
          <a:bodyPr/>
          <a:lstStyle/>
          <a:p>
            <a:r>
              <a:rPr lang="en-US" b="1" dirty="0" smtClean="0">
                <a:solidFill>
                  <a:srgbClr val="00B0F0"/>
                </a:solidFill>
              </a:rPr>
              <a:t>Positive</a:t>
            </a:r>
          </a:p>
          <a:p>
            <a:r>
              <a:rPr lang="en-US" dirty="0" smtClean="0">
                <a:solidFill>
                  <a:srgbClr val="00B0F0"/>
                </a:solidFill>
              </a:rPr>
              <a:t>Two dimensional</a:t>
            </a:r>
          </a:p>
          <a:p>
            <a:pPr lvl="1"/>
            <a:r>
              <a:rPr lang="en-US" dirty="0" smtClean="0">
                <a:solidFill>
                  <a:srgbClr val="00B0F0"/>
                </a:solidFill>
              </a:rPr>
              <a:t>Created by a person transferring matter such as dust or blood from the shoe to a surface walked upon</a:t>
            </a:r>
            <a:endParaRPr lang="en-US" dirty="0">
              <a:solidFill>
                <a:srgbClr val="00B0F0"/>
              </a:solidFill>
            </a:endParaRPr>
          </a:p>
        </p:txBody>
      </p:sp>
      <p:sp>
        <p:nvSpPr>
          <p:cNvPr id="4" name="Content Placeholder 3"/>
          <p:cNvSpPr>
            <a:spLocks noGrp="1"/>
          </p:cNvSpPr>
          <p:nvPr>
            <p:ph sz="half" idx="2"/>
          </p:nvPr>
        </p:nvSpPr>
        <p:spPr/>
        <p:txBody>
          <a:bodyPr/>
          <a:lstStyle/>
          <a:p>
            <a:r>
              <a:rPr lang="en-US" b="1" dirty="0" smtClean="0">
                <a:solidFill>
                  <a:srgbClr val="00B0F0"/>
                </a:solidFill>
              </a:rPr>
              <a:t>Negative</a:t>
            </a:r>
          </a:p>
          <a:p>
            <a:pPr lvl="1"/>
            <a:r>
              <a:rPr lang="en-US" dirty="0" smtClean="0">
                <a:solidFill>
                  <a:srgbClr val="00B0F0"/>
                </a:solidFill>
              </a:rPr>
              <a:t>Three dimensional</a:t>
            </a:r>
          </a:p>
          <a:p>
            <a:pPr lvl="1"/>
            <a:r>
              <a:rPr lang="en-US" dirty="0" smtClean="0">
                <a:solidFill>
                  <a:srgbClr val="00B0F0"/>
                </a:solidFill>
              </a:rPr>
              <a:t>Impression created when shoe removes residue from the surface walked upon</a:t>
            </a:r>
          </a:p>
          <a:p>
            <a:pPr lvl="1"/>
            <a:r>
              <a:rPr lang="en-US" dirty="0" smtClean="0">
                <a:solidFill>
                  <a:srgbClr val="00B0F0"/>
                </a:solidFill>
              </a:rPr>
              <a:t>Example:  walking through mud or cement</a:t>
            </a:r>
            <a:endParaRPr lang="en-US" dirty="0">
              <a:solidFill>
                <a:srgbClr val="00B0F0"/>
              </a:solidFill>
            </a:endParaRPr>
          </a:p>
        </p:txBody>
      </p:sp>
    </p:spTree>
    <p:extLst>
      <p:ext uri="{BB962C8B-B14F-4D97-AF65-F5344CB8AC3E}">
        <p14:creationId xmlns:p14="http://schemas.microsoft.com/office/powerpoint/2010/main" val="4168911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solidFill>
                  <a:srgbClr val="00B0F0"/>
                </a:solidFill>
              </a:rPr>
              <a:t>O.J. Simpson’s Bruno Mali Shoes</a:t>
            </a:r>
            <a:endParaRPr lang="en-US" b="1" dirty="0">
              <a:solidFill>
                <a:srgbClr val="00B0F0"/>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00B0F0"/>
                </a:solidFill>
              </a:rPr>
              <a:t>Inculpatory or incriminating evidence:  bloody footprint found at the crime scene</a:t>
            </a:r>
          </a:p>
          <a:p>
            <a:r>
              <a:rPr lang="en-US" dirty="0" smtClean="0">
                <a:solidFill>
                  <a:srgbClr val="00B0F0"/>
                </a:solidFill>
              </a:rPr>
              <a:t>William </a:t>
            </a:r>
            <a:r>
              <a:rPr lang="en-US" dirty="0" err="1" smtClean="0">
                <a:solidFill>
                  <a:srgbClr val="00B0F0"/>
                </a:solidFill>
              </a:rPr>
              <a:t>Bodziak</a:t>
            </a:r>
            <a:r>
              <a:rPr lang="en-US" dirty="0" smtClean="0">
                <a:solidFill>
                  <a:srgbClr val="00B0F0"/>
                </a:solidFill>
              </a:rPr>
              <a:t>, FBI footprint analyst confirmed prints were from a size 12 Bruno Mali shoe</a:t>
            </a:r>
          </a:p>
          <a:p>
            <a:r>
              <a:rPr lang="en-US" dirty="0" smtClean="0">
                <a:solidFill>
                  <a:srgbClr val="00B0F0"/>
                </a:solidFill>
              </a:rPr>
              <a:t>Shoes were rare in U.S. (only 299 pairs sold here). </a:t>
            </a:r>
          </a:p>
          <a:p>
            <a:r>
              <a:rPr lang="en-US" dirty="0" smtClean="0">
                <a:solidFill>
                  <a:srgbClr val="00B0F0"/>
                </a:solidFill>
              </a:rPr>
              <a:t>At the time of presentation, prosecution had no proof that Simpson had purchased shoes. </a:t>
            </a:r>
          </a:p>
          <a:p>
            <a:r>
              <a:rPr lang="en-US" dirty="0" smtClean="0">
                <a:solidFill>
                  <a:srgbClr val="00B0F0"/>
                </a:solidFill>
              </a:rPr>
              <a:t>Later, a tabloid photo surfaced showing Simpson wearing the shoes in question.  </a:t>
            </a:r>
            <a:endParaRPr lang="en-US" dirty="0">
              <a:solidFill>
                <a:srgbClr val="00B0F0"/>
              </a:solidFill>
            </a:endParaRPr>
          </a:p>
        </p:txBody>
      </p:sp>
    </p:spTree>
    <p:extLst>
      <p:ext uri="{BB962C8B-B14F-4D97-AF65-F5344CB8AC3E}">
        <p14:creationId xmlns:p14="http://schemas.microsoft.com/office/powerpoint/2010/main" val="134632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The Unabomber Case</a:t>
            </a:r>
            <a:endParaRPr lang="en-US" b="1" dirty="0">
              <a:solidFill>
                <a:srgbClr val="00B0F0"/>
              </a:solidFill>
            </a:endParaRPr>
          </a:p>
        </p:txBody>
      </p:sp>
      <p:sp>
        <p:nvSpPr>
          <p:cNvPr id="3" name="Content Placeholder 2"/>
          <p:cNvSpPr>
            <a:spLocks noGrp="1"/>
          </p:cNvSpPr>
          <p:nvPr>
            <p:ph idx="1"/>
          </p:nvPr>
        </p:nvSpPr>
        <p:spPr/>
        <p:txBody>
          <a:bodyPr/>
          <a:lstStyle/>
          <a:p>
            <a:r>
              <a:rPr lang="en-US" dirty="0" smtClean="0">
                <a:solidFill>
                  <a:srgbClr val="00B0F0"/>
                </a:solidFill>
              </a:rPr>
              <a:t>Theodore Kaczynski (a.k.a. </a:t>
            </a:r>
            <a:r>
              <a:rPr lang="en-US" dirty="0" err="1" smtClean="0">
                <a:solidFill>
                  <a:srgbClr val="00B0F0"/>
                </a:solidFill>
              </a:rPr>
              <a:t>unabomber</a:t>
            </a:r>
            <a:r>
              <a:rPr lang="en-US" dirty="0" smtClean="0">
                <a:solidFill>
                  <a:srgbClr val="00B0F0"/>
                </a:solidFill>
              </a:rPr>
              <a:t>)</a:t>
            </a:r>
          </a:p>
          <a:p>
            <a:r>
              <a:rPr lang="en-US" dirty="0" smtClean="0">
                <a:solidFill>
                  <a:srgbClr val="00B0F0"/>
                </a:solidFill>
              </a:rPr>
              <a:t>Life sentence without parole </a:t>
            </a:r>
          </a:p>
          <a:p>
            <a:r>
              <a:rPr lang="en-US" dirty="0" smtClean="0">
                <a:solidFill>
                  <a:srgbClr val="00B0F0"/>
                </a:solidFill>
              </a:rPr>
              <a:t>Bombing spree that lasted from 1978 to 1995</a:t>
            </a:r>
          </a:p>
          <a:p>
            <a:r>
              <a:rPr lang="en-US" dirty="0" smtClean="0">
                <a:solidFill>
                  <a:srgbClr val="00B0F0"/>
                </a:solidFill>
              </a:rPr>
              <a:t>Evidence from his Montana cabin included shoes with fake soles</a:t>
            </a:r>
          </a:p>
          <a:p>
            <a:r>
              <a:rPr lang="en-US" dirty="0" smtClean="0">
                <a:solidFill>
                  <a:srgbClr val="00B0F0"/>
                </a:solidFill>
              </a:rPr>
              <a:t>He attached soles from smaller sized shoe to his own shoe to mislead investigators</a:t>
            </a:r>
          </a:p>
          <a:p>
            <a:r>
              <a:rPr lang="en-US" dirty="0" smtClean="0">
                <a:solidFill>
                  <a:srgbClr val="00B0F0"/>
                </a:solidFill>
              </a:rPr>
              <a:t>Plead guilty to crimes</a:t>
            </a:r>
            <a:endParaRPr lang="en-US" dirty="0">
              <a:solidFill>
                <a:srgbClr val="00B0F0"/>
              </a:solidFill>
            </a:endParaRPr>
          </a:p>
        </p:txBody>
      </p:sp>
    </p:spTree>
    <p:extLst>
      <p:ext uri="{BB962C8B-B14F-4D97-AF65-F5344CB8AC3E}">
        <p14:creationId xmlns:p14="http://schemas.microsoft.com/office/powerpoint/2010/main" val="1335308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Class characteristics of Shoe Prints</a:t>
            </a:r>
            <a:endParaRPr lang="en-US" b="1" dirty="0">
              <a:solidFill>
                <a:srgbClr val="00B0F0"/>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rgbClr val="00B0F0"/>
                </a:solidFill>
              </a:rPr>
              <a:t>Unique to all shoes of a particular brand and style</a:t>
            </a:r>
          </a:p>
          <a:p>
            <a:pPr lvl="1"/>
            <a:r>
              <a:rPr lang="en-US" dirty="0" smtClean="0">
                <a:solidFill>
                  <a:srgbClr val="00B0F0"/>
                </a:solidFill>
              </a:rPr>
              <a:t>Outsole pattern</a:t>
            </a:r>
          </a:p>
          <a:p>
            <a:pPr lvl="1"/>
            <a:r>
              <a:rPr lang="en-US" dirty="0" smtClean="0">
                <a:solidFill>
                  <a:srgbClr val="00B0F0"/>
                </a:solidFill>
              </a:rPr>
              <a:t>Symbols</a:t>
            </a:r>
          </a:p>
          <a:p>
            <a:pPr lvl="1"/>
            <a:r>
              <a:rPr lang="en-US" dirty="0" smtClean="0">
                <a:solidFill>
                  <a:srgbClr val="00B0F0"/>
                </a:solidFill>
              </a:rPr>
              <a:t>Design features</a:t>
            </a:r>
          </a:p>
          <a:p>
            <a:pPr marL="514350" indent="-457200"/>
            <a:r>
              <a:rPr lang="en-US" dirty="0" smtClean="0">
                <a:solidFill>
                  <a:srgbClr val="00B0F0"/>
                </a:solidFill>
              </a:rPr>
              <a:t>Helps investigators to determine the manufacturer of the shoe</a:t>
            </a:r>
          </a:p>
          <a:p>
            <a:pPr marL="514350" indent="-457200"/>
            <a:r>
              <a:rPr lang="en-US" dirty="0" smtClean="0">
                <a:solidFill>
                  <a:srgbClr val="00B0F0"/>
                </a:solidFill>
              </a:rPr>
              <a:t>Type and brand is determined so that the exact size of shoe can be determined. </a:t>
            </a:r>
          </a:p>
          <a:p>
            <a:pPr marL="514350" indent="-457200"/>
            <a:r>
              <a:rPr lang="en-US" dirty="0" smtClean="0">
                <a:solidFill>
                  <a:srgbClr val="00B0F0"/>
                </a:solidFill>
              </a:rPr>
              <a:t>In some cases, a specific brand and style of shoe used by the criminal can lead to exclusion of other brands and sizes. </a:t>
            </a:r>
          </a:p>
          <a:p>
            <a:pPr lvl="1"/>
            <a:endParaRPr lang="en-US" dirty="0" smtClean="0"/>
          </a:p>
        </p:txBody>
      </p:sp>
    </p:spTree>
    <p:extLst>
      <p:ext uri="{BB962C8B-B14F-4D97-AF65-F5344CB8AC3E}">
        <p14:creationId xmlns:p14="http://schemas.microsoft.com/office/powerpoint/2010/main" val="1757580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Individual characteristics of Shoes</a:t>
            </a:r>
            <a:endParaRPr lang="en-US" dirty="0">
              <a:solidFill>
                <a:srgbClr val="00B0F0"/>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rgbClr val="00B0F0"/>
                </a:solidFill>
              </a:rPr>
              <a:t>Unique to the shoe</a:t>
            </a:r>
          </a:p>
          <a:p>
            <a:r>
              <a:rPr lang="en-US" dirty="0" smtClean="0">
                <a:solidFill>
                  <a:srgbClr val="00B0F0"/>
                </a:solidFill>
              </a:rPr>
              <a:t>Manufacturing irregularities</a:t>
            </a:r>
          </a:p>
          <a:p>
            <a:r>
              <a:rPr lang="en-US" dirty="0" smtClean="0">
                <a:solidFill>
                  <a:srgbClr val="00B0F0"/>
                </a:solidFill>
              </a:rPr>
              <a:t>Chips</a:t>
            </a:r>
            <a:r>
              <a:rPr lang="en-US" dirty="0">
                <a:solidFill>
                  <a:srgbClr val="00B0F0"/>
                </a:solidFill>
              </a:rPr>
              <a:t> </a:t>
            </a:r>
            <a:r>
              <a:rPr lang="en-US" dirty="0" smtClean="0">
                <a:solidFill>
                  <a:srgbClr val="00B0F0"/>
                </a:solidFill>
              </a:rPr>
              <a:t>or holes in the tread</a:t>
            </a:r>
          </a:p>
          <a:p>
            <a:r>
              <a:rPr lang="en-US" dirty="0" smtClean="0">
                <a:solidFill>
                  <a:srgbClr val="00B0F0"/>
                </a:solidFill>
              </a:rPr>
              <a:t>Substances added to or removed from the shoe during wear: rocks, gum, tar, tacks, nails</a:t>
            </a:r>
          </a:p>
          <a:p>
            <a:r>
              <a:rPr lang="en-US" dirty="0" smtClean="0">
                <a:solidFill>
                  <a:srgbClr val="00B0F0"/>
                </a:solidFill>
              </a:rPr>
              <a:t>Cracks or warping due to wear</a:t>
            </a:r>
          </a:p>
          <a:p>
            <a:r>
              <a:rPr lang="en-US" dirty="0" smtClean="0">
                <a:solidFill>
                  <a:srgbClr val="00B0F0"/>
                </a:solidFill>
              </a:rPr>
              <a:t>Missing pieces of rubber</a:t>
            </a:r>
          </a:p>
          <a:p>
            <a:r>
              <a:rPr lang="en-US" dirty="0" smtClean="0">
                <a:solidFill>
                  <a:srgbClr val="00B0F0"/>
                </a:solidFill>
              </a:rPr>
              <a:t>Indentations created by objects that come in contact with the rubber. </a:t>
            </a:r>
          </a:p>
          <a:p>
            <a:r>
              <a:rPr lang="en-US" dirty="0" smtClean="0">
                <a:solidFill>
                  <a:srgbClr val="00B0F0"/>
                </a:solidFill>
              </a:rPr>
              <a:t>Help narrow down the search for a specific shoe. </a:t>
            </a:r>
          </a:p>
        </p:txBody>
      </p:sp>
    </p:spTree>
    <p:extLst>
      <p:ext uri="{BB962C8B-B14F-4D97-AF65-F5344CB8AC3E}">
        <p14:creationId xmlns:p14="http://schemas.microsoft.com/office/powerpoint/2010/main" val="1991839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Wear Pattern</a:t>
            </a:r>
            <a:endParaRPr lang="en-US" b="1" dirty="0">
              <a:solidFill>
                <a:srgbClr val="00B0F0"/>
              </a:solidFill>
            </a:endParaRPr>
          </a:p>
        </p:txBody>
      </p:sp>
      <p:sp>
        <p:nvSpPr>
          <p:cNvPr id="3" name="Content Placeholder 2"/>
          <p:cNvSpPr>
            <a:spLocks noGrp="1"/>
          </p:cNvSpPr>
          <p:nvPr>
            <p:ph idx="1"/>
          </p:nvPr>
        </p:nvSpPr>
        <p:spPr>
          <a:xfrm>
            <a:off x="457200" y="1143000"/>
            <a:ext cx="8229600" cy="4983163"/>
          </a:xfrm>
        </p:spPr>
        <p:txBody>
          <a:bodyPr>
            <a:normAutofit fontScale="77500" lnSpcReduction="20000"/>
          </a:bodyPr>
          <a:lstStyle/>
          <a:p>
            <a:r>
              <a:rPr lang="en-US" dirty="0" smtClean="0">
                <a:solidFill>
                  <a:srgbClr val="00B0F0"/>
                </a:solidFill>
              </a:rPr>
              <a:t>Formed by the gradual wearing away of rubber due to friction between the walking surface and the sole.</a:t>
            </a:r>
          </a:p>
          <a:p>
            <a:r>
              <a:rPr lang="en-US" dirty="0" smtClean="0">
                <a:solidFill>
                  <a:srgbClr val="00B0F0"/>
                </a:solidFill>
              </a:rPr>
              <a:t>Longer the shoe is worn = more pronounced the wear pattern</a:t>
            </a:r>
          </a:p>
          <a:p>
            <a:r>
              <a:rPr lang="en-US" dirty="0" smtClean="0">
                <a:solidFill>
                  <a:srgbClr val="00B0F0"/>
                </a:solidFill>
              </a:rPr>
              <a:t>Wear more pronounced where the foot first makes contact with the ground. </a:t>
            </a:r>
          </a:p>
          <a:p>
            <a:r>
              <a:rPr lang="en-US" dirty="0" smtClean="0">
                <a:solidFill>
                  <a:srgbClr val="00B0F0"/>
                </a:solidFill>
              </a:rPr>
              <a:t>Can be used to assess the walking pattern of the person</a:t>
            </a:r>
          </a:p>
          <a:p>
            <a:pPr lvl="1"/>
            <a:r>
              <a:rPr lang="en-US" dirty="0" smtClean="0">
                <a:solidFill>
                  <a:srgbClr val="00B0F0"/>
                </a:solidFill>
              </a:rPr>
              <a:t>Wear pattern on outside rear near heel indicates the walker pronates or walks with supination (ankle turned out, away from the other foot)</a:t>
            </a:r>
          </a:p>
          <a:p>
            <a:pPr lvl="1"/>
            <a:r>
              <a:rPr lang="en-US" dirty="0" smtClean="0">
                <a:solidFill>
                  <a:srgbClr val="00B0F0"/>
                </a:solidFill>
              </a:rPr>
              <a:t>Wear pattern on inside of the shoe towards toe indicates </a:t>
            </a:r>
            <a:r>
              <a:rPr lang="en-US" dirty="0" err="1" smtClean="0">
                <a:solidFill>
                  <a:srgbClr val="00B0F0"/>
                </a:solidFill>
              </a:rPr>
              <a:t>overpronation</a:t>
            </a:r>
            <a:r>
              <a:rPr lang="en-US" dirty="0" smtClean="0">
                <a:solidFill>
                  <a:srgbClr val="00B0F0"/>
                </a:solidFill>
              </a:rPr>
              <a:t> (walks with ankle turned in towards other foot)</a:t>
            </a:r>
          </a:p>
          <a:p>
            <a:pPr lvl="1"/>
            <a:r>
              <a:rPr lang="en-US" dirty="0" smtClean="0">
                <a:solidFill>
                  <a:srgbClr val="00B0F0"/>
                </a:solidFill>
              </a:rPr>
              <a:t>Print that is uniform across the forefront indicates the wearer walks with neutral or normal pronation (foot contacts ground evenly).</a:t>
            </a:r>
            <a:endParaRPr lang="en-US" dirty="0">
              <a:solidFill>
                <a:srgbClr val="00B0F0"/>
              </a:solidFill>
            </a:endParaRPr>
          </a:p>
        </p:txBody>
      </p:sp>
    </p:spTree>
    <p:extLst>
      <p:ext uri="{BB962C8B-B14F-4D97-AF65-F5344CB8AC3E}">
        <p14:creationId xmlns:p14="http://schemas.microsoft.com/office/powerpoint/2010/main" val="4073063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Analysis</a:t>
            </a:r>
            <a:endParaRPr lang="en-US" b="1" dirty="0">
              <a:solidFill>
                <a:srgbClr val="00B0F0"/>
              </a:solidFill>
            </a:endParaRPr>
          </a:p>
        </p:txBody>
      </p:sp>
      <p:sp>
        <p:nvSpPr>
          <p:cNvPr id="3" name="Content Placeholder 2"/>
          <p:cNvSpPr>
            <a:spLocks noGrp="1"/>
          </p:cNvSpPr>
          <p:nvPr>
            <p:ph idx="1"/>
          </p:nvPr>
        </p:nvSpPr>
        <p:spPr/>
        <p:txBody>
          <a:bodyPr>
            <a:normAutofit fontScale="92500"/>
          </a:bodyPr>
          <a:lstStyle/>
          <a:p>
            <a:r>
              <a:rPr lang="en-US" dirty="0" smtClean="0">
                <a:solidFill>
                  <a:srgbClr val="00B0F0"/>
                </a:solidFill>
              </a:rPr>
              <a:t>No minimum number of class or individual characteristics to establish identification</a:t>
            </a:r>
          </a:p>
          <a:p>
            <a:pPr lvl="1"/>
            <a:r>
              <a:rPr lang="en-US" dirty="0" smtClean="0">
                <a:solidFill>
                  <a:srgbClr val="00B0F0"/>
                </a:solidFill>
              </a:rPr>
              <a:t>One characteristic alone can be used to identify a shoe</a:t>
            </a:r>
          </a:p>
          <a:p>
            <a:pPr lvl="1"/>
            <a:r>
              <a:rPr lang="en-US" dirty="0" smtClean="0">
                <a:solidFill>
                  <a:srgbClr val="00B0F0"/>
                </a:solidFill>
              </a:rPr>
              <a:t>Must be clear, detailed, defined, and contain significant features in common with the impression</a:t>
            </a:r>
          </a:p>
          <a:p>
            <a:pPr lvl="1"/>
            <a:r>
              <a:rPr lang="en-US" dirty="0" smtClean="0">
                <a:solidFill>
                  <a:srgbClr val="00B0F0"/>
                </a:solidFill>
              </a:rPr>
              <a:t>If similar characteristic were a simple hole or pinprick that could be easily found on multiple shoes then more identifying characteristics would be needed</a:t>
            </a:r>
            <a:endParaRPr lang="en-US" dirty="0">
              <a:solidFill>
                <a:srgbClr val="00B0F0"/>
              </a:solidFill>
            </a:endParaRPr>
          </a:p>
        </p:txBody>
      </p:sp>
    </p:spTree>
    <p:extLst>
      <p:ext uri="{BB962C8B-B14F-4D97-AF65-F5344CB8AC3E}">
        <p14:creationId xmlns:p14="http://schemas.microsoft.com/office/powerpoint/2010/main" val="4072811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1848</Words>
  <Application>Microsoft Office PowerPoint</Application>
  <PresentationFormat>On-screen Show (4:3)</PresentationFormat>
  <Paragraphs>197</Paragraphs>
  <Slides>29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Open Sans</vt:lpstr>
      <vt:lpstr>Office Theme</vt:lpstr>
      <vt:lpstr>Forensic Impression Evidence</vt:lpstr>
      <vt:lpstr>Footprint Evidence</vt:lpstr>
      <vt:lpstr>Two types of impressions</vt:lpstr>
      <vt:lpstr> O.J. Simpson’s Bruno Mali Shoes</vt:lpstr>
      <vt:lpstr>The Unabomber Case</vt:lpstr>
      <vt:lpstr>Class characteristics of Shoe Prints</vt:lpstr>
      <vt:lpstr>Individual characteristics of Shoes</vt:lpstr>
      <vt:lpstr>Wear Pattern</vt:lpstr>
      <vt:lpstr>Analysis</vt:lpstr>
      <vt:lpstr>Other Information Obtained from Shoeprints</vt:lpstr>
      <vt:lpstr>PowerPoint Presentation</vt:lpstr>
      <vt:lpstr>“What is not looked for will not be found.”  W. Bodziak</vt:lpstr>
      <vt:lpstr>Processing the Scene</vt:lpstr>
      <vt:lpstr>Casting</vt:lpstr>
      <vt:lpstr>PowerPoint Presentation</vt:lpstr>
      <vt:lpstr>PowerPoint Presentation</vt:lpstr>
      <vt:lpstr>Tire Treads and Impressions</vt:lpstr>
      <vt:lpstr>Dental Impressions and Bite marks</vt:lpstr>
      <vt:lpstr>PowerPoint Presentation</vt:lpstr>
      <vt:lpstr>PowerPoint Presentation</vt:lpstr>
      <vt:lpstr>Dental Evidence</vt:lpstr>
      <vt:lpstr>PowerPoint Presentation</vt:lpstr>
      <vt:lpstr>Bite Mark Analysis</vt:lpstr>
      <vt:lpstr>PowerPoint Presentation</vt:lpstr>
      <vt:lpstr>PowerPoint Presentation</vt:lpstr>
      <vt:lpstr>Evaluating the Bite Mark</vt:lpstr>
      <vt:lpstr>PowerPoint Presentation</vt:lpstr>
      <vt:lpstr>Steps in Evaluating Marks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Forensic Impression Evidence</dc:title>
  <dc:creator>Ron</dc:creator>
  <cp:lastModifiedBy>Hilton, Codey D.</cp:lastModifiedBy>
  <cp:revision>19</cp:revision>
  <dcterms:created xsi:type="dcterms:W3CDTF">2015-10-27T00:14:19Z</dcterms:created>
  <dcterms:modified xsi:type="dcterms:W3CDTF">2016-04-15T14:11:09Z</dcterms:modified>
</cp:coreProperties>
</file>