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40AD58-B13D-4A00-A369-0215F10DB871}">
  <a:tblStyle styleId="{9540AD58-B13D-4A00-A369-0215F10DB871}" styleName="Table_0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2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3526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45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4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73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59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915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6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03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483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642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18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0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99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438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0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461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283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09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673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03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438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823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96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202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604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619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989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044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2187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919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754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532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988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28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38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87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667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78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58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9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ZNXFbG-ux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gqwMeWlzg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LvZkx7HEE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Z4dIvspLq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F_v-MymoO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6rvyetrDjJc" TargetMode="External"/><Relationship Id="rId4" Type="http://schemas.openxmlformats.org/officeDocument/2006/relationships/hyperlink" Target="http://www.youtube.com/watch?v=vBYYrwo8I6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Syncopate"/>
                <a:ea typeface="Syncopate"/>
                <a:cs typeface="Syncopate"/>
                <a:sym typeface="Syncopate"/>
              </a:rPr>
              <a:t>Fingerprint Analysis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562" y="2060850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50" y="2743200"/>
            <a:ext cx="2857500" cy="19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205975"/>
            <a:ext cx="82296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Ridge characteristics or minutae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in addition to general shape and pattern, ridge patterns give additional individuality to fingerprints. </a:t>
            </a:r>
          </a:p>
          <a:p>
            <a:pPr marL="457200" lvl="0" indent="-41910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In order for prints to match, characteristics must reveal characteristics that are identical with the same relative location as determined by an expert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13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Ridge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Patterns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8-16 ridge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patterns that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match is the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range that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is sufficient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to meet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criteria of 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individuality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725" y="476975"/>
            <a:ext cx="6315075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07050" y="175899"/>
            <a:ext cx="8229600" cy="109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Syncopate"/>
                <a:ea typeface="Syncopate"/>
                <a:cs typeface="Syncopate"/>
                <a:sym typeface="Syncopate"/>
              </a:rPr>
              <a:t>2nd Principle of Fingerprints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A fingerprint remains unchanged during an individual’s lifetime.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Fingerprints are reproductions of the friction skin ridges on the palm side of the fingers and thumbs.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Formed before birth (at about 14-16 weeks gestation)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Friction ridges provide grip to reduce slippage.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The dermal papillae forms a boundary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of cells that determine the form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and pattern of the ridges.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Each ridge has a single row of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pores that serve as openings for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the sweat glands.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750" y="2301237"/>
            <a:ext cx="2857500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	</a:t>
            </a:r>
            <a:r>
              <a:rPr lang="en">
                <a:solidFill>
                  <a:srgbClr val="CCCCCC"/>
                </a:solidFill>
                <a:latin typeface="Syncopate"/>
                <a:ea typeface="Syncopate"/>
                <a:cs typeface="Syncopate"/>
                <a:sym typeface="Syncopate"/>
              </a:rPr>
              <a:t>Can fingerprints be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Syncopate"/>
                <a:ea typeface="Syncopate"/>
                <a:cs typeface="Syncopate"/>
                <a:sym typeface="Syncopate"/>
              </a:rPr>
              <a:t>changed? 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035550"/>
            <a:ext cx="8229600" cy="384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Many criminals have tried to remove their prints by burning them, cutting them or using acid to remove them.  (Famous Gangster John Dillinger used acid)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To remove prints, one would have to cut 1-2 millimeters beneath the skin’s surface and damage the dermal papillae. 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*trying to remove them usually results in adding more unique characteristics such as scars, etc.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40249"/>
            <a:ext cx="8229600" cy="10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Syncopate"/>
                <a:ea typeface="Syncopate"/>
                <a:cs typeface="Syncopate"/>
                <a:sym typeface="Syncopate"/>
              </a:rPr>
              <a:t>3rd principle of Fingerprints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Fingerprints have ridge patterns that permit them to be systematically classified.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725" y="2320224"/>
            <a:ext cx="5419725" cy="28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Loops (60-65 percent)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</a:t>
            </a:r>
            <a:r>
              <a:rPr lang="en" sz="2400">
                <a:solidFill>
                  <a:srgbClr val="D9D9D9"/>
                </a:solidFill>
              </a:rPr>
              <a:t>must have one or more ridges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entering from one side of the print,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recurving, and exiting from the same side of entry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*ulnar loop:  loop opens toward the little finger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*radial loop: loop opens toward the thumb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D9D9D9"/>
                </a:solidFill>
              </a:rPr>
              <a:t>*delta:  ridge point at or nearest the type line divergence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300" y="145575"/>
            <a:ext cx="20383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Whorls(30-35 percent)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*spiral appearance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*must have at least two deltas and type lines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*a plain whorl and a central pocket loop have at least one ridge that makes a complete circuit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*very common pattern especially on the thumb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575" y="698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Arches(5 percent)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1901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ridge lines enter from one side and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flow out the other side.  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wavelike pattern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no core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no delta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very simple fingerprint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uncommon 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950" y="162450"/>
            <a:ext cx="19812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0425" y="2560700"/>
            <a:ext cx="20002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Classification of Fingerprints (Henry)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uses loops, whorls and arches and categorizes print patterns into one of these categories. 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Assigns a number value to each finger based on the presence of a whorl pattern</a:t>
            </a:r>
          </a:p>
          <a:p>
            <a:pPr marL="457200" lvl="0" indent="-41910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results represent a ration of odd/even finger value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95948"/>
            <a:ext cx="8229600" cy="114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Syncopate"/>
                <a:ea typeface="Syncopate"/>
                <a:cs typeface="Syncopate"/>
                <a:sym typeface="Syncopate"/>
              </a:rPr>
              <a:t>Did James Earl Ray Act Alone???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James Earl Ray…..</a:t>
            </a:r>
          </a:p>
          <a:p>
            <a:pPr marL="457200" lvl="0" indent="-419100" rtl="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EFEFEF"/>
                </a:solidFill>
              </a:rPr>
              <a:t> career criminal serving time for armed robbery</a:t>
            </a:r>
          </a:p>
          <a:p>
            <a:pPr marL="457200" lvl="0" indent="-419100" rtl="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EFEFEF"/>
                </a:solidFill>
              </a:rPr>
              <a:t>Escaped Missouri State Prison almost one year before King’s assassination</a:t>
            </a:r>
          </a:p>
          <a:p>
            <a:pPr marL="457200" lvl="0" indent="-419100" rtl="0">
              <a:spcBef>
                <a:spcPts val="0"/>
              </a:spcBef>
              <a:buClr>
                <a:srgbClr val="EFEFE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EFEFEF"/>
                </a:solidFill>
              </a:rPr>
              <a:t>April 3, 1968:  arrived in Memphis; rented a room the next day across the street from Dr.King’s motel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517025" y="29329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D9D9D9"/>
              </a:solidFill>
            </a:endParaRPr>
          </a:p>
        </p:txBody>
      </p:sp>
      <p:graphicFrame>
        <p:nvGraphicFramePr>
          <p:cNvPr id="149" name="Shape 149"/>
          <p:cNvGraphicFramePr/>
          <p:nvPr/>
        </p:nvGraphicFramePr>
        <p:xfrm>
          <a:off x="1475750" y="54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{9540AD58-B13D-4A00-A369-0215F10DB871}</a:tableStyleId>
              </a:tblPr>
              <a:tblGrid>
                <a:gridCol w="541875"/>
                <a:gridCol w="541875"/>
                <a:gridCol w="541875"/>
                <a:gridCol w="541875"/>
                <a:gridCol w="541875"/>
                <a:gridCol w="542925"/>
                <a:gridCol w="523875"/>
                <a:gridCol w="541875"/>
                <a:gridCol w="541875"/>
                <a:gridCol w="541875"/>
                <a:gridCol w="541875"/>
              </a:tblGrid>
              <a:tr h="342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100" b="1">
                        <a:solidFill>
                          <a:srgbClr val="CCCCCC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thumb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index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middle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ring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pinky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thumb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index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middle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ring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 b="1">
                          <a:solidFill>
                            <a:srgbClr val="CCCCCC"/>
                          </a:solidFill>
                        </a:rPr>
                        <a:t>pinky</a:t>
                      </a:r>
                    </a:p>
                  </a:txBody>
                  <a:tcPr marL="63500" marR="63500" marT="63500" marB="63500"/>
                </a:tc>
              </a:tr>
              <a:tr h="546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>
                          <a:solidFill>
                            <a:srgbClr val="CCCCCC"/>
                          </a:solidFill>
                        </a:rPr>
                        <a:t>no. (#)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3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4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6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7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9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10</a:t>
                      </a:r>
                    </a:p>
                  </a:txBody>
                  <a:tcPr marL="63500" marR="63500" marT="63500" marB="63500"/>
                </a:tc>
              </a:tr>
              <a:tr h="9125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>
                          <a:solidFill>
                            <a:srgbClr val="CCCCCC"/>
                          </a:solidFill>
                        </a:rPr>
                        <a:t>whorl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>
                          <a:solidFill>
                            <a:srgbClr val="CCCCCC"/>
                          </a:solidFill>
                        </a:rPr>
                        <a:t>present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16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16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4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4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</a:t>
                      </a:r>
                    </a:p>
                  </a:txBody>
                  <a:tcPr marL="63500" marR="63500" marT="63500" marB="63500"/>
                </a:tc>
              </a:tr>
              <a:tr h="546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>
                          <a:solidFill>
                            <a:srgbClr val="CCCCCC"/>
                          </a:solidFill>
                        </a:rPr>
                        <a:t>ex. 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16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8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CCCCCC"/>
                          </a:solidFill>
                        </a:rPr>
                        <a:t>0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100" b="1">
                        <a:solidFill>
                          <a:srgbClr val="CCCCCC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100" b="1">
                        <a:solidFill>
                          <a:srgbClr val="CCCCCC"/>
                        </a:solidFill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50" name="Shape 150"/>
          <p:cNvSpPr txBox="1"/>
          <p:nvPr/>
        </p:nvSpPr>
        <p:spPr>
          <a:xfrm>
            <a:off x="635050" y="2522550"/>
            <a:ext cx="3000000" cy="21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b="1">
              <a:solidFill>
                <a:srgbClr val="D9D9D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b="1">
              <a:solidFill>
                <a:srgbClr val="D9D9D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Sum of odd finger values _______ + 1 = ______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D9D9D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Sum of even finger values_____+1 = _______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D9D9D9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solidFill>
                  <a:srgbClr val="D9D9D9"/>
                </a:solidFill>
              </a:rPr>
              <a:t>Grouping ratio:   odd/even = ________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Crime Scene Prints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1700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Known prints:  deliberately collected from the subject using ink impression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Patent prints:  visible prints made by fingers coated with a substance such as dirt, blood, ink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Plastic prints:  3-dimensional print made in a pliable surface such as wet paint, wax, soap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Latent prints:  invisible to the naked eye; require some enhancement technique or development method; prints are impressions made by the transfer of oils, perspiration on the skin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Enhancement and Development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Non-porous (non-absorbent) and porous (absorbent) surfaces require different techniques. 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Non-porous:  powders or super glue fuming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Porous:  iodine fuming, ninhydrin, physical developer, laser, or fluorescence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710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Non-porous surfaces….</a:t>
            </a:r>
            <a:r>
              <a:rPr lang="en"/>
              <a:t>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755100"/>
            <a:ext cx="8229600" cy="417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AutoNum type="arabicPeriod"/>
            </a:pPr>
            <a:r>
              <a:rPr lang="en" b="1">
                <a:solidFill>
                  <a:srgbClr val="B7B7B7"/>
                </a:solidFill>
              </a:rPr>
              <a:t>Powders  </a:t>
            </a:r>
            <a:r>
              <a:rPr lang="en" sz="1200">
                <a:solidFill>
                  <a:srgbClr val="CCCCCC"/>
                </a:solidFill>
              </a:rPr>
              <a:t>Powder:</a:t>
            </a:r>
            <a:r>
              <a:rPr lang="en" sz="1200">
                <a:solidFill>
                  <a:srgbClr val="CCCCCC"/>
                </a:solidFill>
                <a:hlinkClick r:id="rId3"/>
              </a:rPr>
              <a:t> </a:t>
            </a:r>
            <a:r>
              <a:rPr lang="en" sz="1100" u="sng">
                <a:solidFill>
                  <a:srgbClr val="CCCCCC"/>
                </a:solidFill>
                <a:hlinkClick r:id="rId3"/>
              </a:rPr>
              <a:t>http://www.youtube.com/watch?v=BZNXFbG-ux4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* </a:t>
            </a:r>
            <a:r>
              <a:rPr lang="en">
                <a:solidFill>
                  <a:srgbClr val="B7B7B7"/>
                </a:solidFill>
              </a:rPr>
              <a:t>fluorescent:  glows under a black light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*aluminum powder:  light colored for use on dark   surfaces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*carbon powder:  dark powder for use on light surfaces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Magnetic powder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All powders adere to the oils in the fingerprint.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101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CCCCCC"/>
                </a:solidFill>
              </a:rPr>
              <a:t>super glue fuming</a:t>
            </a:r>
            <a:r>
              <a:rPr lang="en">
                <a:solidFill>
                  <a:srgbClr val="CCCCCC"/>
                </a:solidFill>
              </a:rPr>
              <a:t>:  super glue is heated and the cyanoacrylate ester reacts with the oils and proteins in the fingerprint.  A white product of the reaction coats the ridges of the print revealing the details.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D9D9D9"/>
              </a:buClr>
              <a:buSzPct val="91666"/>
              <a:buFont typeface="Arial"/>
              <a:buAutoNum type="arabicPeriod"/>
            </a:pPr>
            <a:r>
              <a:rPr lang="en" sz="1200">
                <a:solidFill>
                  <a:srgbClr val="D9D9D9"/>
                </a:solidFill>
              </a:rPr>
              <a:t>Cyanoacrylate:</a:t>
            </a:r>
            <a:r>
              <a:rPr lang="en" sz="1200">
                <a:solidFill>
                  <a:srgbClr val="D9D9D9"/>
                </a:solidFill>
                <a:hlinkClick r:id="rId3"/>
              </a:rPr>
              <a:t> </a:t>
            </a:r>
            <a:r>
              <a:rPr lang="en" sz="1100" u="sng">
                <a:solidFill>
                  <a:srgbClr val="D9D9D9"/>
                </a:solidFill>
                <a:hlinkClick r:id="rId3"/>
              </a:rPr>
              <a:t>http://www.youtube.com/watch?v=XgqwMeWlzgI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Porous surfaces….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</a:t>
            </a:r>
            <a:r>
              <a:rPr lang="en">
                <a:solidFill>
                  <a:srgbClr val="B7B7B7"/>
                </a:solidFill>
              </a:rPr>
              <a:t>Iodine fuming:  the oldest method; iodine crystals are heated and the resulting gaseous iodine reacts with the salts in the perspiration. 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Results in a brownish colored print.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Prints are not permanent and will fade.  Must be photographed immediately.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 </a:t>
            </a:r>
            <a:r>
              <a:rPr lang="en" sz="1200">
                <a:solidFill>
                  <a:srgbClr val="D9D9D9"/>
                </a:solidFill>
              </a:rPr>
              <a:t>Iodine:</a:t>
            </a:r>
            <a:r>
              <a:rPr lang="en" sz="1200">
                <a:solidFill>
                  <a:srgbClr val="D9D9D9"/>
                </a:solidFill>
                <a:hlinkClick r:id="rId3"/>
              </a:rPr>
              <a:t> </a:t>
            </a:r>
            <a:r>
              <a:rPr lang="en" sz="1100" u="sng">
                <a:solidFill>
                  <a:srgbClr val="D9D9D9"/>
                </a:solidFill>
                <a:hlinkClick r:id="rId3"/>
              </a:rPr>
              <a:t>http://www.youtube.com/watch?v=XLvZkx7HEEA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B7B7B7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1700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</a:t>
            </a:r>
            <a:r>
              <a:rPr lang="en">
                <a:solidFill>
                  <a:srgbClr val="CCCCCC"/>
                </a:solidFill>
              </a:rPr>
              <a:t>Physical developer:  a silver nitrate based chemical. 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silver nitrate reacts with the salt in perspiration to produce silver chloride which is insoluble and will adhere to the print as a white coating.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CCCCCC"/>
              </a:buClr>
              <a:buSzPct val="100000"/>
              <a:buFont typeface="Arial"/>
              <a:buAutoNum type="arabicPeriod"/>
            </a:pPr>
            <a:r>
              <a:rPr lang="en" sz="1100" u="sng">
                <a:solidFill>
                  <a:srgbClr val="CCCCCC"/>
                </a:solidFill>
                <a:hlinkClick r:id="rId3"/>
              </a:rPr>
              <a:t>http://www.youtube.com/watch?v=EZ4dIvspLqw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Other Methods: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8229600" cy="408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*Ninhydrin: </a:t>
            </a:r>
            <a:r>
              <a:rPr lang="en" sz="12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http://www.youtube.com/watch?v=fF_v-MymoOk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*Gentian violet:  </a:t>
            </a:r>
            <a:r>
              <a:rPr lang="en" sz="1200">
                <a:solidFill>
                  <a:srgbClr val="CCCCCC"/>
                </a:solidFill>
              </a:rPr>
              <a:t>:</a:t>
            </a:r>
            <a:r>
              <a:rPr lang="en" sz="1200">
                <a:solidFill>
                  <a:srgbClr val="CCCCCC"/>
                </a:solidFill>
                <a:hlinkClick r:id="rId4"/>
              </a:rPr>
              <a:t> </a:t>
            </a:r>
            <a:r>
              <a:rPr lang="en" u="sng">
                <a:solidFill>
                  <a:srgbClr val="CCCCCC"/>
                </a:solidFill>
                <a:hlinkClick r:id="rId4"/>
              </a:rPr>
              <a:t>http://www.youtube.com/watch?v=vBYYrwo8I6s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*Acidified Hydrogen Peroxide:</a:t>
            </a:r>
            <a:r>
              <a:rPr lang="en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n" u="sng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http://www.youtube.com/watch?v=6rvyetrDjJc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*Fluorescent techniques and alternate light sources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	uses high intensity light (not laser) that filters the origin light and induces luminescence at the wavelength to excite the electrons in the latent print.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453425"/>
            <a:ext cx="8229600" cy="44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At 6:00pm on April 4, 1968, Dr. King stepped out on the balcony of his motel.  A shot rang out.  He was pronounced dead at 7:05pm.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Assailant ran on foot; left a blanket-covered package near a building; fled in a white Mustang</a:t>
            </a:r>
          </a:p>
          <a:p>
            <a:pPr marL="457200" lvl="0" indent="-419100">
              <a:spcBef>
                <a:spcPts val="0"/>
              </a:spcBef>
              <a:buClr>
                <a:srgbClr val="D9D9D9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D9D9D9"/>
                </a:solidFill>
              </a:rPr>
              <a:t>The package:  high powered rifle with a scope, a radio, clothes, binoculars, beer cans, receipt for binoculars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*argon ion laser:  natural fluorescence by components in perspiration and blood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Preservation of Prints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 must photograph before preservation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*if object is too large to take, prints may be lifted after a powder is applied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 wide scotch tape is used to lift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*transfer tape to a card for better examination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Prints and the Crime Scene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*prints at the crime scene are not going to be perfect.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*often are only partial prints or may be smudged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*photographs or scanned images can be done to help with examining the details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AFIS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Automated Fingerprint Identification System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*database of store prints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*used to classify prints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*can generate a “hit” list within hours rather than the tedious “days” it takes to examine by hand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*experienced technician must verify match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  <a:latin typeface="Shojumaru"/>
                <a:ea typeface="Shojumaru"/>
                <a:cs typeface="Shojumaru"/>
                <a:sym typeface="Shojumaru"/>
              </a:rPr>
              <a:t>The Halloween Party Burglary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Shojumaru"/>
                <a:ea typeface="Shojumaru"/>
                <a:cs typeface="Shojumaru"/>
                <a:sym typeface="Shojumaru"/>
              </a:rPr>
              <a:t>Last evening Mrs. Adams annual Halloween bash was crashed by a masked perpetrator calling himself duct tape man.  He made all the guests at the party empty their pockets and purses. 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875" y="252675"/>
            <a:ext cx="2334124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9900"/>
              </a:solidFill>
              <a:latin typeface="Shojumaru"/>
              <a:ea typeface="Shojumaru"/>
              <a:cs typeface="Shojumaru"/>
              <a:sym typeface="Shojumaru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431125"/>
            <a:ext cx="8229600" cy="44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He stripped them of money and jewels and duct taped them to their chairs, walls, or wherever he could put them.  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37" y="25085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330875"/>
            <a:ext cx="8229600" cy="459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At midnight, wednesday and pugsley came home from the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haunted woods and discovered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 their parents and party guests bound and tied. Even the cat couldn’t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escape.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		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325" y="2105525"/>
            <a:ext cx="1363599" cy="308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0" y="3048000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8275" y="3209925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662" y="3238500"/>
            <a:ext cx="26765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  <a:latin typeface="Shojumaru"/>
                <a:ea typeface="Shojumaru"/>
                <a:cs typeface="Shojumaru"/>
                <a:sym typeface="Shojumaru"/>
              </a:rPr>
              <a:t>Pugsley Called the Police.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001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Gomez and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Morticia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gave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complete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descriptions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to the police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who alerted the media. 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l="5480" t="2320" r="-5479" b="-2319"/>
          <a:stretch/>
        </p:blipFill>
        <p:spPr>
          <a:xfrm>
            <a:off x="4080700" y="623900"/>
            <a:ext cx="5063299" cy="39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85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Evidence was collected. 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</a:t>
            </a: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Your bag contains evidence collected at the scene of the party.  Your group’s task is to process the evidence for fingerprints and provide a report to the Chief investigator. 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solidFill>
                <a:srgbClr val="FF9900"/>
              </a:solidFill>
              <a:latin typeface="Shojumaru"/>
              <a:ea typeface="Shojumaru"/>
              <a:cs typeface="Shojumaru"/>
              <a:sym typeface="Shojumaru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2603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The Adams family is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  <a:latin typeface="Shojumaru"/>
                <a:ea typeface="Shojumaru"/>
                <a:cs typeface="Shojumaru"/>
                <a:sym typeface="Shojumaru"/>
              </a:rPr>
              <a:t>counting on you!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9900"/>
              </a:solidFill>
              <a:latin typeface="Shojumaru"/>
              <a:ea typeface="Shojumaru"/>
              <a:cs typeface="Shojumaru"/>
              <a:sym typeface="Shojumaru"/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FF9900"/>
              </a:solidFill>
              <a:latin typeface="Shojumaru"/>
              <a:ea typeface="Shojumaru"/>
              <a:cs typeface="Shojumaru"/>
              <a:sym typeface="Shojumaru"/>
            </a:endParaRP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175" y="282750"/>
            <a:ext cx="26765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418350"/>
            <a:ext cx="3493174" cy="20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950" y="2289099"/>
            <a:ext cx="3276600" cy="20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Syncopate"/>
                <a:ea typeface="Syncopate"/>
                <a:cs typeface="Syncopate"/>
                <a:sym typeface="Syncopate"/>
              </a:rPr>
              <a:t>The power of a print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One week later:  Mustang found; 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Fingerprints in Mustang, on the rifle, on the binoculars, and on a beer can----linked to James Earl Ray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13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Syncopate"/>
                <a:ea typeface="Syncopate"/>
                <a:cs typeface="Syncopate"/>
                <a:sym typeface="Syncopate"/>
              </a:rPr>
              <a:t>History of Fingerprinting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584050"/>
            <a:ext cx="8229600" cy="334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*Chinese used prints as legal signatures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*William Herschel: used palm prints as signatures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*Henry Fauld:  published papers suggesting the use of fingerprints as personal identification; ideas were rejected at first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D9D9D9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Syncopate"/>
                <a:ea typeface="Syncopate"/>
                <a:cs typeface="Syncopate"/>
                <a:sym typeface="Syncopate"/>
              </a:rPr>
              <a:t>Early Classification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 Francis Galton (1892):  published textbook called </a:t>
            </a:r>
            <a:r>
              <a:rPr lang="en" i="1">
                <a:solidFill>
                  <a:srgbClr val="F3F3F3"/>
                </a:solidFill>
              </a:rPr>
              <a:t>Fingerprints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*outlined the anatomy of fingerprints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*suggested methods of recording prints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*proposed 3 pattern types:  loops, arches, whorls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</a:t>
            </a:r>
            <a:r>
              <a:rPr lang="en">
                <a:solidFill>
                  <a:srgbClr val="EFEFEF"/>
                </a:solidFill>
              </a:rPr>
              <a:t>Sir Edward Richard Henry:  classification system used by most English speaking countries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Dr. Juan Vucetich:  his system is used mainly in Spanish speaking countries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Syncopate"/>
                <a:ea typeface="Syncopate"/>
                <a:cs typeface="Syncopate"/>
                <a:sym typeface="Syncopate"/>
              </a:rPr>
              <a:t>Admissible in court??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1999: United States v. Byron Mitchell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Attorneys for defendant argued that fingerprints could not be proven unique under the guidelines cited in Daubert (admissibility case).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Judge upheld admissibility of fingerprints as scientific evidence and ruled that human friction ridges are unique and permanent and that friction ridge skin patterns are also unique/permanent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14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  <a:latin typeface="Syncopate"/>
                <a:ea typeface="Syncopate"/>
                <a:cs typeface="Syncopate"/>
                <a:sym typeface="Syncopate"/>
              </a:rPr>
              <a:t>First Principle of Fingerprints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Fingerprints are an individual characteristic; no two fingers have yet been found to possess identical ridge characteristics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Galton’s calculation:  possible existence of 64 billion different fingerprints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Probability of having the same print as another person:  1 in 64 billion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</Words>
  <Application>Microsoft Office PowerPoint</Application>
  <PresentationFormat>On-screen Show (16:9)</PresentationFormat>
  <Paragraphs>205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Shojumaru</vt:lpstr>
      <vt:lpstr>Syncopate</vt:lpstr>
      <vt:lpstr>light-gradient</vt:lpstr>
      <vt:lpstr>Fingerprint Analysis</vt:lpstr>
      <vt:lpstr>Did James Earl Ray Act Alone???</vt:lpstr>
      <vt:lpstr>PowerPoint Presentation</vt:lpstr>
      <vt:lpstr>The power of a print</vt:lpstr>
      <vt:lpstr>History of Fingerprinting</vt:lpstr>
      <vt:lpstr>Early Classification</vt:lpstr>
      <vt:lpstr>PowerPoint Presentation</vt:lpstr>
      <vt:lpstr>Admissible in court??</vt:lpstr>
      <vt:lpstr>First Principle of Fingerprints</vt:lpstr>
      <vt:lpstr>PowerPoint Presentation</vt:lpstr>
      <vt:lpstr>Ridge Patterns </vt:lpstr>
      <vt:lpstr>2nd Principle of Fingerprints</vt:lpstr>
      <vt:lpstr>PowerPoint Presentation</vt:lpstr>
      <vt:lpstr> Can fingerprints be changed?  </vt:lpstr>
      <vt:lpstr>3rd principle of Fingerprints</vt:lpstr>
      <vt:lpstr>Loops (60-65 percent)</vt:lpstr>
      <vt:lpstr>Whorls(30-35 percent)</vt:lpstr>
      <vt:lpstr>Arches(5 percent)</vt:lpstr>
      <vt:lpstr>Classification of Fingerprints (Henry)</vt:lpstr>
      <vt:lpstr>PowerPoint Presentation</vt:lpstr>
      <vt:lpstr>Crime Scene Prints</vt:lpstr>
      <vt:lpstr>PowerPoint Presentation</vt:lpstr>
      <vt:lpstr>Enhancement and Development</vt:lpstr>
      <vt:lpstr>Non-porous surfaces…..</vt:lpstr>
      <vt:lpstr>PowerPoint Presentation</vt:lpstr>
      <vt:lpstr>Porous surfaces….</vt:lpstr>
      <vt:lpstr>PowerPoint Presentation</vt:lpstr>
      <vt:lpstr>Other Methods: </vt:lpstr>
      <vt:lpstr>PowerPoint Presentation</vt:lpstr>
      <vt:lpstr>PowerPoint Presentation</vt:lpstr>
      <vt:lpstr>Preservation of Prints</vt:lpstr>
      <vt:lpstr>Prints and the Crime Scene</vt:lpstr>
      <vt:lpstr>AFIS</vt:lpstr>
      <vt:lpstr>The Halloween Party Burglary</vt:lpstr>
      <vt:lpstr>PowerPoint Presentation</vt:lpstr>
      <vt:lpstr>PowerPoint Presentation</vt:lpstr>
      <vt:lpstr>Pugsley Called the Police.</vt:lpstr>
      <vt:lpstr>Evidence was collected.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 Analysis</dc:title>
  <dc:creator>Raybon, Janet B.</dc:creator>
  <cp:lastModifiedBy>Hilton, Codey D.</cp:lastModifiedBy>
  <cp:revision>1</cp:revision>
  <dcterms:modified xsi:type="dcterms:W3CDTF">2016-04-15T14:10:24Z</dcterms:modified>
</cp:coreProperties>
</file>