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BA40-F9B9-4705-AF08-0FF289C1893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1388-E924-49B9-817C-88491F2C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Chromosomes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39750"/>
            <a:ext cx="106553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Replicated (doubled) during this 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Interphase (S phase)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Travel in pairs known 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Sister Chromatids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Attach to Spindle Fibers at the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Centromere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made by the centrioles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3071813" y="1949450"/>
            <a:ext cx="508000" cy="19018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705100"/>
            <a:ext cx="525303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-127000"/>
            <a:ext cx="10566400" cy="6335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Asexual vs. Sexual reproduction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Asexual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ONE source of DNA		MITOSIS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Advantage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FAST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!!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Bacteria = 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20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minutes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Disadvantage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NO genetic VARIATION</a:t>
            </a:r>
            <a:r>
              <a:rPr lang="en-US" sz="4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!!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Sexual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TWO sources of DNA		MEIOSIS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Advantage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GENETIC VARIATION</a:t>
            </a:r>
            <a:r>
              <a:rPr lang="en-US" sz="44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!!</a:t>
            </a: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Stronger species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dirty="0">
              <a:solidFill>
                <a:srgbClr val="D67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Disadvantage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SLOW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!!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Humans = 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15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years +/-</a:t>
            </a:r>
          </a:p>
        </p:txBody>
      </p:sp>
    </p:spTree>
    <p:extLst>
      <p:ext uri="{BB962C8B-B14F-4D97-AF65-F5344CB8AC3E}">
        <p14:creationId xmlns:p14="http://schemas.microsoft.com/office/powerpoint/2010/main" val="27195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Inheritance &amp; Punnett Squares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523875"/>
            <a:ext cx="10642600" cy="5775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Trait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-  characteristics (physical – LOOKS) &amp; (physiological (WORKS)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Allele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different forms of a gene (OPTIONS)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Dominant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the allele that shows 	CAPITAL LETTER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Recessive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the allele that’s hidden		lowercase letter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0" y="1577975"/>
            <a:ext cx="281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Eye color, hair color,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9550" y="1577975"/>
            <a:ext cx="3262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Sickle cell, cystic fibrosis, etc.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54700" y="927100"/>
            <a:ext cx="482600" cy="617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56600" y="962025"/>
            <a:ext cx="660400" cy="615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37000" y="3560763"/>
            <a:ext cx="2819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Alleles for eye color – brown, blue, green,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7300" y="3463925"/>
            <a:ext cx="2819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Alleles for hair color – brown, blonde, red, etc.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76900" y="3074988"/>
            <a:ext cx="723900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88200" y="3040063"/>
            <a:ext cx="774700" cy="423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" y="746125"/>
            <a:ext cx="11750675" cy="5248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Homozygous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both alleles the SAME		TT or 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tt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Heterozygous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both alleles are DIFFERENT		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Tt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Phenotype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Physical look (descriptive words: tall, short, yellow, green)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Genotype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‘Type o Genes’ you got - ask two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4100" y="4895850"/>
            <a:ext cx="281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Dominant or Recessive?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00" y="1238250"/>
            <a:ext cx="1781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Homo = SAME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1700" y="4500563"/>
            <a:ext cx="2819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Homo or Hetero?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7299325" y="4684713"/>
            <a:ext cx="1222375" cy="908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 flipV="1">
            <a:off x="7331075" y="5081588"/>
            <a:ext cx="1343025" cy="511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62938" y="6354763"/>
            <a:ext cx="3349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TT = Homozygous Dominant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80638" y="5181600"/>
            <a:ext cx="14287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538" y="2824163"/>
            <a:ext cx="2312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Hetero = DIFFERENT</a:t>
            </a:r>
          </a:p>
        </p:txBody>
      </p:sp>
    </p:spTree>
    <p:extLst>
      <p:ext uri="{BB962C8B-B14F-4D97-AF65-F5344CB8AC3E}">
        <p14:creationId xmlns:p14="http://schemas.microsoft.com/office/powerpoint/2010/main" val="18447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25" y="777875"/>
            <a:ext cx="10683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Punnett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Square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tool used to PREDICT offspring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09675" y="2182813"/>
          <a:ext cx="331628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144"/>
                <a:gridCol w="16581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14" marR="914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14" marR="914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14" marR="914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14" marR="914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0525" y="1463675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				</a:t>
            </a:r>
            <a:r>
              <a:rPr lang="en-US" sz="4800" dirty="0" err="1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endParaRPr lang="en-US" sz="4800" dirty="0">
              <a:solidFill>
                <a:srgbClr val="882C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63" y="2422525"/>
            <a:ext cx="442912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9238" y="1290638"/>
            <a:ext cx="49069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letters on the OUTSIDE of the </a:t>
            </a:r>
            <a:r>
              <a:rPr lang="en-US" sz="2400" dirty="0" err="1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Punnett</a:t>
            </a:r>
            <a:r>
              <a:rPr lang="en-US" sz="2400" dirty="0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Square represent the SPERM and EGG of the parents</a:t>
            </a:r>
          </a:p>
          <a:p>
            <a:pPr>
              <a:defRPr/>
            </a:pPr>
            <a:r>
              <a:rPr lang="en-US" sz="2400" dirty="0">
                <a:solidFill>
                  <a:srgbClr val="882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P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4384675"/>
            <a:ext cx="46021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letters on the INSIDE of the </a:t>
            </a:r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Punnett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Square represent the OFFSPRING (Babies)</a:t>
            </a: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F1 generation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51325" y="1874838"/>
            <a:ext cx="2027238" cy="0"/>
          </a:xfrm>
          <a:prstGeom prst="straightConnector1">
            <a:avLst/>
          </a:prstGeom>
          <a:ln w="38100">
            <a:solidFill>
              <a:srgbClr val="882C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08438" y="4267200"/>
            <a:ext cx="2727325" cy="7461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8163" y="3763963"/>
            <a:ext cx="12652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Tt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7638" y="2468563"/>
            <a:ext cx="12652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Tt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2454275"/>
            <a:ext cx="1265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Tt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7638" y="3810000"/>
            <a:ext cx="12652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Tt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01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Non-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Mendelian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Inheritance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8525" y="2228850"/>
          <a:ext cx="33178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6400" y="622300"/>
            <a:ext cx="7985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Incomplete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Traits BLEND to form a NEW trait</a:t>
            </a:r>
            <a:endParaRPr lang="en-US" sz="2800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660525"/>
            <a:ext cx="59182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6675" y="1311275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				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5725" y="2574925"/>
            <a:ext cx="86995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  <a:p>
            <a:pPr>
              <a:defRPr/>
            </a:pP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8438" y="3902075"/>
            <a:ext cx="12652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8075" y="3886200"/>
            <a:ext cx="12636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2725" y="2514600"/>
            <a:ext cx="1265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544763"/>
            <a:ext cx="1265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838" y="5754688"/>
            <a:ext cx="6516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RR – red		    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white		   RR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- pink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64675" y="1674813"/>
            <a:ext cx="19970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		R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16963" y="2573338"/>
            <a:ext cx="595312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	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8625" y="2954338"/>
            <a:ext cx="5699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RR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888663" y="4067175"/>
            <a:ext cx="711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endParaRPr lang="en-US" sz="2400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9304338" y="4051300"/>
            <a:ext cx="6397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’</a:t>
            </a:r>
            <a:endParaRPr lang="en-US" sz="240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10948988" y="2970213"/>
            <a:ext cx="6556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endParaRPr lang="en-US" sz="2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56600" y="560388"/>
            <a:ext cx="3443288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Use apostrophes/prime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61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Non-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Mendelian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Inheritance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8525" y="2228850"/>
          <a:ext cx="33178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6563" y="774700"/>
            <a:ext cx="7594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Codominance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Traits show up SIDE by SIDE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06675" y="1311275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				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5725" y="2574925"/>
            <a:ext cx="86995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438" y="3902075"/>
            <a:ext cx="12652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075" y="3886200"/>
            <a:ext cx="12636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725" y="2514600"/>
            <a:ext cx="1265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544763"/>
            <a:ext cx="1265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BW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" name="Picture 2" descr="http://kmbiology.weebly.com/uploads/6/0/1/1/6011704/928894.jpg?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768475"/>
            <a:ext cx="58070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220200" y="1339850"/>
            <a:ext cx="14620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BB – brown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29350" y="1323975"/>
            <a:ext cx="1470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WW– white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89863" y="5514975"/>
            <a:ext cx="1276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BW - roan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85125" y="487363"/>
            <a:ext cx="39481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Use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different letters</a:t>
            </a:r>
          </a:p>
        </p:txBody>
      </p:sp>
    </p:spTree>
    <p:extLst>
      <p:ext uri="{BB962C8B-B14F-4D97-AF65-F5344CB8AC3E}">
        <p14:creationId xmlns:p14="http://schemas.microsoft.com/office/powerpoint/2010/main" val="1601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Non-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Mendelian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Inheritance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8525" y="2228850"/>
          <a:ext cx="33178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6563" y="774700"/>
            <a:ext cx="11128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Multiple Alleles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More than 2 options  				ex. blood types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06675" y="1311275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75" y="2544763"/>
            <a:ext cx="86995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438" y="3902075"/>
            <a:ext cx="12652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ii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075" y="3886200"/>
            <a:ext cx="12636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725" y="2514600"/>
            <a:ext cx="1265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544763"/>
            <a:ext cx="1265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</a:p>
        </p:txBody>
      </p:sp>
      <p:pic>
        <p:nvPicPr>
          <p:cNvPr id="16" name="Picture 3" descr="http://www.tokresource.org/tok_classes/biobiobio/biomenu/theoretical_genetics/image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858963"/>
            <a:ext cx="659606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89025" y="5076825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and B are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dominant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 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recessive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= A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= B			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= O</a:t>
            </a:r>
            <a:endParaRPr lang="en-US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09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Non-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Mendelian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Inheritance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8525" y="2228850"/>
          <a:ext cx="33178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91458" marR="914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6400" y="622300"/>
            <a:ext cx="11244263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Sex-Linked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trait carried on 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chromosome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RECESSIVE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		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. Color blindness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														  Hemophilia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97163" y="1431925"/>
            <a:ext cx="2667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8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484438"/>
            <a:ext cx="17367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838" y="5754688"/>
            <a:ext cx="6516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X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normal		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X</a:t>
            </a:r>
            <a:r>
              <a:rPr lang="en-US" sz="24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– hemophiliac</a:t>
            </a:r>
          </a:p>
        </p:txBody>
      </p:sp>
      <p:pic>
        <p:nvPicPr>
          <p:cNvPr id="20" name="irc_mi" descr="hemoph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2105025"/>
            <a:ext cx="35893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89038" y="2484438"/>
            <a:ext cx="944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</a:t>
            </a:r>
            <a:endParaRPr lang="en-US" sz="4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5875" y="2484438"/>
            <a:ext cx="17367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5" y="3825875"/>
            <a:ext cx="14795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6525" y="3810000"/>
            <a:ext cx="13874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</a:t>
            </a:r>
            <a:r>
              <a:rPr lang="en-US" sz="44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0338" y="4533900"/>
            <a:ext cx="1333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Sick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male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2225" y="3148013"/>
            <a:ext cx="17605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Carrier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female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1700" y="4549775"/>
            <a:ext cx="1668463" cy="373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Normal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male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9625" y="3132138"/>
            <a:ext cx="1912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Normal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24060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25" y="822325"/>
            <a:ext cx="10471150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Females CARRY the trait but males suffer from them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WHY?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Because females are XX – they have an extra X chromosome if they get a ‘bad’ X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Males don’t have an extra X – they are XY</a:t>
            </a:r>
          </a:p>
        </p:txBody>
      </p:sp>
    </p:spTree>
    <p:extLst>
      <p:ext uri="{BB962C8B-B14F-4D97-AF65-F5344CB8AC3E}">
        <p14:creationId xmlns:p14="http://schemas.microsoft.com/office/powerpoint/2010/main" val="38001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DNA, RNA &amp; Protein Synthesis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888" y="820738"/>
            <a:ext cx="2601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DNA Structure</a:t>
            </a:r>
            <a:endParaRPr lang="en-US" sz="2800" u="sng" dirty="0"/>
          </a:p>
        </p:txBody>
      </p:sp>
      <p:pic>
        <p:nvPicPr>
          <p:cNvPr id="798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135063"/>
            <a:ext cx="371951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8275" y="801688"/>
            <a:ext cx="3124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Deoxyribose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sugar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7038" y="2225675"/>
            <a:ext cx="16716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Phospate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163" y="2020888"/>
            <a:ext cx="26781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Hydrogen Bonds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3000" y="3046413"/>
            <a:ext cx="15954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Base Pair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75" y="3925888"/>
            <a:ext cx="18081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Nucleotide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23125" y="1265238"/>
            <a:ext cx="1403350" cy="487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437438" y="2225675"/>
            <a:ext cx="1722437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68563" y="2484438"/>
            <a:ext cx="3109912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6340475" y="3276600"/>
            <a:ext cx="3692525" cy="134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7725" y="4327525"/>
            <a:ext cx="1936750" cy="12811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6275" y="4448175"/>
            <a:ext cx="23558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Sugar, phosphate &amp; nitrogen base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2838" y="3700463"/>
            <a:ext cx="1868487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 T pair up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 G pair up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6200" y="1536700"/>
            <a:ext cx="376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6200" y="2314575"/>
            <a:ext cx="376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2238" y="3106738"/>
            <a:ext cx="376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0325" y="3884613"/>
            <a:ext cx="376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0325" y="4676775"/>
            <a:ext cx="376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0325" y="5453063"/>
            <a:ext cx="376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666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665163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Interphase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0" b="69255"/>
          <a:stretch>
            <a:fillRect/>
          </a:stretch>
        </p:blipFill>
        <p:spPr bwMode="auto">
          <a:xfrm>
            <a:off x="1562100" y="1138238"/>
            <a:ext cx="4646613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1900" y="711200"/>
            <a:ext cx="3581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Three Parts: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G1, S, and 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5613" y="4657725"/>
            <a:ext cx="1868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chromatin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49800" y="3657600"/>
            <a:ext cx="1928813" cy="109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71488"/>
            <a:ext cx="2960688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888" y="820738"/>
            <a:ext cx="2601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RNA Structure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613525" y="787400"/>
            <a:ext cx="4527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No T				U instead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8875" y="29972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Ribose sugar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6275" y="5221288"/>
            <a:ext cx="312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Single Strand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888" y="1812925"/>
            <a:ext cx="3910012" cy="500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3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types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: messenger (carries the genetic code from the DNA to the ribosome)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rRNA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: ribosomal (makes up the ribosome)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: transfer (transfers amino acids)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404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6" descr="http://biology.unm.edu/ccouncil/Biology_124/Images/transcrip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927475"/>
            <a:ext cx="23161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435350"/>
            <a:ext cx="530383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39763"/>
            <a:ext cx="13874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7725" y="609600"/>
            <a:ext cx="1874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163" y="625475"/>
            <a:ext cx="1463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mRNA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17725" y="930275"/>
            <a:ext cx="3216275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45275" y="898525"/>
            <a:ext cx="306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3375819" y="-861219"/>
            <a:ext cx="427038" cy="45561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 rot="5400000">
            <a:off x="8176419" y="-861219"/>
            <a:ext cx="427038" cy="45561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1676400"/>
            <a:ext cx="2803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Transcription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7725" y="2225675"/>
            <a:ext cx="3200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Happens in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NUCLEUS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1038" y="3322638"/>
            <a:ext cx="3687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Product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mRNA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2963" y="1630363"/>
            <a:ext cx="2743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6325" y="2179638"/>
            <a:ext cx="46180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Happens in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cytoplasm @ RIBOSOME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5275" y="3230563"/>
            <a:ext cx="39163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Product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Protein</a:t>
            </a:r>
          </a:p>
        </p:txBody>
      </p:sp>
    </p:spTree>
    <p:extLst>
      <p:ext uri="{BB962C8B-B14F-4D97-AF65-F5344CB8AC3E}">
        <p14:creationId xmlns:p14="http://schemas.microsoft.com/office/powerpoint/2010/main" val="17181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25" y="822325"/>
            <a:ext cx="104711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DNA can’t leave the nucleus, but must get the protein recipe to the ribosome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DNA makes mRNA copy of recipe that leaves the nucleus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DNA stays in the nucleus – safe and unchanged</a:t>
            </a:r>
          </a:p>
        </p:txBody>
      </p:sp>
    </p:spTree>
    <p:extLst>
      <p:ext uri="{BB962C8B-B14F-4D97-AF65-F5344CB8AC3E}">
        <p14:creationId xmlns:p14="http://schemas.microsoft.com/office/powerpoint/2010/main" val="3654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027238"/>
            <a:ext cx="21018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Three types of RNA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875" y="473075"/>
            <a:ext cx="67056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MESSAGE – made in nucleus during transcription.  Leaves nucleus and travels to ribosome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READ – reads the mRNA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codon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by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codon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signals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for correct amino acid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correct amino acid to the growing protein</a:t>
            </a:r>
          </a:p>
        </p:txBody>
      </p:sp>
      <p:pic>
        <p:nvPicPr>
          <p:cNvPr id="82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09588"/>
            <a:ext cx="4365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00">
            <a:off x="9163050" y="3400425"/>
            <a:ext cx="1793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1275" y="1477963"/>
            <a:ext cx="1050925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Codon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9638" y="2149475"/>
            <a:ext cx="1050925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504238" y="2392363"/>
            <a:ext cx="1265237" cy="25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75725" y="5959475"/>
            <a:ext cx="1555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Anticodon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1475" y="3074988"/>
            <a:ext cx="10509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Amino Acid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7963" y="2041525"/>
            <a:ext cx="1052512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61038" y="2346325"/>
            <a:ext cx="2041525" cy="8239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Translation Diagram</a:t>
            </a:r>
          </a:p>
        </p:txBody>
      </p:sp>
      <p:pic>
        <p:nvPicPr>
          <p:cNvPr id="839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3875"/>
            <a:ext cx="654685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6075" y="6396038"/>
            <a:ext cx="16144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Codons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70525" y="5470525"/>
            <a:ext cx="549275" cy="960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035675" y="5426075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49963" y="5486400"/>
            <a:ext cx="549275" cy="898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9200" y="4978400"/>
            <a:ext cx="1616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mRNA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4638" y="3241675"/>
            <a:ext cx="31384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rRNA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ribosome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7638" y="2890838"/>
            <a:ext cx="16144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9475" y="4156075"/>
            <a:ext cx="182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Anticodon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150" y="2027238"/>
            <a:ext cx="16144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Amino Acid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8413" y="1143000"/>
            <a:ext cx="315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Protein/Polypeptide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1125" y="727075"/>
            <a:ext cx="2682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PEPTIDE bond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27438" y="1235075"/>
            <a:ext cx="2392362" cy="477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25" y="822325"/>
            <a:ext cx="1083945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DNA strand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		ACG			GGA	 	CAT			ATC</a:t>
            </a:r>
          </a:p>
          <a:p>
            <a:pPr>
              <a:defRPr/>
            </a:pP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mRNA strand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	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UGC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CCU			GUA			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UAG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Amino Acids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	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cys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pro			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val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stop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8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aynesword.palomar.edu/images/cod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23875"/>
            <a:ext cx="705802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Codon Chart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50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25" y="406400"/>
            <a:ext cx="10471150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Transgenic Organism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organism with DNA from a different source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Ex. Bacteria with human insulin gene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Made with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RECOMBINANT DNA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47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"/>
          <a:stretch>
            <a:fillRect/>
          </a:stretch>
        </p:blipFill>
        <p:spPr bwMode="auto">
          <a:xfrm>
            <a:off x="2884488" y="2860675"/>
            <a:ext cx="6683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500" y="355600"/>
            <a:ext cx="10456863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steps</a:t>
            </a:r>
          </a:p>
          <a:p>
            <a:pPr marL="514350" indent="-514350">
              <a:lnSpc>
                <a:spcPct val="250000"/>
              </a:lnSpc>
              <a:buFontTx/>
              <a:buAutoNum type="arabicPeriod"/>
              <a:defRPr/>
            </a:pP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Cut out ‘good’ gene you want copies of</a:t>
            </a:r>
          </a:p>
          <a:p>
            <a:pPr marL="514350" indent="-514350">
              <a:lnSpc>
                <a:spcPct val="250000"/>
              </a:lnSpc>
              <a:buFontTx/>
              <a:buAutoNum type="arabicPeriod"/>
              <a:defRPr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Cut open bacterial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plasmid/DNA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lnSpc>
                <a:spcPct val="250000"/>
              </a:lnSpc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Splice together good gene &amp; bacterial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plasmid/DNA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lnSpc>
                <a:spcPct val="250000"/>
              </a:lnSpc>
              <a:buFontTx/>
              <a:buAutoNum type="arabicPeriod"/>
              <a:defRPr/>
            </a:pP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Reinsert </a:t>
            </a: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plasmid/DNA </a:t>
            </a: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into bacteria</a:t>
            </a:r>
          </a:p>
          <a:p>
            <a:pPr marL="514350" indent="-514350">
              <a:lnSpc>
                <a:spcPct val="250000"/>
              </a:lnSpc>
              <a:buFontTx/>
              <a:buAutoNum type="arabicPeriod"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Bacteria divides, making copies of the good gene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1063" y="2095500"/>
            <a:ext cx="44878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do you use to cut DNA?</a:t>
            </a:r>
          </a:p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Restriction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84363" y="1912938"/>
            <a:ext cx="5346700" cy="3667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716088" y="2279650"/>
            <a:ext cx="5514975" cy="325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"/>
          <a:stretch>
            <a:fillRect/>
          </a:stretch>
        </p:blipFill>
        <p:spPr bwMode="auto">
          <a:xfrm>
            <a:off x="1603375" y="1476375"/>
            <a:ext cx="89963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475" y="869950"/>
            <a:ext cx="112045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Used to make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Insulin, HGH (human growth hormone ) 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9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7112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Prophase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2" r="54927"/>
          <a:stretch>
            <a:fillRect/>
          </a:stretch>
        </p:blipFill>
        <p:spPr bwMode="auto">
          <a:xfrm>
            <a:off x="965200" y="1200150"/>
            <a:ext cx="4976813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300" y="711200"/>
            <a:ext cx="50673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PREPARE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DNA goes from chromatin to chromosomes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SPINDLE FIBERS	start to form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Nuclear membrane starts to beak down</a:t>
            </a:r>
          </a:p>
        </p:txBody>
      </p:sp>
    </p:spTree>
    <p:extLst>
      <p:ext uri="{BB962C8B-B14F-4D97-AF65-F5344CB8AC3E}">
        <p14:creationId xmlns:p14="http://schemas.microsoft.com/office/powerpoint/2010/main" val="8880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3" y="476250"/>
            <a:ext cx="104711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Gene Therapy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using genetic engineering to treat genetic disorders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“put GOOD genes in to cover up defective genes”  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681" name="Picture 4" descr="http://www.arhp.org/uploadImages/cloning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295525"/>
            <a:ext cx="65643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8063" y="2181225"/>
            <a:ext cx="4219575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Used to treat diseases such 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Cystic fibrosis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SCID (severe combined immunodeficiency)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~bubble boy syndrome</a:t>
            </a:r>
          </a:p>
        </p:txBody>
      </p:sp>
    </p:spTree>
    <p:extLst>
      <p:ext uri="{BB962C8B-B14F-4D97-AF65-F5344CB8AC3E}">
        <p14:creationId xmlns:p14="http://schemas.microsoft.com/office/powerpoint/2010/main" val="16459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7112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Metaphase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71606" r="6131"/>
          <a:stretch>
            <a:fillRect/>
          </a:stretch>
        </p:blipFill>
        <p:spPr bwMode="auto">
          <a:xfrm>
            <a:off x="1087438" y="1574800"/>
            <a:ext cx="4995862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300" y="711200"/>
            <a:ext cx="50673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MIDDLE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Chromosomes line up in the MIDDLE of the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4300" y="3709988"/>
            <a:ext cx="4241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Attached to the spindle fibers at the centromere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5521325"/>
            <a:ext cx="2730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Sister chromatids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4700" y="3860800"/>
            <a:ext cx="901700" cy="1660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4991100" y="3511550"/>
            <a:ext cx="147320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7112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Anaphase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2400" y="1247775"/>
            <a:ext cx="5067300" cy="243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AWAY/APART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Centromeres split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copy of each sister chromatid travels to each side of the cell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r="11392" b="69888"/>
          <a:stretch>
            <a:fillRect/>
          </a:stretch>
        </p:blipFill>
        <p:spPr bwMode="auto">
          <a:xfrm>
            <a:off x="1304925" y="1524000"/>
            <a:ext cx="47910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2400" y="1247775"/>
            <a:ext cx="5067300" cy="243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TWO nuclei begin to form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cell cannot have two nuclei so it must split immediately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7112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Telophase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32013" r="10869" b="31537"/>
          <a:stretch>
            <a:fillRect/>
          </a:stretch>
        </p:blipFill>
        <p:spPr bwMode="auto">
          <a:xfrm>
            <a:off x="965200" y="1422400"/>
            <a:ext cx="488315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851400" y="1701800"/>
            <a:ext cx="1828800" cy="889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09900" y="1562100"/>
            <a:ext cx="3492500" cy="1612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Phases of Mitosis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2400" y="1247775"/>
            <a:ext cx="5067300" cy="243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pinches off in between and the two new cells are formed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7112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Cytokinesis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8" r="76628" b="30904"/>
          <a:stretch>
            <a:fillRect/>
          </a:stretch>
        </p:blipFill>
        <p:spPr bwMode="auto">
          <a:xfrm>
            <a:off x="1435100" y="1243013"/>
            <a:ext cx="29972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6600" y="3976688"/>
            <a:ext cx="60452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Both cells are the SAME and they are genetically IDENTICAL to the original cell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 is called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6279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8800" y="-114300"/>
            <a:ext cx="11163300" cy="609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Mitosis vs. Meiosis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There are </a:t>
            </a:r>
            <a:r>
              <a:rPr lang="en-US" sz="36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types of cells 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SEX/GAMETES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cells and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BODY/SOMATIC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cells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Human body cells have  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46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chromosomes					( 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23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PAIRS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)</a:t>
            </a:r>
            <a:endParaRPr lang="en-US" sz="2200" dirty="0"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Human body cells are called 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DIPLOID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 ( 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of every chromosome)</a:t>
            </a:r>
            <a:endParaRPr lang="en-US" sz="2200" dirty="0"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				        			  </a:t>
            </a:r>
            <a:r>
              <a:rPr lang="en-US" sz="36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from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MOM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&amp; </a:t>
            </a:r>
            <a:r>
              <a:rPr lang="en-US" sz="36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from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DAD</a:t>
            </a:r>
            <a:endParaRPr lang="en-US" sz="2200" dirty="0">
              <a:solidFill>
                <a:srgbClr val="265BC4"/>
              </a:solidFill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Human sex cells have 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23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chromosomes			(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EGG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&amp;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SPERM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cells)</a:t>
            </a:r>
            <a:endParaRPr lang="en-US" sz="2200" dirty="0"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Human sex cells are called 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HAPLOID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					(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r>
              <a:rPr lang="en-US" sz="2200" b="1" dirty="0">
                <a:solidFill>
                  <a:srgbClr val="00B0F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200" b="1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of every chromosome)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										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EGG + SPERM = BABY		(</a:t>
            </a:r>
            <a:r>
              <a:rPr lang="en-US" sz="3600" b="1" dirty="0">
                <a:solidFill>
                  <a:srgbClr val="265BC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23 + 23 = 46</a:t>
            </a:r>
            <a:r>
              <a:rPr lang="en-US" sz="2200" b="1" dirty="0">
                <a:solidFill>
                  <a:srgbClr val="265BC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200" dirty="0">
              <a:solidFill>
                <a:srgbClr val="265BC4"/>
              </a:solidFill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67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6" t="42188" r="24480" b="29167"/>
          <a:stretch>
            <a:fillRect/>
          </a:stretch>
        </p:blipFill>
        <p:spPr bwMode="auto">
          <a:xfrm>
            <a:off x="6370638" y="1520825"/>
            <a:ext cx="40782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17550" y="479425"/>
            <a:ext cx="5473700" cy="1282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MITOSIS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makes   </a:t>
            </a:r>
            <a:r>
              <a:rPr lang="en-US" sz="24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BODY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cells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You start with </a:t>
            </a:r>
            <a:r>
              <a:rPr lang="en-US" sz="36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cell and end with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36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2</a:t>
            </a:r>
            <a:endParaRPr lang="en-US" sz="36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81100" y="5362575"/>
            <a:ext cx="4749800" cy="941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The offspring are </a:t>
            </a:r>
            <a:r>
              <a:rPr lang="en-US" sz="2400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GENETICALLY IDENTICAL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to the parent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56325" y="525463"/>
            <a:ext cx="5822950" cy="5745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MEIOSIS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 makes   </a:t>
            </a:r>
            <a:r>
              <a:rPr lang="en-US" sz="24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SEX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 cells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You start with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 </a:t>
            </a:r>
            <a:r>
              <a:rPr lang="en-US" sz="36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1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cell and end with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3600" b="1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4</a:t>
            </a:r>
            <a:endParaRPr lang="en-US" sz="36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																																																																											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4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4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The offspring are </a:t>
            </a:r>
            <a:r>
              <a:rPr lang="en-US" sz="2400" dirty="0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GENETICALLY DIFFERENT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to the parent</a:t>
            </a:r>
          </a:p>
        </p:txBody>
      </p:sp>
      <p:pic>
        <p:nvPicPr>
          <p:cNvPr id="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42188" r="54153" b="29167"/>
          <a:stretch>
            <a:fillRect/>
          </a:stretch>
        </p:blipFill>
        <p:spPr bwMode="auto">
          <a:xfrm>
            <a:off x="1584325" y="1779588"/>
            <a:ext cx="39433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295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Brooke</dc:creator>
  <cp:lastModifiedBy>Simmons, Brooke</cp:lastModifiedBy>
  <cp:revision>1</cp:revision>
  <dcterms:created xsi:type="dcterms:W3CDTF">2016-05-24T14:21:53Z</dcterms:created>
  <dcterms:modified xsi:type="dcterms:W3CDTF">2016-05-24T14:22:13Z</dcterms:modified>
</cp:coreProperties>
</file>