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305" r:id="rId3"/>
    <p:sldId id="319" r:id="rId4"/>
    <p:sldId id="318" r:id="rId5"/>
    <p:sldId id="330" r:id="rId6"/>
    <p:sldId id="338" r:id="rId7"/>
    <p:sldId id="334" r:id="rId8"/>
    <p:sldId id="306" r:id="rId9"/>
    <p:sldId id="320" r:id="rId10"/>
    <p:sldId id="265" r:id="rId11"/>
    <p:sldId id="266" r:id="rId12"/>
    <p:sldId id="268" r:id="rId13"/>
    <p:sldId id="274" r:id="rId14"/>
    <p:sldId id="354" r:id="rId15"/>
    <p:sldId id="269" r:id="rId16"/>
    <p:sldId id="279" r:id="rId17"/>
    <p:sldId id="353" r:id="rId18"/>
    <p:sldId id="281" r:id="rId19"/>
    <p:sldId id="314" r:id="rId20"/>
    <p:sldId id="315" r:id="rId21"/>
    <p:sldId id="331" r:id="rId22"/>
    <p:sldId id="347" r:id="rId23"/>
    <p:sldId id="348" r:id="rId24"/>
    <p:sldId id="322" r:id="rId25"/>
    <p:sldId id="336" r:id="rId26"/>
    <p:sldId id="288" r:id="rId27"/>
    <p:sldId id="290" r:id="rId28"/>
    <p:sldId id="292" r:id="rId29"/>
    <p:sldId id="355" r:id="rId30"/>
    <p:sldId id="356" r:id="rId31"/>
    <p:sldId id="289" r:id="rId32"/>
    <p:sldId id="300" r:id="rId33"/>
    <p:sldId id="301" r:id="rId34"/>
    <p:sldId id="303" r:id="rId35"/>
    <p:sldId id="304" r:id="rId36"/>
    <p:sldId id="293" r:id="rId37"/>
    <p:sldId id="340" r:id="rId38"/>
    <p:sldId id="341" r:id="rId39"/>
    <p:sldId id="342" r:id="rId40"/>
    <p:sldId id="343" r:id="rId41"/>
    <p:sldId id="295" r:id="rId42"/>
    <p:sldId id="344" r:id="rId43"/>
    <p:sldId id="296" r:id="rId44"/>
    <p:sldId id="346" r:id="rId45"/>
    <p:sldId id="34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3" autoAdjust="0"/>
    <p:restoredTop sz="94143" autoAdjust="0"/>
  </p:normalViewPr>
  <p:slideViewPr>
    <p:cSldViewPr>
      <p:cViewPr varScale="1">
        <p:scale>
          <a:sx n="70" d="100"/>
          <a:sy n="70" d="100"/>
        </p:scale>
        <p:origin x="1392" y="72"/>
      </p:cViewPr>
      <p:guideLst>
        <p:guide orient="horz" pos="2160"/>
        <p:guide pos="2880"/>
      </p:guideLst>
    </p:cSldViewPr>
  </p:slideViewPr>
  <p:outlineViewPr>
    <p:cViewPr>
      <p:scale>
        <a:sx n="33" d="100"/>
        <a:sy n="33" d="100"/>
      </p:scale>
      <p:origin x="0" y="13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91C6D-1EA2-481B-A594-DB96CBCD7C9C}"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329456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91C6D-1EA2-481B-A594-DB96CBCD7C9C}"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81475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91C6D-1EA2-481B-A594-DB96CBCD7C9C}"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241639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91C6D-1EA2-481B-A594-DB96CBCD7C9C}"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429242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91C6D-1EA2-481B-A594-DB96CBCD7C9C}"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86117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91C6D-1EA2-481B-A594-DB96CBCD7C9C}"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313449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91C6D-1EA2-481B-A594-DB96CBCD7C9C}" type="datetimeFigureOut">
              <a:rPr lang="en-US" smtClean="0"/>
              <a:pPr/>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265354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91C6D-1EA2-481B-A594-DB96CBCD7C9C}" type="datetimeFigureOut">
              <a:rPr lang="en-US" smtClean="0"/>
              <a:pPr/>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378525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91C6D-1EA2-481B-A594-DB96CBCD7C9C}" type="datetimeFigureOut">
              <a:rPr lang="en-US" smtClean="0"/>
              <a:pPr/>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143186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91C6D-1EA2-481B-A594-DB96CBCD7C9C}"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70393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91C6D-1EA2-481B-A594-DB96CBCD7C9C}"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6C993-28F2-4157-899D-46BC1F1C6107}" type="slidenum">
              <a:rPr lang="en-US" smtClean="0"/>
              <a:pPr/>
              <a:t>‹#›</a:t>
            </a:fld>
            <a:endParaRPr lang="en-US"/>
          </a:p>
        </p:txBody>
      </p:sp>
    </p:spTree>
    <p:extLst>
      <p:ext uri="{BB962C8B-B14F-4D97-AF65-F5344CB8AC3E}">
        <p14:creationId xmlns:p14="http://schemas.microsoft.com/office/powerpoint/2010/main" val="418549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91C6D-1EA2-481B-A594-DB96CBCD7C9C}" type="datetimeFigureOut">
              <a:rPr lang="en-US" smtClean="0"/>
              <a:pPr/>
              <a:t>9/17/2014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C993-28F2-4157-899D-46BC1F1C6107}" type="slidenum">
              <a:rPr lang="en-US" smtClean="0"/>
              <a:pPr/>
              <a:t>‹#›</a:t>
            </a:fld>
            <a:endParaRPr lang="en-US"/>
          </a:p>
        </p:txBody>
      </p:sp>
    </p:spTree>
    <p:extLst>
      <p:ext uri="{BB962C8B-B14F-4D97-AF65-F5344CB8AC3E}">
        <p14:creationId xmlns:p14="http://schemas.microsoft.com/office/powerpoint/2010/main" val="389601067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n.wikipedia.org/wiki/Image:Activation2.sv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hyperlink" Target="Lactose%20Intolerance.mp4" TargetMode="Externa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47" y="0"/>
            <a:ext cx="8229600" cy="1143000"/>
          </a:xfrm>
        </p:spPr>
        <p:txBody>
          <a:bodyPr>
            <a:normAutofit/>
          </a:bodyPr>
          <a:lstStyle/>
          <a:p>
            <a:r>
              <a:rPr lang="en-US" sz="6600" dirty="0" smtClean="0">
                <a:solidFill>
                  <a:srgbClr val="FFC000"/>
                </a:solidFill>
              </a:rPr>
              <a:t>Do Now</a:t>
            </a:r>
            <a:endParaRPr lang="en-US" sz="6600" dirty="0">
              <a:solidFill>
                <a:srgbClr val="FFC000"/>
              </a:solidFill>
            </a:endParaRPr>
          </a:p>
        </p:txBody>
      </p:sp>
      <p:sp>
        <p:nvSpPr>
          <p:cNvPr id="3" name="Content Placeholder 2"/>
          <p:cNvSpPr>
            <a:spLocks noGrp="1"/>
          </p:cNvSpPr>
          <p:nvPr>
            <p:ph idx="1"/>
          </p:nvPr>
        </p:nvSpPr>
        <p:spPr>
          <a:xfrm>
            <a:off x="93257" y="930550"/>
            <a:ext cx="8382000" cy="4525963"/>
          </a:xfrm>
        </p:spPr>
        <p:txBody>
          <a:bodyPr>
            <a:normAutofit/>
          </a:bodyPr>
          <a:lstStyle/>
          <a:p>
            <a:pPr marL="0" indent="0">
              <a:buNone/>
            </a:pPr>
            <a:r>
              <a:rPr lang="en-US" sz="3600" dirty="0" smtClean="0"/>
              <a:t>Identify the organic molecules.</a:t>
            </a:r>
          </a:p>
          <a:p>
            <a:pPr marL="0" indent="0">
              <a:buNone/>
            </a:pPr>
            <a:endParaRPr lang="en-US" sz="36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6262" y="2219325"/>
            <a:ext cx="50958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648200"/>
            <a:ext cx="39909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6890" y="228600"/>
            <a:ext cx="1845247" cy="194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8464" y="4524375"/>
            <a:ext cx="28575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547" y="1828800"/>
            <a:ext cx="1814913"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2118" y="4919937"/>
            <a:ext cx="470000" cy="769441"/>
          </a:xfrm>
          <a:prstGeom prst="rect">
            <a:avLst/>
          </a:prstGeom>
          <a:noFill/>
        </p:spPr>
        <p:txBody>
          <a:bodyPr wrap="none" rtlCol="0">
            <a:spAutoFit/>
          </a:bodyPr>
          <a:lstStyle/>
          <a:p>
            <a:r>
              <a:rPr lang="en-US" sz="4400" b="1" dirty="0" smtClean="0">
                <a:solidFill>
                  <a:srgbClr val="FF0000"/>
                </a:solidFill>
              </a:rPr>
              <a:t>1</a:t>
            </a:r>
            <a:endParaRPr lang="en-US" sz="4400" b="1" dirty="0">
              <a:solidFill>
                <a:srgbClr val="FF0000"/>
              </a:solidFill>
            </a:endParaRPr>
          </a:p>
        </p:txBody>
      </p:sp>
      <p:sp>
        <p:nvSpPr>
          <p:cNvPr id="10" name="TextBox 9"/>
          <p:cNvSpPr txBox="1"/>
          <p:nvPr/>
        </p:nvSpPr>
        <p:spPr>
          <a:xfrm>
            <a:off x="2362200" y="4535217"/>
            <a:ext cx="470000" cy="769441"/>
          </a:xfrm>
          <a:prstGeom prst="rect">
            <a:avLst/>
          </a:prstGeom>
          <a:noFill/>
        </p:spPr>
        <p:txBody>
          <a:bodyPr wrap="none" rtlCol="0">
            <a:spAutoFit/>
          </a:bodyPr>
          <a:lstStyle/>
          <a:p>
            <a:r>
              <a:rPr lang="en-US" sz="4400" b="1" dirty="0">
                <a:solidFill>
                  <a:srgbClr val="FF0000"/>
                </a:solidFill>
              </a:rPr>
              <a:t>2</a:t>
            </a:r>
          </a:p>
        </p:txBody>
      </p:sp>
      <p:sp>
        <p:nvSpPr>
          <p:cNvPr id="11" name="TextBox 10"/>
          <p:cNvSpPr txBox="1"/>
          <p:nvPr/>
        </p:nvSpPr>
        <p:spPr>
          <a:xfrm>
            <a:off x="6404199" y="4535217"/>
            <a:ext cx="470000" cy="769441"/>
          </a:xfrm>
          <a:prstGeom prst="rect">
            <a:avLst/>
          </a:prstGeom>
          <a:noFill/>
        </p:spPr>
        <p:txBody>
          <a:bodyPr wrap="none" rtlCol="0">
            <a:spAutoFit/>
          </a:bodyPr>
          <a:lstStyle/>
          <a:p>
            <a:r>
              <a:rPr lang="en-US" sz="4400" b="1" dirty="0" smtClean="0">
                <a:solidFill>
                  <a:srgbClr val="FF0000"/>
                </a:solidFill>
              </a:rPr>
              <a:t>3</a:t>
            </a:r>
            <a:endParaRPr lang="en-US" sz="4400" b="1" dirty="0">
              <a:solidFill>
                <a:srgbClr val="FF0000"/>
              </a:solidFill>
            </a:endParaRPr>
          </a:p>
        </p:txBody>
      </p:sp>
      <p:sp>
        <p:nvSpPr>
          <p:cNvPr id="12" name="TextBox 11"/>
          <p:cNvSpPr txBox="1"/>
          <p:nvPr/>
        </p:nvSpPr>
        <p:spPr>
          <a:xfrm>
            <a:off x="3386262" y="2438400"/>
            <a:ext cx="470000" cy="769441"/>
          </a:xfrm>
          <a:prstGeom prst="rect">
            <a:avLst/>
          </a:prstGeom>
          <a:solidFill>
            <a:schemeClr val="tx1"/>
          </a:solidFill>
        </p:spPr>
        <p:txBody>
          <a:bodyPr wrap="none" rtlCol="0">
            <a:spAutoFit/>
          </a:bodyPr>
          <a:lstStyle/>
          <a:p>
            <a:r>
              <a:rPr lang="en-US" sz="4400" b="1" dirty="0" smtClean="0">
                <a:solidFill>
                  <a:srgbClr val="FF0000"/>
                </a:solidFill>
              </a:rPr>
              <a:t>4</a:t>
            </a:r>
            <a:endParaRPr lang="en-US" sz="4400" b="1" dirty="0">
              <a:solidFill>
                <a:srgbClr val="FF0000"/>
              </a:solidFill>
            </a:endParaRPr>
          </a:p>
        </p:txBody>
      </p:sp>
      <p:sp>
        <p:nvSpPr>
          <p:cNvPr id="13" name="TextBox 12"/>
          <p:cNvSpPr txBox="1"/>
          <p:nvPr/>
        </p:nvSpPr>
        <p:spPr>
          <a:xfrm>
            <a:off x="7103232" y="206829"/>
            <a:ext cx="470000" cy="769441"/>
          </a:xfrm>
          <a:prstGeom prst="rect">
            <a:avLst/>
          </a:prstGeom>
          <a:noFill/>
        </p:spPr>
        <p:txBody>
          <a:bodyPr wrap="none" rtlCol="0">
            <a:spAutoFit/>
          </a:bodyPr>
          <a:lstStyle/>
          <a:p>
            <a:r>
              <a:rPr lang="en-US" sz="4400" b="1" dirty="0" smtClean="0">
                <a:solidFill>
                  <a:srgbClr val="FF0000"/>
                </a:solidFill>
              </a:rPr>
              <a:t>5</a:t>
            </a:r>
            <a:endParaRPr lang="en-US" sz="4400" b="1" dirty="0">
              <a:solidFill>
                <a:srgbClr val="FF0000"/>
              </a:solidFill>
            </a:endParaRPr>
          </a:p>
        </p:txBody>
      </p:sp>
    </p:spTree>
    <p:extLst>
      <p:ext uri="{BB962C8B-B14F-4D97-AF65-F5344CB8AC3E}">
        <p14:creationId xmlns:p14="http://schemas.microsoft.com/office/powerpoint/2010/main" val="3060698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97" y="-228600"/>
            <a:ext cx="8229600" cy="1143000"/>
          </a:xfrm>
        </p:spPr>
        <p:txBody>
          <a:bodyPr>
            <a:noAutofit/>
          </a:bodyPr>
          <a:lstStyle/>
          <a:p>
            <a:r>
              <a:rPr lang="en-US" sz="7200" dirty="0" smtClean="0">
                <a:solidFill>
                  <a:srgbClr val="92D050"/>
                </a:solidFill>
              </a:rPr>
              <a:t>Enzymes</a:t>
            </a:r>
            <a:endParaRPr lang="en-US" sz="7200" dirty="0">
              <a:solidFill>
                <a:srgbClr val="92D05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505200"/>
            <a:ext cx="2770933" cy="30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600200"/>
            <a:ext cx="7086600" cy="830997"/>
          </a:xfrm>
          <a:prstGeom prst="rect">
            <a:avLst/>
          </a:prstGeom>
          <a:noFill/>
        </p:spPr>
        <p:txBody>
          <a:bodyPr wrap="square" rtlCol="0">
            <a:spAutoFit/>
          </a:bodyPr>
          <a:lstStyle/>
          <a:p>
            <a:r>
              <a:rPr lang="en-US" sz="4800" dirty="0" smtClean="0"/>
              <a:t>1. Enzymes are ______ </a:t>
            </a:r>
            <a:endParaRPr lang="en-US" sz="4800" dirty="0"/>
          </a:p>
        </p:txBody>
      </p:sp>
      <p:sp>
        <p:nvSpPr>
          <p:cNvPr id="5" name="TextBox 4"/>
          <p:cNvSpPr txBox="1"/>
          <p:nvPr/>
        </p:nvSpPr>
        <p:spPr>
          <a:xfrm>
            <a:off x="4724400" y="1524000"/>
            <a:ext cx="3429000" cy="923330"/>
          </a:xfrm>
          <a:prstGeom prst="rect">
            <a:avLst/>
          </a:prstGeom>
          <a:noFill/>
        </p:spPr>
        <p:txBody>
          <a:bodyPr wrap="square" rtlCol="0">
            <a:spAutoFit/>
          </a:bodyPr>
          <a:lstStyle/>
          <a:p>
            <a:r>
              <a:rPr lang="en-US" sz="5400" b="1" dirty="0" smtClean="0">
                <a:solidFill>
                  <a:srgbClr val="FFC000"/>
                </a:solidFill>
              </a:rPr>
              <a:t>Proteins</a:t>
            </a:r>
            <a:endParaRPr lang="en-US" sz="4400" b="1" dirty="0">
              <a:solidFill>
                <a:srgbClr val="FFC000"/>
              </a:solidFill>
            </a:endParaRPr>
          </a:p>
        </p:txBody>
      </p:sp>
      <p:sp>
        <p:nvSpPr>
          <p:cNvPr id="6" name="TextBox 5"/>
          <p:cNvSpPr txBox="1"/>
          <p:nvPr/>
        </p:nvSpPr>
        <p:spPr>
          <a:xfrm>
            <a:off x="1295400" y="3352800"/>
            <a:ext cx="4114800" cy="1200329"/>
          </a:xfrm>
          <a:prstGeom prst="rect">
            <a:avLst/>
          </a:prstGeom>
          <a:noFill/>
        </p:spPr>
        <p:txBody>
          <a:bodyPr wrap="square" rtlCol="0">
            <a:spAutoFit/>
          </a:bodyPr>
          <a:lstStyle/>
          <a:p>
            <a:r>
              <a:rPr lang="en-US" sz="3600" b="1" dirty="0" smtClean="0"/>
              <a:t>They are made of amino acids!</a:t>
            </a:r>
            <a:endParaRPr lang="en-US" sz="3600" b="1" dirty="0"/>
          </a:p>
        </p:txBody>
      </p:sp>
    </p:spTree>
    <p:extLst>
      <p:ext uri="{BB962C8B-B14F-4D97-AF65-F5344CB8AC3E}">
        <p14:creationId xmlns:p14="http://schemas.microsoft.com/office/powerpoint/2010/main" val="332781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normAutofit fontScale="92500"/>
          </a:bodyPr>
          <a:lstStyle/>
          <a:p>
            <a:pPr marL="0" indent="0">
              <a:buNone/>
            </a:pPr>
            <a:r>
              <a:rPr lang="en-US" sz="4400" dirty="0" smtClean="0"/>
              <a:t>2. Enzymes are _____________</a:t>
            </a:r>
          </a:p>
          <a:p>
            <a:pPr marL="0" indent="0">
              <a:buNone/>
            </a:pPr>
            <a:endParaRPr lang="en-US" dirty="0"/>
          </a:p>
          <a:p>
            <a:pPr marL="0" indent="0">
              <a:buNone/>
            </a:pPr>
            <a:endParaRPr lang="en-US" dirty="0" smtClean="0"/>
          </a:p>
          <a:p>
            <a:pPr marL="0" indent="0">
              <a:buNone/>
            </a:pPr>
            <a:r>
              <a:rPr lang="en-US" sz="4800" b="1" dirty="0" smtClean="0">
                <a:solidFill>
                  <a:srgbClr val="FFC000"/>
                </a:solidFill>
              </a:rPr>
              <a:t>		</a:t>
            </a:r>
          </a:p>
          <a:p>
            <a:pPr marL="0" indent="0">
              <a:buNone/>
            </a:pPr>
            <a:endParaRPr lang="en-US" sz="4800" b="1" dirty="0">
              <a:solidFill>
                <a:srgbClr val="FFC000"/>
              </a:solidFill>
            </a:endParaRPr>
          </a:p>
          <a:p>
            <a:pPr marL="0" indent="0" algn="ctr">
              <a:buNone/>
            </a:pPr>
            <a:r>
              <a:rPr lang="en-US" sz="4800" b="1" dirty="0" smtClean="0">
                <a:solidFill>
                  <a:srgbClr val="92D050"/>
                </a:solidFill>
              </a:rPr>
              <a:t>They work with only 1 </a:t>
            </a:r>
            <a:r>
              <a:rPr lang="en-US" sz="4800" b="1" u="sng" dirty="0" smtClean="0">
                <a:solidFill>
                  <a:srgbClr val="FFC000"/>
                </a:solidFill>
              </a:rPr>
              <a:t>SUBSTRATE</a:t>
            </a:r>
            <a:endParaRPr lang="en-US" sz="4800" b="1" u="sng" dirty="0">
              <a:solidFill>
                <a:srgbClr val="FFC000"/>
              </a:solidFill>
            </a:endParaRPr>
          </a:p>
          <a:p>
            <a:pPr marL="0" indent="0">
              <a:buNone/>
            </a:pPr>
            <a:endParaRPr lang="en-US" dirty="0">
              <a:solidFill>
                <a:srgbClr val="92D050"/>
              </a:solidFill>
            </a:endParaRPr>
          </a:p>
          <a:p>
            <a:pPr marL="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667000"/>
            <a:ext cx="4424363" cy="148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76488"/>
            <a:ext cx="26003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0" y="1524000"/>
            <a:ext cx="2971800" cy="830997"/>
          </a:xfrm>
          <a:prstGeom prst="rect">
            <a:avLst/>
          </a:prstGeom>
          <a:noFill/>
        </p:spPr>
        <p:txBody>
          <a:bodyPr wrap="square" rtlCol="0">
            <a:spAutoFit/>
          </a:bodyPr>
          <a:lstStyle/>
          <a:p>
            <a:r>
              <a:rPr lang="en-US" sz="4800" b="1" dirty="0" smtClean="0">
                <a:solidFill>
                  <a:srgbClr val="FFC000"/>
                </a:solidFill>
              </a:rPr>
              <a:t>Specific</a:t>
            </a:r>
            <a:endParaRPr lang="en-US" sz="4000" b="1" dirty="0">
              <a:solidFill>
                <a:srgbClr val="FFC000"/>
              </a:solidFill>
            </a:endParaRPr>
          </a:p>
        </p:txBody>
      </p:sp>
      <p:sp>
        <p:nvSpPr>
          <p:cNvPr id="5" name="Title 4"/>
          <p:cNvSpPr>
            <a:spLocks noGrp="1"/>
          </p:cNvSpPr>
          <p:nvPr>
            <p:ph type="title"/>
          </p:nvPr>
        </p:nvSpPr>
        <p:spPr/>
        <p:txBody>
          <a:bodyPr/>
          <a:lstStyle/>
          <a:p>
            <a:endParaRPr lang="en-US"/>
          </a:p>
        </p:txBody>
      </p:sp>
      <p:sp>
        <p:nvSpPr>
          <p:cNvPr id="8" name="Title 1"/>
          <p:cNvSpPr txBox="1">
            <a:spLocks/>
          </p:cNvSpPr>
          <p:nvPr/>
        </p:nvSpPr>
        <p:spPr>
          <a:xfrm>
            <a:off x="526497" y="-228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smtClean="0">
                <a:solidFill>
                  <a:srgbClr val="92D050"/>
                </a:solidFill>
              </a:rPr>
              <a:t>Enzymes</a:t>
            </a:r>
            <a:endParaRPr lang="en-US" sz="7200" dirty="0">
              <a:solidFill>
                <a:srgbClr val="92D050"/>
              </a:solidFill>
            </a:endParaRPr>
          </a:p>
        </p:txBody>
      </p:sp>
    </p:spTree>
    <p:extLst>
      <p:ext uri="{BB962C8B-B14F-4D97-AF65-F5344CB8AC3E}">
        <p14:creationId xmlns:p14="http://schemas.microsoft.com/office/powerpoint/2010/main" val="349754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2.google.com/images?q=tbn:ANd9GcThDoBYN_Bmc991glmPH7G-tWdnsB0VJIy3OPAzv4x510lnE4c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6047" y="3886200"/>
            <a:ext cx="5715000" cy="26244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447800"/>
            <a:ext cx="9144000" cy="5410200"/>
          </a:xfrm>
        </p:spPr>
        <p:txBody>
          <a:bodyPr/>
          <a:lstStyle/>
          <a:p>
            <a:pPr marL="0" lvl="0" indent="0">
              <a:buNone/>
            </a:pPr>
            <a:r>
              <a:rPr lang="en-US" dirty="0" smtClean="0">
                <a:sym typeface="Wingdings" pitchFamily="2" charset="2"/>
              </a:rPr>
              <a:t> </a:t>
            </a:r>
            <a:r>
              <a:rPr lang="en-US" dirty="0" smtClean="0"/>
              <a:t>If </a:t>
            </a:r>
            <a:r>
              <a:rPr lang="en-US" dirty="0"/>
              <a:t>you __________________ an enzyme by changing the _______________ or ____, you change its shape and it no longer works!</a:t>
            </a:r>
          </a:p>
          <a:p>
            <a:pPr marL="0" indent="0">
              <a:buNone/>
            </a:pPr>
            <a:r>
              <a:rPr lang="en-US" dirty="0"/>
              <a:t> </a:t>
            </a:r>
          </a:p>
          <a:p>
            <a:pPr marL="0" indent="0">
              <a:buNone/>
            </a:pPr>
            <a:endParaRPr lang="en-US" dirty="0"/>
          </a:p>
        </p:txBody>
      </p:sp>
      <p:sp>
        <p:nvSpPr>
          <p:cNvPr id="10" name="TextBox 9"/>
          <p:cNvSpPr txBox="1"/>
          <p:nvPr/>
        </p:nvSpPr>
        <p:spPr>
          <a:xfrm>
            <a:off x="1779494" y="1134070"/>
            <a:ext cx="3429000" cy="923330"/>
          </a:xfrm>
          <a:prstGeom prst="rect">
            <a:avLst/>
          </a:prstGeom>
          <a:noFill/>
        </p:spPr>
        <p:txBody>
          <a:bodyPr wrap="square" rtlCol="0">
            <a:spAutoFit/>
          </a:bodyPr>
          <a:lstStyle/>
          <a:p>
            <a:pPr algn="ctr"/>
            <a:r>
              <a:rPr lang="en-US" sz="5400" b="1" dirty="0" smtClean="0">
                <a:solidFill>
                  <a:srgbClr val="92D050"/>
                </a:solidFill>
              </a:rPr>
              <a:t>denature</a:t>
            </a:r>
            <a:endParaRPr lang="en-US" sz="4400" b="1" dirty="0">
              <a:solidFill>
                <a:srgbClr val="92D050"/>
              </a:solidFill>
            </a:endParaRPr>
          </a:p>
        </p:txBody>
      </p:sp>
      <p:sp>
        <p:nvSpPr>
          <p:cNvPr id="5" name="Title 4"/>
          <p:cNvSpPr>
            <a:spLocks noGrp="1"/>
          </p:cNvSpPr>
          <p:nvPr>
            <p:ph type="title"/>
          </p:nvPr>
        </p:nvSpPr>
        <p:spPr/>
        <p:txBody>
          <a:bodyPr/>
          <a:lstStyle/>
          <a:p>
            <a:endParaRPr lang="en-US" dirty="0"/>
          </a:p>
        </p:txBody>
      </p:sp>
      <p:sp>
        <p:nvSpPr>
          <p:cNvPr id="12" name="TextBox 11"/>
          <p:cNvSpPr txBox="1"/>
          <p:nvPr/>
        </p:nvSpPr>
        <p:spPr>
          <a:xfrm>
            <a:off x="2667000" y="1667470"/>
            <a:ext cx="3429000" cy="923330"/>
          </a:xfrm>
          <a:prstGeom prst="rect">
            <a:avLst/>
          </a:prstGeom>
          <a:noFill/>
        </p:spPr>
        <p:txBody>
          <a:bodyPr wrap="square" rtlCol="0">
            <a:spAutoFit/>
          </a:bodyPr>
          <a:lstStyle/>
          <a:p>
            <a:pPr algn="ctr"/>
            <a:r>
              <a:rPr lang="en-US" sz="5400" b="1" dirty="0" smtClean="0">
                <a:solidFill>
                  <a:srgbClr val="92D050"/>
                </a:solidFill>
              </a:rPr>
              <a:t>temp.</a:t>
            </a:r>
            <a:endParaRPr lang="en-US" sz="4400" b="1" dirty="0">
              <a:solidFill>
                <a:srgbClr val="92D050"/>
              </a:solidFill>
            </a:endParaRPr>
          </a:p>
        </p:txBody>
      </p:sp>
      <p:sp>
        <p:nvSpPr>
          <p:cNvPr id="13" name="TextBox 12"/>
          <p:cNvSpPr txBox="1"/>
          <p:nvPr/>
        </p:nvSpPr>
        <p:spPr>
          <a:xfrm>
            <a:off x="5257800" y="1667470"/>
            <a:ext cx="3429000" cy="923330"/>
          </a:xfrm>
          <a:prstGeom prst="rect">
            <a:avLst/>
          </a:prstGeom>
          <a:noFill/>
        </p:spPr>
        <p:txBody>
          <a:bodyPr wrap="square" rtlCol="0">
            <a:spAutoFit/>
          </a:bodyPr>
          <a:lstStyle/>
          <a:p>
            <a:pPr algn="ctr"/>
            <a:r>
              <a:rPr lang="en-US" sz="5400" b="1" dirty="0" smtClean="0">
                <a:solidFill>
                  <a:srgbClr val="92D050"/>
                </a:solidFill>
              </a:rPr>
              <a:t>pH</a:t>
            </a:r>
            <a:endParaRPr lang="en-US" sz="4400" b="1" dirty="0">
              <a:solidFill>
                <a:srgbClr val="92D050"/>
              </a:solidFill>
            </a:endParaRPr>
          </a:p>
        </p:txBody>
      </p:sp>
    </p:spTree>
    <p:extLst>
      <p:ext uri="{BB962C8B-B14F-4D97-AF65-F5344CB8AC3E}">
        <p14:creationId xmlns:p14="http://schemas.microsoft.com/office/powerpoint/2010/main" val="40181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ww.ekcsk12.org/faculty/jbuckley/leclass/phvsenzymeact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57199"/>
            <a:ext cx="7773774" cy="5060931"/>
          </a:xfrm>
          <a:prstGeom prst="rect">
            <a:avLst/>
          </a:prstGeom>
          <a:noFill/>
          <a:extLst>
            <a:ext uri="{909E8E84-426E-40DD-AFC4-6F175D3DCCD1}">
              <a14:hiddenFill xmlns:a14="http://schemas.microsoft.com/office/drawing/2010/main">
                <a:solidFill>
                  <a:srgbClr val="FFFFFF"/>
                </a:solidFill>
              </a14:hiddenFill>
            </a:ext>
          </a:extLst>
        </p:spPr>
      </p:pic>
      <p:sp>
        <p:nvSpPr>
          <p:cNvPr id="5" name="7-Point Star 4"/>
          <p:cNvSpPr/>
          <p:nvPr/>
        </p:nvSpPr>
        <p:spPr>
          <a:xfrm>
            <a:off x="5638800" y="533400"/>
            <a:ext cx="762000" cy="4572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990600" y="5791200"/>
            <a:ext cx="762000" cy="4572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5715000"/>
            <a:ext cx="6324600" cy="523220"/>
          </a:xfrm>
          <a:prstGeom prst="rect">
            <a:avLst/>
          </a:prstGeom>
          <a:noFill/>
        </p:spPr>
        <p:txBody>
          <a:bodyPr wrap="square" rtlCol="0">
            <a:spAutoFit/>
          </a:bodyPr>
          <a:lstStyle/>
          <a:p>
            <a:r>
              <a:rPr lang="en-US" sz="2800" b="1" dirty="0" smtClean="0"/>
              <a:t>Optimum= Best! Found at the peak!</a:t>
            </a:r>
            <a:endParaRPr lang="en-US" sz="2800" b="1" dirty="0"/>
          </a:p>
        </p:txBody>
      </p:sp>
    </p:spTree>
    <p:extLst>
      <p:ext uri="{BB962C8B-B14F-4D97-AF65-F5344CB8AC3E}">
        <p14:creationId xmlns:p14="http://schemas.microsoft.com/office/powerpoint/2010/main" val="276658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20132" t="7292" r="18961" b="26041"/>
          <a:stretch/>
        </p:blipFill>
        <p:spPr>
          <a:xfrm>
            <a:off x="142831" y="274638"/>
            <a:ext cx="8858337" cy="6217870"/>
          </a:xfrm>
          <a:prstGeom prst="rect">
            <a:avLst/>
          </a:prstGeom>
        </p:spPr>
      </p:pic>
    </p:spTree>
    <p:extLst>
      <p:ext uri="{BB962C8B-B14F-4D97-AF65-F5344CB8AC3E}">
        <p14:creationId xmlns:p14="http://schemas.microsoft.com/office/powerpoint/2010/main" val="945337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b="1" dirty="0" smtClean="0"/>
              <a:t>3. Enzymes are _____________.</a:t>
            </a:r>
          </a:p>
          <a:p>
            <a:pPr marL="0" indent="0">
              <a:buNone/>
            </a:pPr>
            <a:endParaRPr lang="en-US" dirty="0"/>
          </a:p>
          <a:p>
            <a:pPr marL="0" indent="0">
              <a:buNone/>
            </a:pPr>
            <a:r>
              <a:rPr lang="en-US" b="1" dirty="0" smtClean="0"/>
              <a:t>“catalyze reactions”</a:t>
            </a:r>
          </a:p>
          <a:p>
            <a:pPr marL="0" indent="0">
              <a:buNone/>
            </a:pPr>
            <a:r>
              <a:rPr lang="en-US" dirty="0" smtClean="0"/>
              <a:t>They speed up reactions!</a:t>
            </a:r>
          </a:p>
          <a:p>
            <a:pPr marL="0" indent="0">
              <a:buNone/>
            </a:pPr>
            <a:endParaRPr lang="en-US" dirty="0"/>
          </a:p>
          <a:p>
            <a:pPr marL="0" indent="0">
              <a:buNone/>
            </a:pPr>
            <a:endParaRPr lang="en-US"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0"/>
            <a:ext cx="2895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2895600" cy="830997"/>
          </a:xfrm>
          <a:prstGeom prst="rect">
            <a:avLst/>
          </a:prstGeom>
          <a:noFill/>
        </p:spPr>
        <p:txBody>
          <a:bodyPr wrap="square" rtlCol="0">
            <a:spAutoFit/>
          </a:bodyPr>
          <a:lstStyle/>
          <a:p>
            <a:r>
              <a:rPr lang="en-US" sz="4800" b="1" dirty="0" smtClean="0">
                <a:solidFill>
                  <a:srgbClr val="FFC000"/>
                </a:solidFill>
              </a:rPr>
              <a:t>catalysts</a:t>
            </a:r>
            <a:endParaRPr lang="en-US" sz="4000" b="1" dirty="0">
              <a:solidFill>
                <a:srgbClr val="FFC000"/>
              </a:solidFill>
            </a:endParaRPr>
          </a:p>
        </p:txBody>
      </p:sp>
      <p:sp>
        <p:nvSpPr>
          <p:cNvPr id="5" name="Title 4"/>
          <p:cNvSpPr>
            <a:spLocks noGrp="1"/>
          </p:cNvSpPr>
          <p:nvPr>
            <p:ph type="title"/>
          </p:nvPr>
        </p:nvSpPr>
        <p:spPr/>
        <p:txBody>
          <a:bodyPr/>
          <a:lstStyle/>
          <a:p>
            <a:endParaRPr lang="en-US"/>
          </a:p>
        </p:txBody>
      </p:sp>
      <p:sp>
        <p:nvSpPr>
          <p:cNvPr id="7" name="Title 1"/>
          <p:cNvSpPr txBox="1">
            <a:spLocks/>
          </p:cNvSpPr>
          <p:nvPr/>
        </p:nvSpPr>
        <p:spPr>
          <a:xfrm>
            <a:off x="526497" y="-228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smtClean="0">
                <a:solidFill>
                  <a:srgbClr val="92D050"/>
                </a:solidFill>
              </a:rPr>
              <a:t>Enzymes</a:t>
            </a:r>
            <a:endParaRPr lang="en-US" sz="7200" dirty="0">
              <a:solidFill>
                <a:srgbClr val="92D050"/>
              </a:solidFill>
            </a:endParaRPr>
          </a:p>
        </p:txBody>
      </p:sp>
    </p:spTree>
    <p:extLst>
      <p:ext uri="{BB962C8B-B14F-4D97-AF65-F5344CB8AC3E}">
        <p14:creationId xmlns:p14="http://schemas.microsoft.com/office/powerpoint/2010/main" val="24446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029200"/>
          </a:xfrm>
        </p:spPr>
        <p:txBody>
          <a:bodyPr>
            <a:normAutofit/>
          </a:bodyPr>
          <a:lstStyle/>
          <a:p>
            <a:pPr marL="0" indent="0">
              <a:buNone/>
            </a:pPr>
            <a:r>
              <a:rPr lang="en-US" sz="3600" b="1" dirty="0"/>
              <a:t>4</a:t>
            </a:r>
            <a:r>
              <a:rPr lang="en-US" sz="3600" b="1" dirty="0" smtClean="0"/>
              <a:t>. Enzymes are _____________.</a:t>
            </a:r>
          </a:p>
          <a:p>
            <a:pPr marL="0" indent="0">
              <a:buNone/>
            </a:pPr>
            <a:endParaRPr lang="en-US" dirty="0" smtClean="0"/>
          </a:p>
          <a:p>
            <a:pPr marL="0" indent="0">
              <a:buNone/>
            </a:pPr>
            <a:r>
              <a:rPr lang="en-US" dirty="0" smtClean="0"/>
              <a:t>They can be used again and again!</a:t>
            </a: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3886200" y="1438870"/>
            <a:ext cx="3429000" cy="923330"/>
          </a:xfrm>
          <a:prstGeom prst="rect">
            <a:avLst/>
          </a:prstGeom>
          <a:noFill/>
        </p:spPr>
        <p:txBody>
          <a:bodyPr wrap="square" rtlCol="0">
            <a:spAutoFit/>
          </a:bodyPr>
          <a:lstStyle/>
          <a:p>
            <a:r>
              <a:rPr lang="en-US" sz="5400" b="1" dirty="0" smtClean="0">
                <a:solidFill>
                  <a:srgbClr val="FFC000"/>
                </a:solidFill>
              </a:rPr>
              <a:t>reusable</a:t>
            </a:r>
            <a:endParaRPr lang="en-US" sz="4400" b="1" dirty="0">
              <a:solidFill>
                <a:srgbClr val="FFC000"/>
              </a:solidFill>
            </a:endParaRPr>
          </a:p>
        </p:txBody>
      </p:sp>
      <p:pic>
        <p:nvPicPr>
          <p:cNvPr id="5" name="Picture 2" descr="C:\tempie\Temporary Internet Files\Content.IE5\4DA4RFTT\MC90043379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0286" y="76200"/>
            <a:ext cx="2013714" cy="20137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endParaRPr lang="en-US"/>
          </a:p>
        </p:txBody>
      </p:sp>
      <p:sp>
        <p:nvSpPr>
          <p:cNvPr id="8" name="Title 1"/>
          <p:cNvSpPr txBox="1">
            <a:spLocks/>
          </p:cNvSpPr>
          <p:nvPr/>
        </p:nvSpPr>
        <p:spPr>
          <a:xfrm>
            <a:off x="526497" y="-228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smtClean="0">
                <a:solidFill>
                  <a:srgbClr val="92D050"/>
                </a:solidFill>
              </a:rPr>
              <a:t>Enzymes</a:t>
            </a:r>
            <a:endParaRPr lang="en-US" sz="7200" dirty="0">
              <a:solidFill>
                <a:srgbClr val="92D050"/>
              </a:solidFill>
            </a:endParaRPr>
          </a:p>
        </p:txBody>
      </p:sp>
    </p:spTree>
    <p:extLst>
      <p:ext uri="{BB962C8B-B14F-4D97-AF65-F5344CB8AC3E}">
        <p14:creationId xmlns:p14="http://schemas.microsoft.com/office/powerpoint/2010/main" val="31294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686800" cy="5486400"/>
          </a:xfrm>
        </p:spPr>
        <p:txBody>
          <a:bodyPr>
            <a:normAutofit/>
          </a:bodyPr>
          <a:lstStyle/>
          <a:p>
            <a:pPr marL="0" indent="0" algn="ctr">
              <a:buNone/>
            </a:pPr>
            <a:r>
              <a:rPr lang="en-US" sz="3600" b="1" dirty="0" smtClean="0"/>
              <a:t>5. Enzymes   _______ the ___________</a:t>
            </a:r>
          </a:p>
          <a:p>
            <a:pPr marL="0" indent="0" algn="ctr">
              <a:buNone/>
            </a:pPr>
            <a:r>
              <a:rPr lang="en-US" sz="3600" b="1" dirty="0" smtClean="0"/>
              <a:t>which is the _______ needed for a reaction to occur.</a:t>
            </a:r>
            <a:br>
              <a:rPr lang="en-US" sz="3600" b="1" dirty="0" smtClean="0"/>
            </a:br>
            <a:endParaRPr lang="en-US" sz="3600" b="1" dirty="0" smtClean="0"/>
          </a:p>
          <a:p>
            <a:pPr marL="0" indent="0">
              <a:buNone/>
            </a:pPr>
            <a:endParaRPr lang="en-US" sz="3600" b="1" dirty="0"/>
          </a:p>
          <a:p>
            <a:pPr marL="0" indent="0">
              <a:buNone/>
            </a:pPr>
            <a:endParaRPr lang="en-US" sz="3600" b="1" dirty="0" smtClean="0"/>
          </a:p>
          <a:p>
            <a:pPr marL="0" indent="0">
              <a:buNone/>
            </a:pPr>
            <a:endParaRPr lang="en-US" sz="3600" b="1" dirty="0" smtClean="0"/>
          </a:p>
          <a:p>
            <a:pPr marL="0" indent="0">
              <a:buNone/>
            </a:pPr>
            <a:endParaRPr lang="en-US" dirty="0" smtClean="0"/>
          </a:p>
        </p:txBody>
      </p:sp>
      <p:sp>
        <p:nvSpPr>
          <p:cNvPr id="4" name="TextBox 3"/>
          <p:cNvSpPr txBox="1"/>
          <p:nvPr/>
        </p:nvSpPr>
        <p:spPr>
          <a:xfrm>
            <a:off x="2971800" y="838200"/>
            <a:ext cx="2209800" cy="830997"/>
          </a:xfrm>
          <a:prstGeom prst="rect">
            <a:avLst/>
          </a:prstGeom>
          <a:noFill/>
        </p:spPr>
        <p:txBody>
          <a:bodyPr wrap="square" rtlCol="0">
            <a:spAutoFit/>
          </a:bodyPr>
          <a:lstStyle/>
          <a:p>
            <a:r>
              <a:rPr lang="en-US" sz="4800" b="1" dirty="0" smtClean="0">
                <a:solidFill>
                  <a:srgbClr val="FFC000"/>
                </a:solidFill>
              </a:rPr>
              <a:t>lower</a:t>
            </a:r>
            <a:endParaRPr lang="en-US" sz="2800" b="1" dirty="0">
              <a:solidFill>
                <a:srgbClr val="FFC000"/>
              </a:solidFill>
            </a:endParaRPr>
          </a:p>
        </p:txBody>
      </p:sp>
      <p:sp>
        <p:nvSpPr>
          <p:cNvPr id="14" name="Title 1"/>
          <p:cNvSpPr txBox="1">
            <a:spLocks/>
          </p:cNvSpPr>
          <p:nvPr/>
        </p:nvSpPr>
        <p:spPr>
          <a:xfrm>
            <a:off x="526497" y="-228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rgbClr val="92D050"/>
                </a:solidFill>
              </a:rPr>
              <a:t>Enzymes</a:t>
            </a:r>
            <a:endParaRPr lang="en-US" sz="7200" dirty="0">
              <a:solidFill>
                <a:srgbClr val="92D050"/>
              </a:solidFill>
            </a:endParaRPr>
          </a:p>
        </p:txBody>
      </p:sp>
      <p:sp>
        <p:nvSpPr>
          <p:cNvPr id="15" name="TextBox 14"/>
          <p:cNvSpPr txBox="1"/>
          <p:nvPr/>
        </p:nvSpPr>
        <p:spPr>
          <a:xfrm>
            <a:off x="5562600" y="838200"/>
            <a:ext cx="3352800" cy="830997"/>
          </a:xfrm>
          <a:prstGeom prst="rect">
            <a:avLst/>
          </a:prstGeom>
          <a:noFill/>
        </p:spPr>
        <p:txBody>
          <a:bodyPr wrap="square" rtlCol="0">
            <a:spAutoFit/>
          </a:bodyPr>
          <a:lstStyle/>
          <a:p>
            <a:r>
              <a:rPr lang="en-US" sz="4800" b="1" dirty="0" smtClean="0">
                <a:solidFill>
                  <a:srgbClr val="FFC000"/>
                </a:solidFill>
              </a:rPr>
              <a:t>activation</a:t>
            </a:r>
            <a:endParaRPr lang="en-US" sz="4000" b="1" dirty="0">
              <a:solidFill>
                <a:srgbClr val="FFC000"/>
              </a:solidFill>
            </a:endParaRPr>
          </a:p>
        </p:txBody>
      </p:sp>
      <p:sp>
        <p:nvSpPr>
          <p:cNvPr id="6" name="TextBox 5"/>
          <p:cNvSpPr txBox="1"/>
          <p:nvPr/>
        </p:nvSpPr>
        <p:spPr>
          <a:xfrm>
            <a:off x="3200400" y="1600200"/>
            <a:ext cx="2209800" cy="769441"/>
          </a:xfrm>
          <a:prstGeom prst="rect">
            <a:avLst/>
          </a:prstGeom>
          <a:noFill/>
        </p:spPr>
        <p:txBody>
          <a:bodyPr wrap="square" rtlCol="0">
            <a:spAutoFit/>
          </a:bodyPr>
          <a:lstStyle/>
          <a:p>
            <a:r>
              <a:rPr lang="en-US" sz="4400" b="1" dirty="0" smtClean="0">
                <a:solidFill>
                  <a:srgbClr val="FFC000"/>
                </a:solidFill>
              </a:rPr>
              <a:t>energy</a:t>
            </a:r>
            <a:endParaRPr lang="en-US" sz="2400" b="1" dirty="0">
              <a:solidFill>
                <a:srgbClr val="FFC000"/>
              </a:solidFill>
            </a:endParaRPr>
          </a:p>
        </p:txBody>
      </p:sp>
      <p:pic>
        <p:nvPicPr>
          <p:cNvPr id="7" name="Picture 39" descr="Diagram of a catalytic reaction, showing the energy niveau at each stage of the reaction. The substrates usually need a large amount of energy to reach the transition state, which then decays into the end product. The enzyme stabilizes the transition state, reducing the energy needed to form this species and thus reducing the energy required to form products.">
            <a:hlinkClick r:id="rId2" tooltip="Diagram of a catalytic reaction, showing the energy niveau at each stage of the reaction. The substrates usually need a large amount of energy to reach the transition state, which then decays into the end product. The enzyme stabilizes the transition state, reducing the energy needed to form this species and thus reducing the energy required to form products."/>
          </p:cNvPr>
          <p:cNvPicPr>
            <a:picLocks noChangeAspect="1" noChangeArrowheads="1"/>
          </p:cNvPicPr>
          <p:nvPr/>
        </p:nvPicPr>
        <p:blipFill>
          <a:blip r:embed="rId3" cstate="print"/>
          <a:srcRect/>
          <a:stretch>
            <a:fillRect/>
          </a:stretch>
        </p:blipFill>
        <p:spPr>
          <a:xfrm>
            <a:off x="901785" y="807869"/>
            <a:ext cx="7327815" cy="5738917"/>
          </a:xfrm>
          <a:prstGeom prst="rect">
            <a:avLst/>
          </a:prstGeom>
        </p:spPr>
      </p:pic>
    </p:spTree>
    <p:extLst>
      <p:ext uri="{BB962C8B-B14F-4D97-AF65-F5344CB8AC3E}">
        <p14:creationId xmlns:p14="http://schemas.microsoft.com/office/powerpoint/2010/main" val="262448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686800" cy="5486400"/>
          </a:xfrm>
        </p:spPr>
        <p:txBody>
          <a:bodyPr>
            <a:normAutofit/>
          </a:bodyPr>
          <a:lstStyle/>
          <a:p>
            <a:pPr marL="0" indent="0" algn="ctr">
              <a:buNone/>
            </a:pPr>
            <a:r>
              <a:rPr lang="en-US" sz="3600" b="1" dirty="0"/>
              <a:t>6</a:t>
            </a:r>
            <a:r>
              <a:rPr lang="en-US" sz="3600" b="1" dirty="0" smtClean="0"/>
              <a:t>. Enzymes help with  _____________ &amp; ___________.</a:t>
            </a:r>
            <a:br>
              <a:rPr lang="en-US" sz="3600" b="1" dirty="0" smtClean="0"/>
            </a:br>
            <a:endParaRPr lang="en-US" sz="3600" b="1" dirty="0" smtClean="0"/>
          </a:p>
          <a:p>
            <a:pPr marL="0" indent="0">
              <a:buNone/>
            </a:pPr>
            <a:endParaRPr lang="en-US" sz="3600" b="1" dirty="0"/>
          </a:p>
          <a:p>
            <a:pPr marL="0" indent="0">
              <a:buNone/>
            </a:pPr>
            <a:endParaRPr lang="en-US" sz="3600" b="1" dirty="0" smtClean="0"/>
          </a:p>
          <a:p>
            <a:pPr marL="0" indent="0">
              <a:buNone/>
            </a:pPr>
            <a:endParaRPr lang="en-US" sz="3600" b="1" dirty="0" smtClean="0"/>
          </a:p>
          <a:p>
            <a:pPr marL="0" indent="0">
              <a:buNone/>
            </a:pPr>
            <a:endParaRPr lang="en-US" dirty="0" smtClean="0"/>
          </a:p>
        </p:txBody>
      </p:sp>
      <p:sp>
        <p:nvSpPr>
          <p:cNvPr id="4" name="TextBox 3"/>
          <p:cNvSpPr txBox="1"/>
          <p:nvPr/>
        </p:nvSpPr>
        <p:spPr>
          <a:xfrm>
            <a:off x="4869897" y="914400"/>
            <a:ext cx="3435903" cy="923330"/>
          </a:xfrm>
          <a:prstGeom prst="rect">
            <a:avLst/>
          </a:prstGeom>
          <a:noFill/>
        </p:spPr>
        <p:txBody>
          <a:bodyPr wrap="square" rtlCol="0">
            <a:spAutoFit/>
          </a:bodyPr>
          <a:lstStyle/>
          <a:p>
            <a:r>
              <a:rPr lang="en-US" sz="5400" b="1" dirty="0" smtClean="0">
                <a:solidFill>
                  <a:srgbClr val="FFC000"/>
                </a:solidFill>
              </a:rPr>
              <a:t>digestion</a:t>
            </a:r>
            <a:endParaRPr lang="en-US" sz="3200" b="1" dirty="0">
              <a:solidFill>
                <a:srgbClr val="FFC000"/>
              </a:solidFill>
            </a:endParaRPr>
          </a:p>
        </p:txBody>
      </p:sp>
      <p:sp>
        <p:nvSpPr>
          <p:cNvPr id="14" name="Title 1"/>
          <p:cNvSpPr txBox="1">
            <a:spLocks/>
          </p:cNvSpPr>
          <p:nvPr/>
        </p:nvSpPr>
        <p:spPr>
          <a:xfrm>
            <a:off x="526497" y="-228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rgbClr val="92D050"/>
                </a:solidFill>
              </a:rPr>
              <a:t>Enzymes</a:t>
            </a:r>
            <a:endParaRPr lang="en-US" sz="7200" dirty="0">
              <a:solidFill>
                <a:srgbClr val="92D050"/>
              </a:solidFill>
            </a:endParaRPr>
          </a:p>
        </p:txBody>
      </p:sp>
      <p:sp>
        <p:nvSpPr>
          <p:cNvPr id="15" name="TextBox 14"/>
          <p:cNvSpPr txBox="1"/>
          <p:nvPr/>
        </p:nvSpPr>
        <p:spPr>
          <a:xfrm>
            <a:off x="2514600" y="1447800"/>
            <a:ext cx="3352800" cy="923330"/>
          </a:xfrm>
          <a:prstGeom prst="rect">
            <a:avLst/>
          </a:prstGeom>
          <a:noFill/>
        </p:spPr>
        <p:txBody>
          <a:bodyPr wrap="square" rtlCol="0">
            <a:spAutoFit/>
          </a:bodyPr>
          <a:lstStyle/>
          <a:p>
            <a:r>
              <a:rPr lang="en-US" sz="5400" b="1" dirty="0" smtClean="0">
                <a:solidFill>
                  <a:srgbClr val="FFC000"/>
                </a:solidFill>
              </a:rPr>
              <a:t>synthesis</a:t>
            </a:r>
            <a:endParaRPr lang="en-US" sz="4400" b="1" dirty="0">
              <a:solidFill>
                <a:srgbClr val="FFC000"/>
              </a:solidFill>
            </a:endParaRPr>
          </a:p>
        </p:txBody>
      </p:sp>
    </p:spTree>
    <p:extLst>
      <p:ext uri="{BB962C8B-B14F-4D97-AF65-F5344CB8AC3E}">
        <p14:creationId xmlns:p14="http://schemas.microsoft.com/office/powerpoint/2010/main" val="262448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92D050"/>
                </a:solidFill>
              </a:rPr>
              <a:t>Naming Enzymes</a:t>
            </a:r>
            <a:endParaRPr lang="en-US" sz="6600" dirty="0">
              <a:solidFill>
                <a:srgbClr val="92D05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These are all enzymes:</a:t>
            </a:r>
          </a:p>
          <a:p>
            <a:pPr>
              <a:buFont typeface="Wingdings" pitchFamily="2" charset="2"/>
              <a:buChar char="§"/>
            </a:pPr>
            <a:r>
              <a:rPr lang="en-US" dirty="0" smtClean="0"/>
              <a:t>Amylase</a:t>
            </a:r>
          </a:p>
          <a:p>
            <a:pPr>
              <a:buFont typeface="Wingdings" pitchFamily="2" charset="2"/>
              <a:buChar char="§"/>
            </a:pPr>
            <a:r>
              <a:rPr lang="en-US" dirty="0" err="1" smtClean="0"/>
              <a:t>Sucrase</a:t>
            </a:r>
            <a:endParaRPr lang="en-US" dirty="0" smtClean="0"/>
          </a:p>
          <a:p>
            <a:pPr>
              <a:buFont typeface="Wingdings" pitchFamily="2" charset="2"/>
              <a:buChar char="§"/>
            </a:pPr>
            <a:r>
              <a:rPr lang="en-US" dirty="0" smtClean="0"/>
              <a:t>Lactase</a:t>
            </a:r>
          </a:p>
          <a:p>
            <a:pPr>
              <a:buFont typeface="Wingdings" pitchFamily="2" charset="2"/>
              <a:buChar char="§"/>
            </a:pPr>
            <a:r>
              <a:rPr lang="en-US" dirty="0" smtClean="0"/>
              <a:t>Peroxidase</a:t>
            </a:r>
          </a:p>
          <a:p>
            <a:pPr>
              <a:buFont typeface="Wingdings" pitchFamily="2" charset="2"/>
              <a:buChar char="§"/>
            </a:pPr>
            <a:r>
              <a:rPr lang="en-US" dirty="0" err="1" smtClean="0"/>
              <a:t>Fructase</a:t>
            </a:r>
            <a:r>
              <a:rPr lang="en-US" dirty="0" smtClean="0"/>
              <a:t> </a:t>
            </a:r>
          </a:p>
          <a:p>
            <a:pPr>
              <a:buFont typeface="Wingdings" pitchFamily="2" charset="2"/>
              <a:buChar char="§"/>
            </a:pPr>
            <a:endParaRPr lang="en-US" dirty="0"/>
          </a:p>
          <a:p>
            <a:pPr marL="0" indent="0">
              <a:buNone/>
            </a:pPr>
            <a:r>
              <a:rPr lang="en-US" dirty="0" smtClean="0">
                <a:latin typeface="+mj-lt"/>
              </a:rPr>
              <a:t>What pattern do you notice?</a:t>
            </a:r>
            <a:endParaRPr lang="en-US" dirty="0">
              <a:latin typeface="+mj-lt"/>
            </a:endParaRPr>
          </a:p>
        </p:txBody>
      </p:sp>
    </p:spTree>
    <p:extLst>
      <p:ext uri="{BB962C8B-B14F-4D97-AF65-F5344CB8AC3E}">
        <p14:creationId xmlns:p14="http://schemas.microsoft.com/office/powerpoint/2010/main" val="26832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327"/>
            <a:ext cx="8229600" cy="1143000"/>
          </a:xfrm>
        </p:spPr>
        <p:txBody>
          <a:bodyPr/>
          <a:lstStyle/>
          <a:p>
            <a:r>
              <a:rPr lang="en-US" dirty="0" smtClean="0">
                <a:solidFill>
                  <a:srgbClr val="92D050"/>
                </a:solidFill>
              </a:rPr>
              <a:t>Chemical Reactions</a:t>
            </a:r>
            <a:endParaRPr lang="en-US" dirty="0">
              <a:solidFill>
                <a:srgbClr val="92D050"/>
              </a:solidFill>
            </a:endParaRPr>
          </a:p>
        </p:txBody>
      </p:sp>
      <p:sp>
        <p:nvSpPr>
          <p:cNvPr id="3" name="Content Placeholder 2"/>
          <p:cNvSpPr>
            <a:spLocks noGrp="1"/>
          </p:cNvSpPr>
          <p:nvPr>
            <p:ph idx="1"/>
          </p:nvPr>
        </p:nvSpPr>
        <p:spPr>
          <a:xfrm>
            <a:off x="4842566" y="4339590"/>
            <a:ext cx="4301434" cy="2442209"/>
          </a:xfrm>
        </p:spPr>
        <p:txBody>
          <a:bodyPr>
            <a:normAutofit/>
          </a:bodyPr>
          <a:lstStyle/>
          <a:p>
            <a:pPr marL="0" indent="0">
              <a:buNone/>
            </a:pPr>
            <a:r>
              <a:rPr lang="en-US" sz="7200" b="1" dirty="0"/>
              <a:t>= 4</a:t>
            </a:r>
            <a:endParaRPr lang="en-US" sz="72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828" t="21111" r="8326" b="70653"/>
          <a:stretch/>
        </p:blipFill>
        <p:spPr bwMode="auto">
          <a:xfrm>
            <a:off x="76200" y="2350770"/>
            <a:ext cx="86257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3200" y="2743200"/>
            <a:ext cx="2667000" cy="707886"/>
          </a:xfrm>
          <a:prstGeom prst="rect">
            <a:avLst/>
          </a:prstGeom>
          <a:noFill/>
        </p:spPr>
        <p:txBody>
          <a:bodyPr wrap="square" rtlCol="0">
            <a:spAutoFit/>
          </a:bodyPr>
          <a:lstStyle/>
          <a:p>
            <a:r>
              <a:rPr lang="en-US" sz="4000" b="1" dirty="0" smtClean="0">
                <a:solidFill>
                  <a:srgbClr val="FF0000"/>
                </a:solidFill>
              </a:rPr>
              <a:t>reactant</a:t>
            </a:r>
            <a:endParaRPr lang="en-US" sz="3600" b="1" dirty="0">
              <a:solidFill>
                <a:srgbClr val="FF0000"/>
              </a:solidFill>
            </a:endParaRPr>
          </a:p>
        </p:txBody>
      </p:sp>
      <p:sp>
        <p:nvSpPr>
          <p:cNvPr id="6" name="TextBox 5"/>
          <p:cNvSpPr txBox="1"/>
          <p:nvPr/>
        </p:nvSpPr>
        <p:spPr>
          <a:xfrm>
            <a:off x="5410200" y="2735759"/>
            <a:ext cx="2590800" cy="707886"/>
          </a:xfrm>
          <a:prstGeom prst="rect">
            <a:avLst/>
          </a:prstGeom>
          <a:noFill/>
        </p:spPr>
        <p:txBody>
          <a:bodyPr wrap="square" rtlCol="0">
            <a:spAutoFit/>
          </a:bodyPr>
          <a:lstStyle/>
          <a:p>
            <a:r>
              <a:rPr lang="en-US" sz="4000" b="1" dirty="0" smtClean="0">
                <a:solidFill>
                  <a:srgbClr val="FF0000"/>
                </a:solidFill>
              </a:rPr>
              <a:t>product</a:t>
            </a:r>
            <a:endParaRPr lang="en-US" sz="3600" b="1" dirty="0">
              <a:solidFill>
                <a:srgbClr val="FF0000"/>
              </a:solidFill>
            </a:endParaRPr>
          </a:p>
        </p:txBody>
      </p:sp>
      <p:sp>
        <p:nvSpPr>
          <p:cNvPr id="5" name="TextBox 4"/>
          <p:cNvSpPr txBox="1"/>
          <p:nvPr/>
        </p:nvSpPr>
        <p:spPr>
          <a:xfrm>
            <a:off x="2551554" y="4320540"/>
            <a:ext cx="2291012" cy="1200329"/>
          </a:xfrm>
          <a:prstGeom prst="rect">
            <a:avLst/>
          </a:prstGeom>
          <a:noFill/>
        </p:spPr>
        <p:txBody>
          <a:bodyPr wrap="none" rtlCol="0">
            <a:spAutoFit/>
          </a:bodyPr>
          <a:lstStyle/>
          <a:p>
            <a:r>
              <a:rPr lang="en-US" sz="7200" b="1" dirty="0" smtClean="0"/>
              <a:t>2 + 2</a:t>
            </a:r>
            <a:endParaRPr lang="en-US" sz="7200" b="1" dirty="0"/>
          </a:p>
        </p:txBody>
      </p:sp>
      <p:sp>
        <p:nvSpPr>
          <p:cNvPr id="9" name="Right Bracket 8"/>
          <p:cNvSpPr/>
          <p:nvPr/>
        </p:nvSpPr>
        <p:spPr>
          <a:xfrm rot="16200000">
            <a:off x="3550920" y="3337166"/>
            <a:ext cx="265554" cy="2233806"/>
          </a:xfrm>
          <a:prstGeom prst="rightBracket">
            <a:avLst/>
          </a:prstGeom>
          <a:noFill/>
          <a:ln w="762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ket 12"/>
          <p:cNvSpPr/>
          <p:nvPr/>
        </p:nvSpPr>
        <p:spPr>
          <a:xfrm rot="16200000">
            <a:off x="5883717" y="4151823"/>
            <a:ext cx="378709" cy="716142"/>
          </a:xfrm>
          <a:prstGeom prst="rightBracket">
            <a:avLst/>
          </a:prstGeom>
          <a:noFill/>
          <a:ln w="762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a:stCxn id="9" idx="2"/>
          </p:cNvCxnSpPr>
          <p:nvPr/>
        </p:nvCxnSpPr>
        <p:spPr>
          <a:xfrm flipV="1">
            <a:off x="3683697" y="3423225"/>
            <a:ext cx="240603" cy="89806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6" idx="2"/>
          </p:cNvCxnSpPr>
          <p:nvPr/>
        </p:nvCxnSpPr>
        <p:spPr>
          <a:xfrm flipV="1">
            <a:off x="5996871" y="3443645"/>
            <a:ext cx="708729" cy="79325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9"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t>These are all enzymes:</a:t>
            </a:r>
          </a:p>
          <a:p>
            <a:pPr>
              <a:buFont typeface="Wingdings" pitchFamily="2" charset="2"/>
              <a:buChar char="§"/>
            </a:pPr>
            <a:r>
              <a:rPr lang="en-US" dirty="0" smtClean="0"/>
              <a:t>Amyl</a:t>
            </a:r>
            <a:r>
              <a:rPr lang="en-US" b="1" dirty="0" smtClean="0">
                <a:solidFill>
                  <a:srgbClr val="FFFF00"/>
                </a:solidFill>
              </a:rPr>
              <a:t>ase</a:t>
            </a:r>
          </a:p>
          <a:p>
            <a:pPr>
              <a:buFont typeface="Wingdings" pitchFamily="2" charset="2"/>
              <a:buChar char="§"/>
            </a:pPr>
            <a:r>
              <a:rPr lang="en-US" dirty="0" err="1" smtClean="0"/>
              <a:t>Sucr</a:t>
            </a:r>
            <a:r>
              <a:rPr lang="en-US" b="1" dirty="0" err="1" smtClean="0">
                <a:solidFill>
                  <a:srgbClr val="FFFF00"/>
                </a:solidFill>
              </a:rPr>
              <a:t>ase</a:t>
            </a:r>
            <a:endParaRPr lang="en-US" b="1" dirty="0" smtClean="0">
              <a:solidFill>
                <a:srgbClr val="FFFF00"/>
              </a:solidFill>
            </a:endParaRPr>
          </a:p>
          <a:p>
            <a:pPr>
              <a:buFont typeface="Wingdings" pitchFamily="2" charset="2"/>
              <a:buChar char="§"/>
            </a:pPr>
            <a:r>
              <a:rPr lang="en-US" dirty="0" smtClean="0"/>
              <a:t>Lact</a:t>
            </a:r>
            <a:r>
              <a:rPr lang="en-US" b="1" dirty="0" smtClean="0">
                <a:solidFill>
                  <a:srgbClr val="FFFF00"/>
                </a:solidFill>
              </a:rPr>
              <a:t>ase</a:t>
            </a:r>
          </a:p>
          <a:p>
            <a:pPr>
              <a:buFont typeface="Wingdings" pitchFamily="2" charset="2"/>
              <a:buChar char="§"/>
            </a:pPr>
            <a:r>
              <a:rPr lang="en-US" dirty="0" smtClean="0"/>
              <a:t>Peroxid</a:t>
            </a:r>
            <a:r>
              <a:rPr lang="en-US" b="1" dirty="0" smtClean="0">
                <a:solidFill>
                  <a:srgbClr val="FFFF00"/>
                </a:solidFill>
              </a:rPr>
              <a:t>ase</a:t>
            </a:r>
          </a:p>
          <a:p>
            <a:pPr>
              <a:buFont typeface="Wingdings" pitchFamily="2" charset="2"/>
              <a:buChar char="§"/>
            </a:pPr>
            <a:r>
              <a:rPr lang="en-US" dirty="0" err="1" smtClean="0"/>
              <a:t>Fruct</a:t>
            </a:r>
            <a:r>
              <a:rPr lang="en-US" b="1" dirty="0" err="1" smtClean="0">
                <a:solidFill>
                  <a:srgbClr val="FFFF00"/>
                </a:solidFill>
              </a:rPr>
              <a:t>ase</a:t>
            </a:r>
            <a:r>
              <a:rPr lang="en-US" dirty="0" smtClean="0"/>
              <a:t> </a:t>
            </a:r>
          </a:p>
          <a:p>
            <a:pPr>
              <a:buFont typeface="Wingdings" pitchFamily="2" charset="2"/>
              <a:buChar char="§"/>
            </a:pPr>
            <a:endParaRPr lang="en-US" dirty="0"/>
          </a:p>
          <a:p>
            <a:pPr marL="0" indent="0">
              <a:buNone/>
            </a:pPr>
            <a:r>
              <a:rPr lang="en-US" dirty="0" smtClean="0">
                <a:latin typeface="+mj-lt"/>
              </a:rPr>
              <a:t>What pattern do you notice?</a:t>
            </a:r>
            <a:endParaRPr lang="en-US" dirty="0">
              <a:latin typeface="+mj-lt"/>
            </a:endParaRPr>
          </a:p>
        </p:txBody>
      </p:sp>
      <p:sp>
        <p:nvSpPr>
          <p:cNvPr id="4" name="TextBox 3"/>
          <p:cNvSpPr txBox="1"/>
          <p:nvPr/>
        </p:nvSpPr>
        <p:spPr>
          <a:xfrm>
            <a:off x="3352800" y="2362200"/>
            <a:ext cx="5715000" cy="2529923"/>
          </a:xfrm>
          <a:prstGeom prst="rect">
            <a:avLst/>
          </a:prstGeom>
          <a:noFill/>
        </p:spPr>
        <p:txBody>
          <a:bodyPr wrap="square" rtlCol="0">
            <a:spAutoFit/>
          </a:bodyPr>
          <a:lstStyle/>
          <a:p>
            <a:pPr>
              <a:lnSpc>
                <a:spcPct val="80000"/>
              </a:lnSpc>
            </a:pPr>
            <a:r>
              <a:rPr lang="en-US" sz="6600" b="1" dirty="0" smtClean="0">
                <a:solidFill>
                  <a:srgbClr val="FFC000"/>
                </a:solidFill>
              </a:rPr>
              <a:t>Enzymes have the ending -</a:t>
            </a:r>
            <a:r>
              <a:rPr lang="en-US" sz="6600" b="1" dirty="0" err="1" smtClean="0">
                <a:solidFill>
                  <a:srgbClr val="FFC000"/>
                </a:solidFill>
              </a:rPr>
              <a:t>ase</a:t>
            </a:r>
            <a:endParaRPr lang="en-US" sz="6600" b="1" dirty="0">
              <a:solidFill>
                <a:srgbClr val="FFC000"/>
              </a:solidFill>
            </a:endParaRPr>
          </a:p>
        </p:txBody>
      </p:sp>
      <p:sp>
        <p:nvSpPr>
          <p:cNvPr id="5" name="Title 4"/>
          <p:cNvSpPr>
            <a:spLocks noGrp="1"/>
          </p:cNvSpPr>
          <p:nvPr>
            <p:ph type="title"/>
          </p:nvPr>
        </p:nvSpPr>
        <p:spPr/>
        <p:txBody>
          <a:bodyPr/>
          <a:lstStyle/>
          <a:p>
            <a:endParaRPr lang="en-US"/>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smtClean="0">
                <a:solidFill>
                  <a:srgbClr val="92D050"/>
                </a:solidFill>
              </a:rPr>
              <a:t>Naming Enzymes</a:t>
            </a:r>
            <a:endParaRPr lang="en-US" sz="6600" dirty="0">
              <a:solidFill>
                <a:srgbClr val="92D050"/>
              </a:solidFill>
            </a:endParaRPr>
          </a:p>
        </p:txBody>
      </p:sp>
    </p:spTree>
    <p:extLst>
      <p:ext uri="{BB962C8B-B14F-4D97-AF65-F5344CB8AC3E}">
        <p14:creationId xmlns:p14="http://schemas.microsoft.com/office/powerpoint/2010/main" val="3768444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2" t="9830" r="24968" b="39346"/>
          <a:stretch/>
        </p:blipFill>
        <p:spPr bwMode="auto">
          <a:xfrm>
            <a:off x="-22412" y="1129553"/>
            <a:ext cx="9516386" cy="572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41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20132" t="7292" r="18961" b="26041"/>
          <a:stretch/>
        </p:blipFill>
        <p:spPr>
          <a:xfrm>
            <a:off x="142831" y="274638"/>
            <a:ext cx="8858337" cy="6217870"/>
          </a:xfrm>
          <a:prstGeom prst="rect">
            <a:avLst/>
          </a:prstGeom>
        </p:spPr>
      </p:pic>
    </p:spTree>
    <p:extLst>
      <p:ext uri="{BB962C8B-B14F-4D97-AF65-F5344CB8AC3E}">
        <p14:creationId xmlns:p14="http://schemas.microsoft.com/office/powerpoint/2010/main" val="945337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23060" t="12500" r="24817" b="29167"/>
          <a:stretch/>
        </p:blipFill>
        <p:spPr>
          <a:xfrm>
            <a:off x="292241" y="685799"/>
            <a:ext cx="8646292" cy="5440363"/>
          </a:xfrm>
          <a:prstGeom prst="rect">
            <a:avLst/>
          </a:prstGeom>
        </p:spPr>
      </p:pic>
    </p:spTree>
    <p:extLst>
      <p:ext uri="{BB962C8B-B14F-4D97-AF65-F5344CB8AC3E}">
        <p14:creationId xmlns:p14="http://schemas.microsoft.com/office/powerpoint/2010/main" val="901640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92D050"/>
                </a:solidFill>
              </a:rPr>
              <a:t>Lactose Intolerance</a:t>
            </a:r>
            <a:endParaRPr lang="en-US" sz="6000" dirty="0">
              <a:solidFill>
                <a:srgbClr val="92D050"/>
              </a:solidFill>
            </a:endParaRPr>
          </a:p>
        </p:txBody>
      </p:sp>
      <p:pic>
        <p:nvPicPr>
          <p:cNvPr id="6146" name="Picture 2" descr="C:\tempie\Temporary Internet Files\Content.IE5\7ZXY3TE9\MC900012908[1].wmf">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4458" y="0"/>
            <a:ext cx="919542" cy="12070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tempie\Temporary Internet Files\Content.IE5\4B291VP2\MC900215525[1].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1295400"/>
            <a:ext cx="3657600" cy="51415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tempie\Temporary Internet Files\Content.IE5\U27CA87V\MC90044569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2445" y="1676400"/>
            <a:ext cx="2813992" cy="255264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tempie\Temporary Internet Files\Content.IE5\U27CA87V\MC90026426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3979" y="4038600"/>
            <a:ext cx="3136931" cy="256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30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0" indent="0" algn="ctr"/>
            <a:r>
              <a:rPr lang="en-US" sz="4000" b="1" dirty="0" smtClean="0">
                <a:solidFill>
                  <a:srgbClr val="FFC000"/>
                </a:solidFill>
              </a:rPr>
              <a:t>Complete Page U2–15</a:t>
            </a:r>
          </a:p>
          <a:p>
            <a:pPr marL="0" indent="0" algn="ctr"/>
            <a:r>
              <a:rPr lang="en-US" sz="4000" b="1" dirty="0" smtClean="0">
                <a:solidFill>
                  <a:srgbClr val="FFC000"/>
                </a:solidFill>
              </a:rPr>
              <a:t>Complete Crossword Puzzle</a:t>
            </a:r>
          </a:p>
          <a:p>
            <a:pPr marL="0" indent="0" algn="ctr"/>
            <a:r>
              <a:rPr lang="en-US" sz="4000" b="1" dirty="0" smtClean="0">
                <a:solidFill>
                  <a:srgbClr val="FFC000"/>
                </a:solidFill>
              </a:rPr>
              <a:t>Begin working on the Unit 2 Study Guide on page U2-19 &amp; U2-20</a:t>
            </a:r>
          </a:p>
          <a:p>
            <a:pPr marL="0" indent="0" algn="ctr">
              <a:buNone/>
            </a:pPr>
            <a:endParaRPr lang="en-US" sz="4000" b="1" dirty="0">
              <a:solidFill>
                <a:srgbClr val="FFC000"/>
              </a:solidFill>
            </a:endParaRPr>
          </a:p>
        </p:txBody>
      </p:sp>
    </p:spTree>
    <p:extLst>
      <p:ext uri="{BB962C8B-B14F-4D97-AF65-F5344CB8AC3E}">
        <p14:creationId xmlns:p14="http://schemas.microsoft.com/office/powerpoint/2010/main" val="2376628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5400" b="1" dirty="0" smtClean="0">
                <a:solidFill>
                  <a:srgbClr val="FFFF00"/>
                </a:solidFill>
              </a:rPr>
              <a:t>Do Now</a:t>
            </a:r>
            <a:endParaRPr lang="en-US" b="1" dirty="0">
              <a:solidFill>
                <a:srgbClr val="FFFF00"/>
              </a:solidFill>
            </a:endParaRPr>
          </a:p>
        </p:txBody>
      </p:sp>
      <p:sp>
        <p:nvSpPr>
          <p:cNvPr id="4" name="TextBox 3"/>
          <p:cNvSpPr txBox="1"/>
          <p:nvPr/>
        </p:nvSpPr>
        <p:spPr>
          <a:xfrm>
            <a:off x="4229100" y="941066"/>
            <a:ext cx="4953000" cy="5693866"/>
          </a:xfrm>
          <a:prstGeom prst="rect">
            <a:avLst/>
          </a:prstGeom>
          <a:noFill/>
        </p:spPr>
        <p:txBody>
          <a:bodyPr wrap="square" rtlCol="0">
            <a:spAutoFit/>
          </a:bodyPr>
          <a:lstStyle/>
          <a:p>
            <a:pPr marL="514350" indent="-514350">
              <a:buFont typeface="+mj-lt"/>
              <a:buAutoNum type="arabicPeriod"/>
            </a:pPr>
            <a:r>
              <a:rPr lang="en-US" sz="2600" b="1" dirty="0" smtClean="0"/>
              <a:t>What do enzymes do?</a:t>
            </a:r>
          </a:p>
          <a:p>
            <a:pPr marL="514350" indent="-514350">
              <a:buFont typeface="+mj-lt"/>
              <a:buAutoNum type="arabicPeriod"/>
            </a:pPr>
            <a:r>
              <a:rPr lang="en-US" sz="2600" b="1" dirty="0" smtClean="0"/>
              <a:t>What are the subunits of enzymes?</a:t>
            </a:r>
          </a:p>
          <a:p>
            <a:pPr marL="514350" indent="-514350">
              <a:buFont typeface="+mj-lt"/>
              <a:buAutoNum type="arabicPeriod"/>
            </a:pPr>
            <a:r>
              <a:rPr lang="en-US" sz="2600" b="1" dirty="0" smtClean="0"/>
              <a:t>An enzyme works best at a pH of 3.7. Explain what will happen if that same enzyme were placed in a basic environment.</a:t>
            </a:r>
            <a:endParaRPr lang="en-US" sz="2600" b="1" dirty="0" smtClean="0"/>
          </a:p>
          <a:p>
            <a:pPr marL="514350" indent="-514350">
              <a:buFont typeface="+mj-lt"/>
              <a:buAutoNum type="arabicPeriod"/>
            </a:pPr>
            <a:r>
              <a:rPr lang="en-US" sz="2600" b="1" dirty="0"/>
              <a:t>D</a:t>
            </a:r>
            <a:r>
              <a:rPr lang="en-US" sz="2600" b="1" dirty="0" smtClean="0"/>
              <a:t>escribe </a:t>
            </a:r>
            <a:r>
              <a:rPr lang="en-US" sz="2600" b="1" dirty="0" smtClean="0"/>
              <a:t>what is happening in these cartoons</a:t>
            </a:r>
            <a:r>
              <a:rPr lang="en-US" sz="2600" b="1" dirty="0" smtClean="0"/>
              <a:t>.</a:t>
            </a:r>
            <a:endParaRPr lang="en-US" sz="2600" b="1" dirty="0" smtClean="0"/>
          </a:p>
          <a:p>
            <a:pPr marL="514350" indent="-514350">
              <a:buFont typeface="+mj-lt"/>
              <a:buAutoNum type="arabicPeriod"/>
            </a:pPr>
            <a:r>
              <a:rPr lang="en-US" sz="2600" b="1" dirty="0" smtClean="0"/>
              <a:t>Describe </a:t>
            </a:r>
            <a:r>
              <a:rPr lang="en-US" sz="2600" b="1" dirty="0" smtClean="0"/>
              <a:t>what the 1 main difference is between these two reactions</a:t>
            </a:r>
            <a:endParaRPr lang="en-US" sz="2600" b="1" dirty="0"/>
          </a:p>
        </p:txBody>
      </p:sp>
      <p:pic>
        <p:nvPicPr>
          <p:cNvPr id="9" name="Picture 2" descr="http://www.chem4kids.com/files/art/bio_enzyme2.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919"/>
          <a:stretch/>
        </p:blipFill>
        <p:spPr bwMode="auto">
          <a:xfrm>
            <a:off x="152400" y="1121229"/>
            <a:ext cx="4038600" cy="21227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hem4kids.com/files/art/bio_enzyme2.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201"/>
          <a:stretch/>
        </p:blipFill>
        <p:spPr bwMode="auto">
          <a:xfrm flipH="1">
            <a:off x="152400" y="3787999"/>
            <a:ext cx="4038600" cy="214448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62000" y="4484685"/>
            <a:ext cx="152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24200" y="4484685"/>
            <a:ext cx="2286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7600" y="4517342"/>
            <a:ext cx="2286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0"/>
          </p:cNvCxnSpPr>
          <p:nvPr/>
        </p:nvCxnSpPr>
        <p:spPr>
          <a:xfrm>
            <a:off x="838200" y="4484685"/>
            <a:ext cx="0" cy="533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0"/>
          </p:cNvCxnSpPr>
          <p:nvPr/>
        </p:nvCxnSpPr>
        <p:spPr>
          <a:xfrm flipH="1" flipV="1">
            <a:off x="3238500" y="4484685"/>
            <a:ext cx="114300" cy="64225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0"/>
          </p:cNvCxnSpPr>
          <p:nvPr/>
        </p:nvCxnSpPr>
        <p:spPr>
          <a:xfrm flipV="1">
            <a:off x="3657600" y="4517342"/>
            <a:ext cx="11430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637331" y="4703358"/>
            <a:ext cx="534369" cy="5250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132631" y="4677562"/>
            <a:ext cx="534369" cy="580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226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catalyzed reactions</a:t>
            </a:r>
            <a:endParaRPr lang="en-US" dirty="0"/>
          </a:p>
        </p:txBody>
      </p:sp>
      <p:pic>
        <p:nvPicPr>
          <p:cNvPr id="4" name="Picture 2" descr="http://www.chem4kids.com/files/art/bio_enzyme2.gif"/>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29919"/>
          <a:stretch/>
        </p:blipFill>
        <p:spPr bwMode="auto">
          <a:xfrm>
            <a:off x="228600" y="1436914"/>
            <a:ext cx="4038600" cy="2122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hem4kids.com/files/art/bio_enzyme2.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201"/>
          <a:stretch/>
        </p:blipFill>
        <p:spPr bwMode="auto">
          <a:xfrm flipH="1">
            <a:off x="4953000" y="1436914"/>
            <a:ext cx="4038600" cy="21444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62600" y="2133600"/>
            <a:ext cx="152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2133600"/>
            <a:ext cx="2286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2166257"/>
            <a:ext cx="2286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6" idx="0"/>
          </p:cNvCxnSpPr>
          <p:nvPr/>
        </p:nvCxnSpPr>
        <p:spPr>
          <a:xfrm>
            <a:off x="5638800" y="2133600"/>
            <a:ext cx="0" cy="533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0"/>
          </p:cNvCxnSpPr>
          <p:nvPr/>
        </p:nvCxnSpPr>
        <p:spPr>
          <a:xfrm flipH="1" flipV="1">
            <a:off x="8039100" y="2133600"/>
            <a:ext cx="114300" cy="64225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0"/>
          </p:cNvCxnSpPr>
          <p:nvPr/>
        </p:nvCxnSpPr>
        <p:spPr>
          <a:xfrm flipV="1">
            <a:off x="8458200" y="2166257"/>
            <a:ext cx="11430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90600" y="4582180"/>
            <a:ext cx="7105650" cy="523220"/>
          </a:xfrm>
          <a:prstGeom prst="rect">
            <a:avLst/>
          </a:prstGeom>
          <a:noFill/>
        </p:spPr>
        <p:txBody>
          <a:bodyPr wrap="square" rtlCol="0">
            <a:spAutoFit/>
          </a:bodyPr>
          <a:lstStyle/>
          <a:p>
            <a:pPr algn="ctr"/>
            <a:r>
              <a:rPr lang="en-US" sz="2800" b="1" dirty="0" smtClean="0"/>
              <a:t>What are these two types of reactions called?</a:t>
            </a:r>
            <a:endParaRPr lang="en-US" sz="2800" b="1" dirty="0"/>
          </a:p>
        </p:txBody>
      </p:sp>
      <p:sp>
        <p:nvSpPr>
          <p:cNvPr id="19" name="TextBox 18"/>
          <p:cNvSpPr txBox="1"/>
          <p:nvPr/>
        </p:nvSpPr>
        <p:spPr>
          <a:xfrm>
            <a:off x="533400" y="3657600"/>
            <a:ext cx="3429000" cy="923330"/>
          </a:xfrm>
          <a:prstGeom prst="rect">
            <a:avLst/>
          </a:prstGeom>
          <a:noFill/>
          <a:ln w="57150">
            <a:solidFill>
              <a:schemeClr val="tx1"/>
            </a:solidFill>
          </a:ln>
        </p:spPr>
        <p:txBody>
          <a:bodyPr wrap="square" rtlCol="0">
            <a:spAutoFit/>
          </a:bodyPr>
          <a:lstStyle/>
          <a:p>
            <a:endParaRPr lang="en-US" dirty="0" smtClean="0"/>
          </a:p>
          <a:p>
            <a:endParaRPr lang="en-US" dirty="0"/>
          </a:p>
          <a:p>
            <a:r>
              <a:rPr lang="en-US" dirty="0" smtClean="0"/>
              <a:t>“Building up”</a:t>
            </a:r>
            <a:endParaRPr lang="en-US" dirty="0"/>
          </a:p>
        </p:txBody>
      </p:sp>
      <p:sp>
        <p:nvSpPr>
          <p:cNvPr id="20" name="TextBox 19"/>
          <p:cNvSpPr txBox="1"/>
          <p:nvPr/>
        </p:nvSpPr>
        <p:spPr>
          <a:xfrm>
            <a:off x="5257800" y="3657600"/>
            <a:ext cx="3429000" cy="923330"/>
          </a:xfrm>
          <a:prstGeom prst="rect">
            <a:avLst/>
          </a:prstGeom>
          <a:noFill/>
          <a:ln w="57150">
            <a:solidFill>
              <a:schemeClr val="tx1"/>
            </a:solidFill>
          </a:ln>
        </p:spPr>
        <p:txBody>
          <a:bodyPr wrap="square" rtlCol="0">
            <a:spAutoFit/>
          </a:bodyPr>
          <a:lstStyle/>
          <a:p>
            <a:endParaRPr lang="en-US" dirty="0" smtClean="0"/>
          </a:p>
          <a:p>
            <a:endParaRPr lang="en-US" dirty="0"/>
          </a:p>
          <a:p>
            <a:r>
              <a:rPr lang="en-US" dirty="0" smtClean="0"/>
              <a:t>“Breaking down”</a:t>
            </a:r>
            <a:endParaRPr lang="en-US" dirty="0"/>
          </a:p>
        </p:txBody>
      </p:sp>
      <p:sp>
        <p:nvSpPr>
          <p:cNvPr id="21" name="Oval 20"/>
          <p:cNvSpPr/>
          <p:nvPr/>
        </p:nvSpPr>
        <p:spPr>
          <a:xfrm>
            <a:off x="6437931" y="2328260"/>
            <a:ext cx="534369" cy="5250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933231" y="2302464"/>
            <a:ext cx="534369" cy="580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868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catalyzed reactions</a:t>
            </a:r>
            <a:endParaRPr lang="en-US" dirty="0"/>
          </a:p>
        </p:txBody>
      </p:sp>
      <p:pic>
        <p:nvPicPr>
          <p:cNvPr id="4" name="Picture 2" descr="http://www.chem4kids.com/files/art/bio_enzyme2.gif"/>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29919"/>
          <a:stretch/>
        </p:blipFill>
        <p:spPr bwMode="auto">
          <a:xfrm>
            <a:off x="228600" y="1436914"/>
            <a:ext cx="4038600" cy="2122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hem4kids.com/files/art/bio_enzyme2.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201"/>
          <a:stretch/>
        </p:blipFill>
        <p:spPr bwMode="auto">
          <a:xfrm flipH="1">
            <a:off x="4953000" y="1436914"/>
            <a:ext cx="4038600" cy="21444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62600" y="2133600"/>
            <a:ext cx="152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2133600"/>
            <a:ext cx="2286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2166257"/>
            <a:ext cx="2286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6" idx="0"/>
          </p:cNvCxnSpPr>
          <p:nvPr/>
        </p:nvCxnSpPr>
        <p:spPr>
          <a:xfrm>
            <a:off x="5638800" y="2133600"/>
            <a:ext cx="0" cy="533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0"/>
          </p:cNvCxnSpPr>
          <p:nvPr/>
        </p:nvCxnSpPr>
        <p:spPr>
          <a:xfrm flipH="1" flipV="1">
            <a:off x="8039100" y="2133600"/>
            <a:ext cx="114300" cy="64225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0"/>
          </p:cNvCxnSpPr>
          <p:nvPr/>
        </p:nvCxnSpPr>
        <p:spPr>
          <a:xfrm flipV="1">
            <a:off x="8458200" y="2166257"/>
            <a:ext cx="11430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90600" y="5105400"/>
            <a:ext cx="7105650" cy="2246769"/>
          </a:xfrm>
          <a:prstGeom prst="rect">
            <a:avLst/>
          </a:prstGeom>
          <a:noFill/>
        </p:spPr>
        <p:txBody>
          <a:bodyPr wrap="square" numCol="2" rtlCol="0">
            <a:spAutoFit/>
          </a:bodyPr>
          <a:lstStyle/>
          <a:p>
            <a:pPr marL="457200" indent="-457200" algn="ctr">
              <a:buFontTx/>
              <a:buChar char="-"/>
            </a:pPr>
            <a:r>
              <a:rPr lang="en-US" sz="2800" dirty="0" smtClean="0"/>
              <a:t>Enzyme</a:t>
            </a:r>
          </a:p>
          <a:p>
            <a:pPr marL="457200" indent="-457200" algn="ctr">
              <a:buFontTx/>
              <a:buChar char="-"/>
            </a:pPr>
            <a:r>
              <a:rPr lang="en-US" sz="2800" dirty="0" smtClean="0"/>
              <a:t>Substrate</a:t>
            </a:r>
          </a:p>
          <a:p>
            <a:pPr marL="457200" indent="-457200" algn="ctr">
              <a:buFontTx/>
              <a:buChar char="-"/>
            </a:pPr>
            <a:r>
              <a:rPr lang="en-US" sz="2800" dirty="0" smtClean="0"/>
              <a:t>Active site</a:t>
            </a:r>
          </a:p>
          <a:p>
            <a:pPr marL="457200" indent="-457200" algn="ctr">
              <a:buFontTx/>
              <a:buChar char="-"/>
            </a:pPr>
            <a:endParaRPr lang="en-US" sz="2800" dirty="0" smtClean="0"/>
          </a:p>
          <a:p>
            <a:pPr marL="457200" indent="-457200" algn="ctr">
              <a:buFontTx/>
              <a:buChar char="-"/>
            </a:pPr>
            <a:endParaRPr lang="en-US" sz="2800" dirty="0"/>
          </a:p>
          <a:p>
            <a:pPr marL="457200" indent="-457200" algn="ctr">
              <a:buFontTx/>
              <a:buChar char="-"/>
            </a:pPr>
            <a:r>
              <a:rPr lang="en-US" sz="2800" dirty="0" smtClean="0"/>
              <a:t>Reactants</a:t>
            </a:r>
          </a:p>
          <a:p>
            <a:pPr marL="457200" indent="-457200" algn="ctr">
              <a:buFontTx/>
              <a:buChar char="-"/>
            </a:pPr>
            <a:r>
              <a:rPr lang="en-US" sz="2800" dirty="0" smtClean="0"/>
              <a:t>Products</a:t>
            </a:r>
          </a:p>
        </p:txBody>
      </p:sp>
      <p:sp>
        <p:nvSpPr>
          <p:cNvPr id="19" name="TextBox 18"/>
          <p:cNvSpPr txBox="1"/>
          <p:nvPr/>
        </p:nvSpPr>
        <p:spPr>
          <a:xfrm>
            <a:off x="533400" y="3657600"/>
            <a:ext cx="3429000" cy="923330"/>
          </a:xfrm>
          <a:prstGeom prst="rect">
            <a:avLst/>
          </a:prstGeom>
          <a:noFill/>
          <a:ln w="57150">
            <a:solidFill>
              <a:schemeClr val="tx1"/>
            </a:solidFill>
          </a:ln>
        </p:spPr>
        <p:txBody>
          <a:bodyPr wrap="square" rtlCol="0">
            <a:spAutoFit/>
          </a:bodyPr>
          <a:lstStyle/>
          <a:p>
            <a:endParaRPr lang="en-US" dirty="0" smtClean="0"/>
          </a:p>
          <a:p>
            <a:endParaRPr lang="en-US" dirty="0"/>
          </a:p>
          <a:p>
            <a:r>
              <a:rPr lang="en-US" dirty="0" smtClean="0"/>
              <a:t>“Building up”</a:t>
            </a:r>
            <a:endParaRPr lang="en-US" dirty="0"/>
          </a:p>
        </p:txBody>
      </p:sp>
      <p:sp>
        <p:nvSpPr>
          <p:cNvPr id="20" name="TextBox 19"/>
          <p:cNvSpPr txBox="1"/>
          <p:nvPr/>
        </p:nvSpPr>
        <p:spPr>
          <a:xfrm>
            <a:off x="5257800" y="3657600"/>
            <a:ext cx="3429000" cy="923330"/>
          </a:xfrm>
          <a:prstGeom prst="rect">
            <a:avLst/>
          </a:prstGeom>
          <a:noFill/>
          <a:ln w="57150">
            <a:solidFill>
              <a:schemeClr val="tx1"/>
            </a:solidFill>
          </a:ln>
        </p:spPr>
        <p:txBody>
          <a:bodyPr wrap="square" rtlCol="0">
            <a:spAutoFit/>
          </a:bodyPr>
          <a:lstStyle/>
          <a:p>
            <a:endParaRPr lang="en-US" dirty="0" smtClean="0"/>
          </a:p>
          <a:p>
            <a:endParaRPr lang="en-US" dirty="0"/>
          </a:p>
          <a:p>
            <a:r>
              <a:rPr lang="en-US" dirty="0" smtClean="0"/>
              <a:t>“Breaking down”</a:t>
            </a:r>
            <a:endParaRPr lang="en-US" dirty="0"/>
          </a:p>
        </p:txBody>
      </p:sp>
      <p:sp>
        <p:nvSpPr>
          <p:cNvPr id="3" name="TextBox 2"/>
          <p:cNvSpPr txBox="1"/>
          <p:nvPr/>
        </p:nvSpPr>
        <p:spPr>
          <a:xfrm>
            <a:off x="1446551" y="4580930"/>
            <a:ext cx="6193747" cy="800219"/>
          </a:xfrm>
          <a:prstGeom prst="rect">
            <a:avLst/>
          </a:prstGeom>
          <a:noFill/>
        </p:spPr>
        <p:txBody>
          <a:bodyPr wrap="none" rtlCol="0">
            <a:spAutoFit/>
          </a:bodyPr>
          <a:lstStyle/>
          <a:p>
            <a:r>
              <a:rPr lang="en-US" sz="2800" b="1" dirty="0"/>
              <a:t>Label the following parts in the pictures:</a:t>
            </a:r>
          </a:p>
          <a:p>
            <a:endParaRPr lang="en-US" dirty="0"/>
          </a:p>
        </p:txBody>
      </p:sp>
      <p:sp>
        <p:nvSpPr>
          <p:cNvPr id="16" name="Oval 15"/>
          <p:cNvSpPr/>
          <p:nvPr/>
        </p:nvSpPr>
        <p:spPr>
          <a:xfrm>
            <a:off x="6437931" y="2328260"/>
            <a:ext cx="534369" cy="5250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33231" y="2302464"/>
            <a:ext cx="534369" cy="580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885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Binder check will be VERY soon and it is a grade</a:t>
            </a:r>
          </a:p>
          <a:p>
            <a:r>
              <a:rPr lang="en-US" dirty="0" smtClean="0"/>
              <a:t>Organic Molecules &amp; Enzymes quiz next week</a:t>
            </a:r>
          </a:p>
          <a:p>
            <a:r>
              <a:rPr lang="en-US" dirty="0" smtClean="0"/>
              <a:t>Unit 2 Test</a:t>
            </a:r>
          </a:p>
          <a:p>
            <a:r>
              <a:rPr lang="en-US" dirty="0" smtClean="0"/>
              <a:t>Check the class </a:t>
            </a:r>
            <a:r>
              <a:rPr lang="en-US" dirty="0" err="1" smtClean="0"/>
              <a:t>Weebly</a:t>
            </a:r>
            <a:r>
              <a:rPr lang="en-US" dirty="0" smtClean="0"/>
              <a:t> </a:t>
            </a:r>
            <a:r>
              <a:rPr lang="en-US" smtClean="0"/>
              <a:t>for updates</a:t>
            </a:r>
            <a:endParaRPr lang="en-US" dirty="0" smtClean="0"/>
          </a:p>
          <a:p>
            <a:pPr marL="0" indent="0">
              <a:buNone/>
            </a:pPr>
            <a:endParaRPr lang="en-US" dirty="0"/>
          </a:p>
        </p:txBody>
      </p:sp>
    </p:spTree>
    <p:extLst>
      <p:ext uri="{BB962C8B-B14F-4D97-AF65-F5344CB8AC3E}">
        <p14:creationId xmlns:p14="http://schemas.microsoft.com/office/powerpoint/2010/main" val="174658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281" t="12445" r="27189" b="43777"/>
          <a:stretch/>
        </p:blipFill>
        <p:spPr bwMode="auto">
          <a:xfrm>
            <a:off x="-33490" y="1066801"/>
            <a:ext cx="921335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9327"/>
            <a:ext cx="8229600" cy="1143000"/>
          </a:xfrm>
        </p:spPr>
        <p:txBody>
          <a:bodyPr/>
          <a:lstStyle/>
          <a:p>
            <a:r>
              <a:rPr lang="en-US" dirty="0" smtClean="0">
                <a:solidFill>
                  <a:srgbClr val="92D050"/>
                </a:solidFill>
              </a:rPr>
              <a:t>Chemical Reactions</a:t>
            </a:r>
            <a:endParaRPr lang="en-US" dirty="0">
              <a:solidFill>
                <a:srgbClr val="92D050"/>
              </a:solidFill>
            </a:endParaRPr>
          </a:p>
        </p:txBody>
      </p:sp>
      <p:sp>
        <p:nvSpPr>
          <p:cNvPr id="4" name="TextBox 3"/>
          <p:cNvSpPr txBox="1"/>
          <p:nvPr/>
        </p:nvSpPr>
        <p:spPr>
          <a:xfrm>
            <a:off x="2305205" y="1831270"/>
            <a:ext cx="2038195" cy="584775"/>
          </a:xfrm>
          <a:prstGeom prst="rect">
            <a:avLst/>
          </a:prstGeom>
          <a:noFill/>
        </p:spPr>
        <p:txBody>
          <a:bodyPr wrap="square" rtlCol="0">
            <a:spAutoFit/>
          </a:bodyPr>
          <a:lstStyle/>
          <a:p>
            <a:r>
              <a:rPr lang="en-US" sz="3200" b="1" dirty="0" smtClean="0">
                <a:solidFill>
                  <a:srgbClr val="FF0000"/>
                </a:solidFill>
              </a:rPr>
              <a:t>reactant</a:t>
            </a:r>
            <a:endParaRPr lang="en-US" sz="2800" b="1" dirty="0">
              <a:solidFill>
                <a:srgbClr val="FF0000"/>
              </a:solidFill>
            </a:endParaRPr>
          </a:p>
        </p:txBody>
      </p:sp>
      <p:sp>
        <p:nvSpPr>
          <p:cNvPr id="6" name="TextBox 5"/>
          <p:cNvSpPr txBox="1"/>
          <p:nvPr/>
        </p:nvSpPr>
        <p:spPr>
          <a:xfrm>
            <a:off x="4800600" y="1828800"/>
            <a:ext cx="1752394" cy="584775"/>
          </a:xfrm>
          <a:prstGeom prst="rect">
            <a:avLst/>
          </a:prstGeom>
          <a:noFill/>
        </p:spPr>
        <p:txBody>
          <a:bodyPr wrap="square" rtlCol="0">
            <a:spAutoFit/>
          </a:bodyPr>
          <a:lstStyle/>
          <a:p>
            <a:r>
              <a:rPr lang="en-US" sz="3200" b="1" dirty="0" smtClean="0">
                <a:solidFill>
                  <a:srgbClr val="FF0000"/>
                </a:solidFill>
              </a:rPr>
              <a:t>product</a:t>
            </a:r>
            <a:endParaRPr lang="en-US" sz="2400" b="1" dirty="0">
              <a:solidFill>
                <a:srgbClr val="FF0000"/>
              </a:solidFill>
            </a:endParaRPr>
          </a:p>
        </p:txBody>
      </p:sp>
      <p:sp>
        <p:nvSpPr>
          <p:cNvPr id="7" name="TextBox 6"/>
          <p:cNvSpPr txBox="1"/>
          <p:nvPr/>
        </p:nvSpPr>
        <p:spPr>
          <a:xfrm>
            <a:off x="857404" y="3733800"/>
            <a:ext cx="3181196" cy="646331"/>
          </a:xfrm>
          <a:prstGeom prst="rect">
            <a:avLst/>
          </a:prstGeom>
          <a:noFill/>
        </p:spPr>
        <p:txBody>
          <a:bodyPr wrap="square" rtlCol="0">
            <a:spAutoFit/>
          </a:bodyPr>
          <a:lstStyle/>
          <a:p>
            <a:r>
              <a:rPr lang="en-US" sz="3600" b="1" dirty="0" smtClean="0">
                <a:solidFill>
                  <a:srgbClr val="FF0000"/>
                </a:solidFill>
              </a:rPr>
              <a:t>build it up</a:t>
            </a:r>
            <a:endParaRPr lang="en-US" sz="3200" b="1" dirty="0">
              <a:solidFill>
                <a:srgbClr val="FF0000"/>
              </a:solidFill>
            </a:endParaRPr>
          </a:p>
        </p:txBody>
      </p:sp>
      <p:sp>
        <p:nvSpPr>
          <p:cNvPr id="8" name="TextBox 7"/>
          <p:cNvSpPr txBox="1"/>
          <p:nvPr/>
        </p:nvSpPr>
        <p:spPr>
          <a:xfrm>
            <a:off x="5097917" y="3721569"/>
            <a:ext cx="3581400" cy="646331"/>
          </a:xfrm>
          <a:prstGeom prst="rect">
            <a:avLst/>
          </a:prstGeom>
          <a:noFill/>
        </p:spPr>
        <p:txBody>
          <a:bodyPr wrap="square" rtlCol="0">
            <a:spAutoFit/>
          </a:bodyPr>
          <a:lstStyle/>
          <a:p>
            <a:pPr algn="ctr"/>
            <a:r>
              <a:rPr lang="en-US" sz="3600" b="1" dirty="0">
                <a:solidFill>
                  <a:srgbClr val="FF0000"/>
                </a:solidFill>
              </a:rPr>
              <a:t>b</a:t>
            </a:r>
            <a:r>
              <a:rPr lang="en-US" sz="3600" b="1" dirty="0" smtClean="0">
                <a:solidFill>
                  <a:srgbClr val="FF0000"/>
                </a:solidFill>
              </a:rPr>
              <a:t>reak it down</a:t>
            </a:r>
            <a:endParaRPr lang="en-US" sz="3200" b="1" dirty="0">
              <a:solidFill>
                <a:srgbClr val="FF0000"/>
              </a:solidFill>
            </a:endParaRPr>
          </a:p>
        </p:txBody>
      </p:sp>
    </p:spTree>
    <p:extLst>
      <p:ext uri="{BB962C8B-B14F-4D97-AF65-F5344CB8AC3E}">
        <p14:creationId xmlns:p14="http://schemas.microsoft.com/office/powerpoint/2010/main" val="39558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Mastery Tracker</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t="22917" r="1563" b="9375"/>
          <a:stretch>
            <a:fillRect/>
          </a:stretch>
        </p:blipFill>
        <p:spPr bwMode="auto">
          <a:xfrm>
            <a:off x="0" y="1371600"/>
            <a:ext cx="9601200" cy="4953000"/>
          </a:xfrm>
          <a:prstGeom prst="rect">
            <a:avLst/>
          </a:prstGeom>
          <a:noFill/>
          <a:ln w="9525">
            <a:noFill/>
            <a:miter lim="800000"/>
            <a:headEnd/>
            <a:tailEnd/>
          </a:ln>
        </p:spPr>
      </p:pic>
    </p:spTree>
    <p:extLst>
      <p:ext uri="{BB962C8B-B14F-4D97-AF65-F5344CB8AC3E}">
        <p14:creationId xmlns:p14="http://schemas.microsoft.com/office/powerpoint/2010/main" val="649700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Enzyme review</a:t>
            </a:r>
            <a:br>
              <a:rPr lang="en-US" dirty="0" smtClean="0"/>
            </a:br>
            <a:endParaRPr lang="en-US" dirty="0"/>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36" t="30815" r="18189" b="17959"/>
          <a:stretch/>
        </p:blipFill>
        <p:spPr bwMode="auto">
          <a:xfrm>
            <a:off x="76199" y="1447800"/>
            <a:ext cx="899767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04800" y="4114800"/>
            <a:ext cx="304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9229" y="5029200"/>
            <a:ext cx="304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5035" y="2895600"/>
            <a:ext cx="304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9229" y="4572000"/>
            <a:ext cx="304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863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Enzymes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These are all enzymes:</a:t>
            </a:r>
          </a:p>
          <a:p>
            <a:pPr>
              <a:buFont typeface="Wingdings" pitchFamily="2" charset="2"/>
              <a:buChar char="§"/>
            </a:pPr>
            <a:r>
              <a:rPr lang="en-US" dirty="0" smtClean="0"/>
              <a:t>Amylase</a:t>
            </a:r>
          </a:p>
          <a:p>
            <a:pPr>
              <a:buFont typeface="Wingdings" pitchFamily="2" charset="2"/>
              <a:buChar char="§"/>
            </a:pPr>
            <a:r>
              <a:rPr lang="en-US" dirty="0" err="1" smtClean="0"/>
              <a:t>Sucrase</a:t>
            </a:r>
            <a:endParaRPr lang="en-US" dirty="0" smtClean="0"/>
          </a:p>
          <a:p>
            <a:pPr>
              <a:buFont typeface="Wingdings" pitchFamily="2" charset="2"/>
              <a:buChar char="§"/>
            </a:pPr>
            <a:r>
              <a:rPr lang="en-US" dirty="0" smtClean="0"/>
              <a:t>Lactase</a:t>
            </a:r>
          </a:p>
          <a:p>
            <a:pPr>
              <a:buFont typeface="Wingdings" pitchFamily="2" charset="2"/>
              <a:buChar char="§"/>
            </a:pPr>
            <a:r>
              <a:rPr lang="en-US" dirty="0" smtClean="0"/>
              <a:t>Peroxidase</a:t>
            </a:r>
          </a:p>
          <a:p>
            <a:pPr>
              <a:buFont typeface="Wingdings" pitchFamily="2" charset="2"/>
              <a:buChar char="§"/>
            </a:pPr>
            <a:r>
              <a:rPr lang="en-US" dirty="0" err="1" smtClean="0"/>
              <a:t>Fructase</a:t>
            </a:r>
            <a:r>
              <a:rPr lang="en-US" dirty="0" smtClean="0"/>
              <a:t> </a:t>
            </a:r>
          </a:p>
          <a:p>
            <a:pPr>
              <a:buFont typeface="Wingdings" pitchFamily="2" charset="2"/>
              <a:buChar char="§"/>
            </a:pPr>
            <a:endParaRPr lang="en-US" dirty="0"/>
          </a:p>
          <a:p>
            <a:pPr marL="0" indent="0">
              <a:buNone/>
            </a:pPr>
            <a:r>
              <a:rPr lang="en-US" b="1" i="1" dirty="0" smtClean="0">
                <a:latin typeface="+mj-lt"/>
              </a:rPr>
              <a:t>What pattern do you notice?</a:t>
            </a:r>
            <a:endParaRPr lang="en-US" b="1" i="1" dirty="0">
              <a:latin typeface="+mj-lt"/>
            </a:endParaRPr>
          </a:p>
        </p:txBody>
      </p:sp>
    </p:spTree>
    <p:extLst>
      <p:ext uri="{BB962C8B-B14F-4D97-AF65-F5344CB8AC3E}">
        <p14:creationId xmlns:p14="http://schemas.microsoft.com/office/powerpoint/2010/main" val="15068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Enzymes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These are all enzymes:</a:t>
            </a:r>
          </a:p>
          <a:p>
            <a:pPr>
              <a:buFont typeface="Wingdings" pitchFamily="2" charset="2"/>
              <a:buChar char="§"/>
            </a:pPr>
            <a:r>
              <a:rPr lang="en-US" dirty="0" smtClean="0"/>
              <a:t>Amyl</a:t>
            </a:r>
            <a:r>
              <a:rPr lang="en-US" b="1" dirty="0" smtClean="0">
                <a:solidFill>
                  <a:srgbClr val="FFFF00"/>
                </a:solidFill>
              </a:rPr>
              <a:t>ase</a:t>
            </a:r>
          </a:p>
          <a:p>
            <a:pPr>
              <a:buFont typeface="Wingdings" pitchFamily="2" charset="2"/>
              <a:buChar char="§"/>
            </a:pPr>
            <a:r>
              <a:rPr lang="en-US" dirty="0" err="1" smtClean="0"/>
              <a:t>Sucr</a:t>
            </a:r>
            <a:r>
              <a:rPr lang="en-US" b="1" dirty="0" err="1" smtClean="0">
                <a:solidFill>
                  <a:srgbClr val="FFFF00"/>
                </a:solidFill>
              </a:rPr>
              <a:t>ase</a:t>
            </a:r>
            <a:endParaRPr lang="en-US" b="1" dirty="0" smtClean="0">
              <a:solidFill>
                <a:srgbClr val="FFFF00"/>
              </a:solidFill>
            </a:endParaRPr>
          </a:p>
          <a:p>
            <a:pPr>
              <a:buFont typeface="Wingdings" pitchFamily="2" charset="2"/>
              <a:buChar char="§"/>
            </a:pPr>
            <a:r>
              <a:rPr lang="en-US" dirty="0" smtClean="0"/>
              <a:t>Lact</a:t>
            </a:r>
            <a:r>
              <a:rPr lang="en-US" b="1" dirty="0" smtClean="0">
                <a:solidFill>
                  <a:srgbClr val="FFFF00"/>
                </a:solidFill>
              </a:rPr>
              <a:t>ase</a:t>
            </a:r>
          </a:p>
          <a:p>
            <a:pPr>
              <a:buFont typeface="Wingdings" pitchFamily="2" charset="2"/>
              <a:buChar char="§"/>
            </a:pPr>
            <a:r>
              <a:rPr lang="en-US" dirty="0" smtClean="0"/>
              <a:t>Peroxid</a:t>
            </a:r>
            <a:r>
              <a:rPr lang="en-US" b="1" dirty="0" smtClean="0">
                <a:solidFill>
                  <a:srgbClr val="FFFF00"/>
                </a:solidFill>
              </a:rPr>
              <a:t>ase</a:t>
            </a:r>
          </a:p>
          <a:p>
            <a:pPr>
              <a:buFont typeface="Wingdings" pitchFamily="2" charset="2"/>
              <a:buChar char="§"/>
            </a:pPr>
            <a:r>
              <a:rPr lang="en-US" dirty="0" err="1" smtClean="0"/>
              <a:t>Fruct</a:t>
            </a:r>
            <a:r>
              <a:rPr lang="en-US" b="1" dirty="0" err="1" smtClean="0">
                <a:solidFill>
                  <a:srgbClr val="FFFF00"/>
                </a:solidFill>
              </a:rPr>
              <a:t>ase</a:t>
            </a:r>
            <a:r>
              <a:rPr lang="en-US" dirty="0" smtClean="0"/>
              <a:t> </a:t>
            </a:r>
          </a:p>
          <a:p>
            <a:pPr>
              <a:buFont typeface="Wingdings" pitchFamily="2" charset="2"/>
              <a:buChar char="§"/>
            </a:pPr>
            <a:endParaRPr lang="en-US" dirty="0"/>
          </a:p>
          <a:p>
            <a:pPr marL="0" indent="0">
              <a:buNone/>
            </a:pPr>
            <a:r>
              <a:rPr lang="en-US" b="1" i="1" dirty="0" smtClean="0">
                <a:latin typeface="+mj-lt"/>
              </a:rPr>
              <a:t>What pattern do you notice?</a:t>
            </a:r>
            <a:endParaRPr lang="en-US" b="1" i="1" dirty="0">
              <a:latin typeface="+mj-lt"/>
            </a:endParaRPr>
          </a:p>
        </p:txBody>
      </p:sp>
      <p:sp>
        <p:nvSpPr>
          <p:cNvPr id="4" name="TextBox 3"/>
          <p:cNvSpPr txBox="1"/>
          <p:nvPr/>
        </p:nvSpPr>
        <p:spPr>
          <a:xfrm>
            <a:off x="3657600" y="2362200"/>
            <a:ext cx="5410200" cy="2550250"/>
          </a:xfrm>
          <a:prstGeom prst="rect">
            <a:avLst/>
          </a:prstGeom>
          <a:noFill/>
        </p:spPr>
        <p:txBody>
          <a:bodyPr wrap="square" rtlCol="0">
            <a:spAutoFit/>
          </a:bodyPr>
          <a:lstStyle/>
          <a:p>
            <a:pPr>
              <a:lnSpc>
                <a:spcPct val="80000"/>
              </a:lnSpc>
            </a:pPr>
            <a:r>
              <a:rPr lang="en-US" sz="6600" b="1" dirty="0" smtClean="0">
                <a:solidFill>
                  <a:srgbClr val="FFFF00"/>
                </a:solidFill>
              </a:rPr>
              <a:t>Enzymes have the ending</a:t>
            </a:r>
          </a:p>
          <a:p>
            <a:pPr>
              <a:lnSpc>
                <a:spcPct val="80000"/>
              </a:lnSpc>
            </a:pPr>
            <a:r>
              <a:rPr lang="en-US" sz="6600" b="1" dirty="0" smtClean="0">
                <a:solidFill>
                  <a:srgbClr val="FFFF00"/>
                </a:solidFill>
              </a:rPr>
              <a:t>-</a:t>
            </a:r>
            <a:r>
              <a:rPr lang="en-US" sz="6600" b="1" dirty="0" err="1" smtClean="0">
                <a:solidFill>
                  <a:srgbClr val="FFFF00"/>
                </a:solidFill>
              </a:rPr>
              <a:t>ase</a:t>
            </a:r>
            <a:endParaRPr lang="en-US" sz="6600" b="1" dirty="0">
              <a:solidFill>
                <a:srgbClr val="FFFF00"/>
              </a:solidFill>
            </a:endParaRPr>
          </a:p>
        </p:txBody>
      </p:sp>
    </p:spTree>
    <p:extLst>
      <p:ext uri="{BB962C8B-B14F-4D97-AF65-F5344CB8AC3E}">
        <p14:creationId xmlns:p14="http://schemas.microsoft.com/office/powerpoint/2010/main" val="4266860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Sugars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These are all sugars:</a:t>
            </a:r>
          </a:p>
          <a:p>
            <a:pPr>
              <a:buFont typeface="Wingdings" pitchFamily="2" charset="2"/>
              <a:buChar char="§"/>
            </a:pPr>
            <a:r>
              <a:rPr lang="en-US" dirty="0"/>
              <a:t>G</a:t>
            </a:r>
            <a:r>
              <a:rPr lang="en-US" dirty="0" smtClean="0"/>
              <a:t>lucose</a:t>
            </a:r>
            <a:endParaRPr lang="en-US" b="1" dirty="0" smtClean="0">
              <a:solidFill>
                <a:srgbClr val="FFFF00"/>
              </a:solidFill>
            </a:endParaRPr>
          </a:p>
          <a:p>
            <a:pPr>
              <a:buFont typeface="Wingdings" pitchFamily="2" charset="2"/>
              <a:buChar char="§"/>
            </a:pPr>
            <a:r>
              <a:rPr lang="en-US" dirty="0" smtClean="0"/>
              <a:t>Sucrose</a:t>
            </a:r>
            <a:endParaRPr lang="en-US" b="1" dirty="0" smtClean="0">
              <a:solidFill>
                <a:srgbClr val="FFFF00"/>
              </a:solidFill>
            </a:endParaRPr>
          </a:p>
          <a:p>
            <a:pPr>
              <a:buFont typeface="Wingdings" pitchFamily="2" charset="2"/>
              <a:buChar char="§"/>
            </a:pPr>
            <a:r>
              <a:rPr lang="en-US" dirty="0" smtClean="0"/>
              <a:t>Lactose</a:t>
            </a:r>
            <a:endParaRPr lang="en-US" b="1" dirty="0" smtClean="0">
              <a:solidFill>
                <a:srgbClr val="FFFF00"/>
              </a:solidFill>
            </a:endParaRPr>
          </a:p>
          <a:p>
            <a:pPr>
              <a:buFont typeface="Wingdings" pitchFamily="2" charset="2"/>
              <a:buChar char="§"/>
            </a:pPr>
            <a:r>
              <a:rPr lang="en-US" dirty="0" err="1"/>
              <a:t>G</a:t>
            </a:r>
            <a:r>
              <a:rPr lang="en-US" dirty="0" err="1" smtClean="0"/>
              <a:t>alactose</a:t>
            </a:r>
            <a:endParaRPr lang="en-US" b="1" dirty="0" smtClean="0">
              <a:solidFill>
                <a:srgbClr val="FFFF00"/>
              </a:solidFill>
            </a:endParaRPr>
          </a:p>
          <a:p>
            <a:pPr>
              <a:buFont typeface="Wingdings" pitchFamily="2" charset="2"/>
              <a:buChar char="§"/>
            </a:pPr>
            <a:r>
              <a:rPr lang="en-US" dirty="0" smtClean="0"/>
              <a:t>Fructose </a:t>
            </a:r>
          </a:p>
          <a:p>
            <a:pPr>
              <a:buFont typeface="Wingdings" pitchFamily="2" charset="2"/>
              <a:buChar char="§"/>
            </a:pPr>
            <a:endParaRPr lang="en-US" dirty="0"/>
          </a:p>
          <a:p>
            <a:pPr marL="0" indent="0">
              <a:buNone/>
            </a:pPr>
            <a:r>
              <a:rPr lang="en-US" b="1" i="1" dirty="0" smtClean="0">
                <a:latin typeface="+mj-lt"/>
              </a:rPr>
              <a:t>What pattern do you notice?</a:t>
            </a:r>
            <a:endParaRPr lang="en-US" b="1" i="1" dirty="0">
              <a:latin typeface="+mj-lt"/>
            </a:endParaRPr>
          </a:p>
        </p:txBody>
      </p:sp>
    </p:spTree>
    <p:extLst>
      <p:ext uri="{BB962C8B-B14F-4D97-AF65-F5344CB8AC3E}">
        <p14:creationId xmlns:p14="http://schemas.microsoft.com/office/powerpoint/2010/main" val="18124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Sugars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These are all sugars:</a:t>
            </a:r>
          </a:p>
          <a:p>
            <a:pPr>
              <a:buFont typeface="Wingdings" pitchFamily="2" charset="2"/>
              <a:buChar char="§"/>
            </a:pPr>
            <a:r>
              <a:rPr lang="en-US" dirty="0"/>
              <a:t>G</a:t>
            </a:r>
            <a:r>
              <a:rPr lang="en-US" dirty="0" smtClean="0"/>
              <a:t>luc</a:t>
            </a:r>
            <a:r>
              <a:rPr lang="en-US" b="1" dirty="0" smtClean="0">
                <a:solidFill>
                  <a:srgbClr val="FFFF00"/>
                </a:solidFill>
              </a:rPr>
              <a:t>ose</a:t>
            </a:r>
          </a:p>
          <a:p>
            <a:pPr>
              <a:buFont typeface="Wingdings" pitchFamily="2" charset="2"/>
              <a:buChar char="§"/>
            </a:pPr>
            <a:r>
              <a:rPr lang="en-US" dirty="0" smtClean="0"/>
              <a:t>Sucr</a:t>
            </a:r>
            <a:r>
              <a:rPr lang="en-US" b="1" dirty="0" smtClean="0">
                <a:solidFill>
                  <a:srgbClr val="FFFF00"/>
                </a:solidFill>
              </a:rPr>
              <a:t>ose</a:t>
            </a:r>
          </a:p>
          <a:p>
            <a:pPr>
              <a:buFont typeface="Wingdings" pitchFamily="2" charset="2"/>
              <a:buChar char="§"/>
            </a:pPr>
            <a:r>
              <a:rPr lang="en-US" dirty="0" smtClean="0"/>
              <a:t>Lact</a:t>
            </a:r>
            <a:r>
              <a:rPr lang="en-US" b="1" dirty="0" smtClean="0">
                <a:solidFill>
                  <a:srgbClr val="FFFF00"/>
                </a:solidFill>
              </a:rPr>
              <a:t>ose</a:t>
            </a:r>
          </a:p>
          <a:p>
            <a:pPr>
              <a:buFont typeface="Wingdings" pitchFamily="2" charset="2"/>
              <a:buChar char="§"/>
            </a:pPr>
            <a:r>
              <a:rPr lang="en-US" dirty="0" err="1"/>
              <a:t>G</a:t>
            </a:r>
            <a:r>
              <a:rPr lang="en-US" dirty="0" err="1" smtClean="0"/>
              <a:t>alact</a:t>
            </a:r>
            <a:r>
              <a:rPr lang="en-US" b="1" dirty="0" err="1" smtClean="0">
                <a:solidFill>
                  <a:srgbClr val="FFFF00"/>
                </a:solidFill>
              </a:rPr>
              <a:t>ose</a:t>
            </a:r>
            <a:endParaRPr lang="en-US" b="1" dirty="0" smtClean="0">
              <a:solidFill>
                <a:srgbClr val="FFFF00"/>
              </a:solidFill>
            </a:endParaRPr>
          </a:p>
          <a:p>
            <a:pPr>
              <a:buFont typeface="Wingdings" pitchFamily="2" charset="2"/>
              <a:buChar char="§"/>
            </a:pPr>
            <a:r>
              <a:rPr lang="en-US" dirty="0" smtClean="0"/>
              <a:t>Fruct</a:t>
            </a:r>
            <a:r>
              <a:rPr lang="en-US" b="1" dirty="0" smtClean="0">
                <a:solidFill>
                  <a:srgbClr val="FFFF00"/>
                </a:solidFill>
              </a:rPr>
              <a:t>ose</a:t>
            </a:r>
            <a:r>
              <a:rPr lang="en-US" dirty="0" smtClean="0"/>
              <a:t> </a:t>
            </a:r>
          </a:p>
          <a:p>
            <a:pPr>
              <a:buFont typeface="Wingdings" pitchFamily="2" charset="2"/>
              <a:buChar char="§"/>
            </a:pPr>
            <a:endParaRPr lang="en-US" dirty="0"/>
          </a:p>
          <a:p>
            <a:pPr marL="0" indent="0">
              <a:buNone/>
            </a:pPr>
            <a:r>
              <a:rPr lang="en-US" b="1" i="1" dirty="0" smtClean="0">
                <a:latin typeface="+mj-lt"/>
              </a:rPr>
              <a:t>What pattern do you notice?</a:t>
            </a:r>
            <a:endParaRPr lang="en-US" b="1" i="1" dirty="0">
              <a:latin typeface="+mj-lt"/>
            </a:endParaRPr>
          </a:p>
        </p:txBody>
      </p:sp>
      <p:sp>
        <p:nvSpPr>
          <p:cNvPr id="4" name="TextBox 3"/>
          <p:cNvSpPr txBox="1"/>
          <p:nvPr/>
        </p:nvSpPr>
        <p:spPr>
          <a:xfrm>
            <a:off x="3657600" y="2362200"/>
            <a:ext cx="4648200" cy="2550250"/>
          </a:xfrm>
          <a:prstGeom prst="rect">
            <a:avLst/>
          </a:prstGeom>
          <a:noFill/>
        </p:spPr>
        <p:txBody>
          <a:bodyPr wrap="square" rtlCol="0">
            <a:spAutoFit/>
          </a:bodyPr>
          <a:lstStyle/>
          <a:p>
            <a:pPr>
              <a:lnSpc>
                <a:spcPct val="80000"/>
              </a:lnSpc>
            </a:pPr>
            <a:r>
              <a:rPr lang="en-US" sz="6600" b="1" dirty="0" smtClean="0">
                <a:solidFill>
                  <a:srgbClr val="FFFF00"/>
                </a:solidFill>
              </a:rPr>
              <a:t>Sugars have the ending</a:t>
            </a:r>
          </a:p>
          <a:p>
            <a:pPr algn="ctr">
              <a:lnSpc>
                <a:spcPct val="80000"/>
              </a:lnSpc>
            </a:pPr>
            <a:r>
              <a:rPr lang="en-US" sz="6600" b="1" dirty="0" smtClean="0">
                <a:solidFill>
                  <a:srgbClr val="FFFF00"/>
                </a:solidFill>
              </a:rPr>
              <a:t>-</a:t>
            </a:r>
            <a:r>
              <a:rPr lang="en-US" sz="6600" b="1" dirty="0" err="1">
                <a:solidFill>
                  <a:srgbClr val="FFFF00"/>
                </a:solidFill>
              </a:rPr>
              <a:t>o</a:t>
            </a:r>
            <a:r>
              <a:rPr lang="en-US" sz="6600" b="1" dirty="0" err="1" smtClean="0">
                <a:solidFill>
                  <a:srgbClr val="FFFF00"/>
                </a:solidFill>
              </a:rPr>
              <a:t>se</a:t>
            </a:r>
            <a:endParaRPr lang="en-US" sz="6600" b="1" dirty="0">
              <a:solidFill>
                <a:srgbClr val="FFFF00"/>
              </a:solidFill>
            </a:endParaRPr>
          </a:p>
        </p:txBody>
      </p:sp>
    </p:spTree>
    <p:extLst>
      <p:ext uri="{BB962C8B-B14F-4D97-AF65-F5344CB8AC3E}">
        <p14:creationId xmlns:p14="http://schemas.microsoft.com/office/powerpoint/2010/main" val="3349186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Lab</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pPr marL="0" indent="0">
              <a:buNone/>
            </a:pPr>
            <a:r>
              <a:rPr lang="en-US" u="sng" dirty="0" smtClean="0"/>
              <a:t>There are 4 stations</a:t>
            </a:r>
            <a:r>
              <a:rPr lang="en-US" dirty="0" smtClean="0"/>
              <a:t>:</a:t>
            </a:r>
          </a:p>
          <a:p>
            <a:pPr marL="514350" indent="-514350">
              <a:buAutoNum type="arabicPeriod"/>
            </a:pPr>
            <a:r>
              <a:rPr lang="en-US" dirty="0" smtClean="0"/>
              <a:t>Enzymes and temperature</a:t>
            </a:r>
          </a:p>
          <a:p>
            <a:pPr marL="514350" indent="-514350">
              <a:buAutoNum type="arabicPeriod"/>
            </a:pPr>
            <a:r>
              <a:rPr lang="en-US" dirty="0" smtClean="0"/>
              <a:t>Enzymes and pH</a:t>
            </a:r>
          </a:p>
          <a:p>
            <a:pPr marL="514350" indent="-514350">
              <a:buAutoNum type="arabicPeriod"/>
            </a:pPr>
            <a:r>
              <a:rPr lang="en-US" dirty="0" smtClean="0"/>
              <a:t>Enzymes are specific</a:t>
            </a:r>
          </a:p>
          <a:p>
            <a:pPr marL="514350" indent="-514350">
              <a:buAutoNum type="arabicPeriod"/>
            </a:pPr>
            <a:r>
              <a:rPr lang="en-US" dirty="0" smtClean="0"/>
              <a:t>Enzymes are reusable</a:t>
            </a:r>
          </a:p>
          <a:p>
            <a:pPr marL="514350" indent="-514350">
              <a:buNone/>
            </a:pPr>
            <a:endParaRPr lang="en-US" dirty="0"/>
          </a:p>
        </p:txBody>
      </p:sp>
      <p:pic>
        <p:nvPicPr>
          <p:cNvPr id="19458" name="Picture 2" descr="C:\tempie\Temporary Internet Files\Content.IE5\GBZMHRPS\MC9003252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200400"/>
            <a:ext cx="1763878" cy="180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32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1: Enzymes and Temperature</a:t>
            </a:r>
            <a:endParaRPr lang="en-US" dirty="0"/>
          </a:p>
        </p:txBody>
      </p:sp>
      <p:sp>
        <p:nvSpPr>
          <p:cNvPr id="3" name="Content Placeholder 2"/>
          <p:cNvSpPr>
            <a:spLocks noGrp="1"/>
          </p:cNvSpPr>
          <p:nvPr>
            <p:ph idx="1"/>
          </p:nvPr>
        </p:nvSpPr>
        <p:spPr/>
        <p:txBody>
          <a:bodyPr/>
          <a:lstStyle/>
          <a:p>
            <a:r>
              <a:rPr lang="en-US" dirty="0" smtClean="0"/>
              <a:t>When done, answer questions 1-3 on page U2-14</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2: Enzymes and pH</a:t>
            </a:r>
            <a:endParaRPr lang="en-US" dirty="0"/>
          </a:p>
        </p:txBody>
      </p:sp>
      <p:sp>
        <p:nvSpPr>
          <p:cNvPr id="3" name="Content Placeholder 2"/>
          <p:cNvSpPr>
            <a:spLocks noGrp="1"/>
          </p:cNvSpPr>
          <p:nvPr>
            <p:ph idx="1"/>
          </p:nvPr>
        </p:nvSpPr>
        <p:spPr/>
        <p:txBody>
          <a:bodyPr/>
          <a:lstStyle/>
          <a:p>
            <a:r>
              <a:rPr lang="en-US" dirty="0" smtClean="0"/>
              <a:t>When done, answer questions 4 &amp; 5 on page U2-14</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Station 3: Enzymes are Specific</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60375" y="228600"/>
            <a:ext cx="4040188" cy="639762"/>
          </a:xfrm>
        </p:spPr>
        <p:txBody>
          <a:bodyPr>
            <a:noAutofit/>
          </a:bodyPr>
          <a:lstStyle/>
          <a:p>
            <a:pPr algn="ctr"/>
            <a:r>
              <a:rPr lang="en-US" sz="5400" dirty="0" smtClean="0"/>
              <a:t>Synthesis	</a:t>
            </a:r>
            <a:endParaRPr lang="en-US" sz="5400" dirty="0"/>
          </a:p>
        </p:txBody>
      </p:sp>
      <p:sp>
        <p:nvSpPr>
          <p:cNvPr id="6" name="Text Placeholder 5"/>
          <p:cNvSpPr>
            <a:spLocks noGrp="1"/>
          </p:cNvSpPr>
          <p:nvPr>
            <p:ph type="body" sz="quarter" idx="3"/>
          </p:nvPr>
        </p:nvSpPr>
        <p:spPr>
          <a:xfrm>
            <a:off x="4648200" y="228600"/>
            <a:ext cx="4419600" cy="639762"/>
          </a:xfrm>
        </p:spPr>
        <p:txBody>
          <a:bodyPr>
            <a:noAutofit/>
          </a:bodyPr>
          <a:lstStyle/>
          <a:p>
            <a:pPr algn="ctr"/>
            <a:r>
              <a:rPr lang="en-US" sz="5400" dirty="0" smtClean="0"/>
              <a:t>Digestion</a:t>
            </a:r>
            <a:endParaRPr lang="en-US" sz="4000" dirty="0"/>
          </a:p>
        </p:txBody>
      </p:sp>
      <p:sp>
        <p:nvSpPr>
          <p:cNvPr id="9" name="Hexagon 8"/>
          <p:cNvSpPr/>
          <p:nvPr/>
        </p:nvSpPr>
        <p:spPr>
          <a:xfrm>
            <a:off x="304800" y="533400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990600" y="533400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1695450" y="533400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2366010" y="533400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7200900" y="377952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6515100" y="377571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5829300" y="377571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1352550" y="381381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7886700" y="377952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6858000" y="529971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1200150" y="4495800"/>
            <a:ext cx="990600" cy="76200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705600" y="4431030"/>
            <a:ext cx="990600" cy="76200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47700" y="838200"/>
            <a:ext cx="3236803" cy="707886"/>
          </a:xfrm>
          <a:prstGeom prst="rect">
            <a:avLst/>
          </a:prstGeom>
          <a:noFill/>
        </p:spPr>
        <p:txBody>
          <a:bodyPr wrap="square" rtlCol="0">
            <a:spAutoFit/>
          </a:bodyPr>
          <a:lstStyle/>
          <a:p>
            <a:r>
              <a:rPr lang="en-US" sz="4000" b="1" dirty="0" smtClean="0">
                <a:solidFill>
                  <a:srgbClr val="92D050"/>
                </a:solidFill>
              </a:rPr>
              <a:t>“build it up”</a:t>
            </a:r>
            <a:endParaRPr lang="en-US" sz="3600" b="1" dirty="0">
              <a:solidFill>
                <a:srgbClr val="92D050"/>
              </a:solidFill>
            </a:endParaRPr>
          </a:p>
        </p:txBody>
      </p:sp>
      <p:sp>
        <p:nvSpPr>
          <p:cNvPr id="23" name="TextBox 22"/>
          <p:cNvSpPr txBox="1"/>
          <p:nvPr/>
        </p:nvSpPr>
        <p:spPr>
          <a:xfrm>
            <a:off x="4800600" y="805255"/>
            <a:ext cx="4114800" cy="707886"/>
          </a:xfrm>
          <a:prstGeom prst="rect">
            <a:avLst/>
          </a:prstGeom>
          <a:noFill/>
        </p:spPr>
        <p:txBody>
          <a:bodyPr wrap="square" rtlCol="0">
            <a:spAutoFit/>
          </a:bodyPr>
          <a:lstStyle/>
          <a:p>
            <a:r>
              <a:rPr lang="en-US" sz="4000" b="1" dirty="0" smtClean="0">
                <a:solidFill>
                  <a:srgbClr val="92D050"/>
                </a:solidFill>
              </a:rPr>
              <a:t>“break it down”</a:t>
            </a:r>
            <a:endParaRPr lang="en-US" sz="3600" b="1" dirty="0">
              <a:solidFill>
                <a:srgbClr val="92D050"/>
              </a:solidFill>
            </a:endParaRPr>
          </a:p>
        </p:txBody>
      </p:sp>
      <p:sp>
        <p:nvSpPr>
          <p:cNvPr id="21" name="TextBox 20"/>
          <p:cNvSpPr txBox="1"/>
          <p:nvPr/>
        </p:nvSpPr>
        <p:spPr>
          <a:xfrm>
            <a:off x="304800" y="3352800"/>
            <a:ext cx="2895600" cy="338554"/>
          </a:xfrm>
          <a:prstGeom prst="rect">
            <a:avLst/>
          </a:prstGeom>
          <a:noFill/>
        </p:spPr>
        <p:txBody>
          <a:bodyPr wrap="square" rtlCol="0">
            <a:spAutoFit/>
          </a:bodyPr>
          <a:lstStyle/>
          <a:p>
            <a:r>
              <a:rPr lang="en-US" sz="1600" dirty="0" smtClean="0"/>
              <a:t>Sugar/Monosaccharide</a:t>
            </a:r>
            <a:endParaRPr lang="en-US" sz="1600" dirty="0"/>
          </a:p>
        </p:txBody>
      </p:sp>
      <p:sp>
        <p:nvSpPr>
          <p:cNvPr id="24" name="TextBox 23"/>
          <p:cNvSpPr txBox="1"/>
          <p:nvPr/>
        </p:nvSpPr>
        <p:spPr>
          <a:xfrm>
            <a:off x="5638800" y="5867400"/>
            <a:ext cx="2895600" cy="338554"/>
          </a:xfrm>
          <a:prstGeom prst="rect">
            <a:avLst/>
          </a:prstGeom>
          <a:noFill/>
        </p:spPr>
        <p:txBody>
          <a:bodyPr wrap="square" rtlCol="0">
            <a:spAutoFit/>
          </a:bodyPr>
          <a:lstStyle/>
          <a:p>
            <a:r>
              <a:rPr lang="en-US" sz="1600" dirty="0" smtClean="0"/>
              <a:t>Sugar/Monosaccharide</a:t>
            </a:r>
            <a:endParaRPr lang="en-US" sz="1600" dirty="0"/>
          </a:p>
        </p:txBody>
      </p:sp>
      <p:sp>
        <p:nvSpPr>
          <p:cNvPr id="25" name="TextBox 24"/>
          <p:cNvSpPr txBox="1"/>
          <p:nvPr/>
        </p:nvSpPr>
        <p:spPr>
          <a:xfrm>
            <a:off x="304800" y="5943600"/>
            <a:ext cx="2895600" cy="338554"/>
          </a:xfrm>
          <a:prstGeom prst="rect">
            <a:avLst/>
          </a:prstGeom>
          <a:noFill/>
        </p:spPr>
        <p:txBody>
          <a:bodyPr wrap="square" rtlCol="0">
            <a:spAutoFit/>
          </a:bodyPr>
          <a:lstStyle/>
          <a:p>
            <a:r>
              <a:rPr lang="en-US" sz="1600" dirty="0" smtClean="0"/>
              <a:t>Starch/Polysaccharide</a:t>
            </a:r>
            <a:endParaRPr lang="en-US" sz="1600" dirty="0"/>
          </a:p>
        </p:txBody>
      </p:sp>
      <p:sp>
        <p:nvSpPr>
          <p:cNvPr id="26" name="TextBox 25"/>
          <p:cNvSpPr txBox="1"/>
          <p:nvPr/>
        </p:nvSpPr>
        <p:spPr>
          <a:xfrm>
            <a:off x="5791200" y="3352800"/>
            <a:ext cx="2895600" cy="338554"/>
          </a:xfrm>
          <a:prstGeom prst="rect">
            <a:avLst/>
          </a:prstGeom>
          <a:noFill/>
        </p:spPr>
        <p:txBody>
          <a:bodyPr wrap="square" rtlCol="0">
            <a:spAutoFit/>
          </a:bodyPr>
          <a:lstStyle/>
          <a:p>
            <a:r>
              <a:rPr lang="en-US" sz="1600" dirty="0" smtClean="0"/>
              <a:t>Starch/Polysaccharide</a:t>
            </a:r>
            <a:endParaRPr lang="en-US" sz="1600" dirty="0"/>
          </a:p>
        </p:txBody>
      </p:sp>
    </p:spTree>
    <p:extLst>
      <p:ext uri="{BB962C8B-B14F-4D97-AF65-F5344CB8AC3E}">
        <p14:creationId xmlns:p14="http://schemas.microsoft.com/office/powerpoint/2010/main" val="252883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additive="base">
                                        <p:cTn id="1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2" presetClass="entr" presetSubtype="4"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 calcmode="lin" valueType="num">
                                      <p:cBhvr additive="base">
                                        <p:cTn id="34"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par>
                                <p:cTn id="50" presetID="2" presetClass="entr" presetSubtype="4" fill="hold" grpId="0" nodeType="with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 calcmode="lin" valueType="num">
                                      <p:cBhvr additive="base">
                                        <p:cTn id="5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2" presetClass="entr" presetSubtype="4" fill="hold" grpId="0"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 calcmode="lin" valueType="num">
                                      <p:cBhvr additive="base">
                                        <p:cTn id="6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p:bldP spid="23" grpId="0"/>
      <p:bldP spid="21" grpId="0" build="p"/>
      <p:bldP spid="24" grpId="0" build="p"/>
      <p:bldP spid="25" grpId="0" build="p"/>
      <p:bldP spid="2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4: Enzymes are Reusable</a:t>
            </a:r>
            <a:endParaRPr lang="en-US" dirty="0"/>
          </a:p>
        </p:txBody>
      </p:sp>
      <p:sp>
        <p:nvSpPr>
          <p:cNvPr id="3" name="Content Placeholder 2"/>
          <p:cNvSpPr>
            <a:spLocks noGrp="1"/>
          </p:cNvSpPr>
          <p:nvPr>
            <p:ph idx="1"/>
          </p:nvPr>
        </p:nvSpPr>
        <p:spPr/>
        <p:txBody>
          <a:bodyPr/>
          <a:lstStyle/>
          <a:p>
            <a:r>
              <a:rPr lang="en-US" dirty="0" smtClean="0"/>
              <a:t>DO NOT POUR OUT AVOCADO!!!!</a:t>
            </a:r>
          </a:p>
          <a:p>
            <a:r>
              <a:rPr lang="en-US" dirty="0" smtClean="0"/>
              <a:t>JUST DRAIN THE WATER!!</a:t>
            </a:r>
          </a:p>
          <a:p>
            <a:r>
              <a:rPr lang="en-US" dirty="0" smtClean="0"/>
              <a:t>RE-USE THE SAME PIECE OF AVOCADO FOR STEP 5</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Enzyme Lab Questions (pg. 16)</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smtClean="0">
                <a:solidFill>
                  <a:srgbClr val="FFFF00"/>
                </a:solidFill>
              </a:rPr>
              <a:t>Before asking Ms. Simmons for help:</a:t>
            </a:r>
          </a:p>
          <a:p>
            <a:r>
              <a:rPr lang="en-US" dirty="0" smtClean="0"/>
              <a:t>Read the question again – what is it asking?</a:t>
            </a:r>
          </a:p>
          <a:p>
            <a:r>
              <a:rPr lang="en-US" dirty="0" smtClean="0"/>
              <a:t>Ask a person in your lab group</a:t>
            </a:r>
          </a:p>
          <a:p>
            <a:r>
              <a:rPr lang="en-US" dirty="0" smtClean="0"/>
              <a:t>Ask another student in class </a:t>
            </a:r>
          </a:p>
          <a:p>
            <a:pPr algn="ctr"/>
            <a:endParaRPr lang="en-US" dirty="0"/>
          </a:p>
        </p:txBody>
      </p:sp>
    </p:spTree>
    <p:extLst>
      <p:ext uri="{BB962C8B-B14F-4D97-AF65-F5344CB8AC3E}">
        <p14:creationId xmlns:p14="http://schemas.microsoft.com/office/powerpoint/2010/main" val="1438751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Do Now</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a:buNone/>
            </a:pPr>
            <a:r>
              <a:rPr lang="en-US" dirty="0" smtClean="0"/>
              <a:t> </a:t>
            </a:r>
          </a:p>
          <a:p>
            <a:pPr>
              <a:buNone/>
            </a:pPr>
            <a:endParaRPr lang="en-US" dirty="0" smtClean="0"/>
          </a:p>
          <a:p>
            <a:pPr>
              <a:buNone/>
            </a:pPr>
            <a:endParaRPr lang="en-US" dirty="0" smtClean="0"/>
          </a:p>
          <a:p>
            <a:pPr marL="514350" indent="-514350">
              <a:buAutoNum type="arabicPeriod"/>
            </a:pPr>
            <a:r>
              <a:rPr lang="en-US" dirty="0" smtClean="0"/>
              <a:t>What is the correct name for part number </a:t>
            </a:r>
            <a:r>
              <a:rPr lang="en-US" b="1" u="sng" dirty="0" smtClean="0"/>
              <a:t>1</a:t>
            </a:r>
            <a:r>
              <a:rPr lang="en-US" dirty="0" smtClean="0"/>
              <a:t> on the molecule above?</a:t>
            </a:r>
          </a:p>
          <a:p>
            <a:pPr marL="514350" indent="-514350">
              <a:buAutoNum type="arabicPeriod"/>
            </a:pPr>
            <a:r>
              <a:rPr lang="en-US" dirty="0" smtClean="0"/>
              <a:t>What is the name for part number </a:t>
            </a:r>
            <a:r>
              <a:rPr lang="en-US" b="1" u="sng" dirty="0" smtClean="0"/>
              <a:t>3</a:t>
            </a:r>
            <a:r>
              <a:rPr lang="en-US" dirty="0" smtClean="0"/>
              <a:t> on the molecule above?</a:t>
            </a:r>
          </a:p>
          <a:p>
            <a:pPr marL="514350" indent="-514350">
              <a:buAutoNum type="arabicPeriod"/>
            </a:pPr>
            <a:r>
              <a:rPr lang="en-US" dirty="0" smtClean="0"/>
              <a:t>What is this molecule?</a:t>
            </a:r>
          </a:p>
          <a:p>
            <a:pPr marL="514350" indent="-514350">
              <a:buNone/>
            </a:pPr>
            <a:r>
              <a:rPr lang="en-US" dirty="0" smtClean="0"/>
              <a:t>4.    What is the larger molecule it makes up?</a:t>
            </a:r>
          </a:p>
          <a:p>
            <a:pPr marL="514350" indent="-514350">
              <a:buNone/>
            </a:pPr>
            <a:r>
              <a:rPr lang="en-US" dirty="0" smtClean="0"/>
              <a:t>5.    Which of the following will NOT denature a protein in a human?</a:t>
            </a:r>
          </a:p>
          <a:p>
            <a:pPr marL="914400" lvl="1" indent="-514350">
              <a:buAutoNum type="alphaLcPeriod"/>
            </a:pPr>
            <a:r>
              <a:rPr lang="en-US" dirty="0" smtClean="0"/>
              <a:t>Strong acid</a:t>
            </a:r>
          </a:p>
          <a:p>
            <a:pPr marL="914400" lvl="1" indent="-514350">
              <a:buAutoNum type="alphaLcPeriod"/>
            </a:pPr>
            <a:r>
              <a:rPr lang="en-US" dirty="0" smtClean="0"/>
              <a:t>Strong base</a:t>
            </a:r>
          </a:p>
          <a:p>
            <a:pPr marL="914400" lvl="1" indent="-514350">
              <a:buAutoNum type="alphaLcPeriod"/>
            </a:pPr>
            <a:r>
              <a:rPr lang="en-US" dirty="0" smtClean="0"/>
              <a:t>High temperature</a:t>
            </a:r>
          </a:p>
          <a:p>
            <a:pPr marL="914400" lvl="1" indent="-514350">
              <a:buAutoNum type="alphaLcPeriod"/>
            </a:pPr>
            <a:r>
              <a:rPr lang="en-US" dirty="0" smtClean="0"/>
              <a:t>homeostasis</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38200"/>
            <a:ext cx="2590800" cy="1600200"/>
          </a:xfrm>
          <a:prstGeom prst="rect">
            <a:avLst/>
          </a:prstGeom>
          <a:noFill/>
          <a:ln>
            <a:noFill/>
          </a:ln>
        </p:spPr>
      </p:pic>
      <p:sp>
        <p:nvSpPr>
          <p:cNvPr id="6" name="TextBox 5"/>
          <p:cNvSpPr txBox="1"/>
          <p:nvPr/>
        </p:nvSpPr>
        <p:spPr>
          <a:xfrm>
            <a:off x="3810000" y="1066800"/>
            <a:ext cx="3657600" cy="646331"/>
          </a:xfrm>
          <a:prstGeom prst="rect">
            <a:avLst/>
          </a:prstGeom>
          <a:noFill/>
        </p:spPr>
        <p:txBody>
          <a:bodyPr wrap="square" rtlCol="0">
            <a:spAutoFit/>
          </a:bodyPr>
          <a:lstStyle/>
          <a:p>
            <a:r>
              <a:rPr lang="en-US" dirty="0" smtClean="0"/>
              <a:t>Use the picture to the left to answer </a:t>
            </a:r>
            <a:r>
              <a:rPr lang="en-US" smtClean="0"/>
              <a:t>questions 1-4.</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Unit 2 Test</a:t>
            </a:r>
            <a:endParaRPr lang="en-US" dirty="0"/>
          </a:p>
        </p:txBody>
      </p:sp>
      <p:sp>
        <p:nvSpPr>
          <p:cNvPr id="3" name="Content Placeholder 2"/>
          <p:cNvSpPr>
            <a:spLocks noGrp="1"/>
          </p:cNvSpPr>
          <p:nvPr>
            <p:ph idx="1"/>
          </p:nvPr>
        </p:nvSpPr>
        <p:spPr/>
        <p:txBody>
          <a:bodyPr>
            <a:normAutofit fontScale="92500"/>
          </a:bodyPr>
          <a:lstStyle/>
          <a:p>
            <a:r>
              <a:rPr lang="en-US" dirty="0" smtClean="0"/>
              <a:t>Enzyme Graphing Worksheet</a:t>
            </a:r>
          </a:p>
          <a:p>
            <a:r>
              <a:rPr lang="en-US" dirty="0" smtClean="0"/>
              <a:t>Create Your Own Enzyme Activity</a:t>
            </a:r>
          </a:p>
          <a:p>
            <a:r>
              <a:rPr lang="en-US" dirty="0" smtClean="0"/>
              <a:t>Finish Unit 2 Packets (all pages must be complete to receive full credit)</a:t>
            </a:r>
          </a:p>
          <a:p>
            <a:r>
              <a:rPr lang="en-US" dirty="0" err="1" smtClean="0"/>
              <a:t>Frayer</a:t>
            </a:r>
            <a:r>
              <a:rPr lang="en-US" dirty="0" smtClean="0"/>
              <a:t>  </a:t>
            </a:r>
            <a:r>
              <a:rPr lang="en-US" dirty="0" err="1" smtClean="0"/>
              <a:t>Vocab</a:t>
            </a:r>
            <a:r>
              <a:rPr lang="en-US" dirty="0" smtClean="0"/>
              <a:t> (5 </a:t>
            </a:r>
            <a:r>
              <a:rPr lang="en-US" dirty="0" err="1" smtClean="0"/>
              <a:t>vocab</a:t>
            </a:r>
            <a:r>
              <a:rPr lang="en-US" dirty="0" smtClean="0"/>
              <a:t> words)</a:t>
            </a:r>
          </a:p>
          <a:p>
            <a:r>
              <a:rPr lang="en-US" dirty="0" smtClean="0"/>
              <a:t>Class Jeopardy</a:t>
            </a:r>
          </a:p>
          <a:p>
            <a:pPr>
              <a:buNone/>
            </a:pPr>
            <a:endParaRPr lang="en-US" dirty="0" smtClean="0"/>
          </a:p>
          <a:p>
            <a:pPr algn="ctr">
              <a:buNone/>
            </a:pPr>
            <a:r>
              <a:rPr lang="en-US" sz="3600" dirty="0" smtClean="0">
                <a:latin typeface="Bernard MT Condensed" pitchFamily="18" charset="0"/>
              </a:rPr>
              <a:t>Take out your binders for a notebook check!</a:t>
            </a:r>
            <a:endParaRPr lang="en-US" sz="3600" dirty="0">
              <a:latin typeface="Bernard MT Condensed" pitchFamily="18" charset="0"/>
            </a:endParaRPr>
          </a:p>
        </p:txBody>
      </p:sp>
    </p:spTree>
    <p:extLst>
      <p:ext uri="{BB962C8B-B14F-4D97-AF65-F5344CB8AC3E}">
        <p14:creationId xmlns:p14="http://schemas.microsoft.com/office/powerpoint/2010/main" val="6827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lnSpcReduction="10000"/>
          </a:bodyPr>
          <a:lstStyle/>
          <a:p>
            <a:pPr marL="514350" indent="-514350" algn="ctr">
              <a:buNone/>
            </a:pPr>
            <a:r>
              <a:rPr lang="en-US" sz="6000" b="1" u="sng" dirty="0" smtClean="0"/>
              <a:t>STUDY</a:t>
            </a:r>
            <a:r>
              <a:rPr lang="en-US" sz="6000" dirty="0" smtClean="0"/>
              <a:t> your Unit 2 packet. You have a test today! We will start promptly at 7:25.</a:t>
            </a:r>
          </a:p>
          <a:p>
            <a:pPr marL="514350" indent="-514350" algn="ctr">
              <a:buNone/>
            </a:pPr>
            <a:endParaRPr lang="en-US" sz="6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828800"/>
          </a:xfrm>
        </p:spPr>
        <p:txBody>
          <a:bodyPr>
            <a:noAutofit/>
          </a:bodyPr>
          <a:lstStyle/>
          <a:p>
            <a:r>
              <a:rPr lang="en-US" sz="3600" dirty="0" smtClean="0"/>
              <a:t>When you finish, </a:t>
            </a:r>
            <a:r>
              <a:rPr lang="en-US" sz="3600" u="sng" dirty="0" smtClean="0"/>
              <a:t>COMPLETE</a:t>
            </a:r>
            <a:r>
              <a:rPr lang="en-US" sz="3600" dirty="0" smtClean="0"/>
              <a:t>  UNIT 2 packet. THEN fill out the chart below using a textbook, pages 172-173</a:t>
            </a:r>
            <a:endParaRPr lang="en-US" sz="3600" dirty="0"/>
          </a:p>
        </p:txBody>
      </p:sp>
      <p:pic>
        <p:nvPicPr>
          <p:cNvPr id="1028" name="Picture 4"/>
          <p:cNvPicPr>
            <a:picLocks noGrp="1" noChangeAspect="1" noChangeArrowheads="1"/>
          </p:cNvPicPr>
          <p:nvPr>
            <p:ph idx="1"/>
          </p:nvPr>
        </p:nvPicPr>
        <p:blipFill>
          <a:blip r:embed="rId2" cstate="print"/>
          <a:srcRect l="11876" t="30506" r="13535" b="20154"/>
          <a:stretch>
            <a:fillRect/>
          </a:stretch>
        </p:blipFill>
        <p:spPr bwMode="auto">
          <a:xfrm>
            <a:off x="304800" y="2133600"/>
            <a:ext cx="85344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614" t="33256" r="22876" b="15921"/>
          <a:stretch/>
        </p:blipFill>
        <p:spPr bwMode="auto">
          <a:xfrm>
            <a:off x="22411" y="31376"/>
            <a:ext cx="10537955" cy="614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4495800"/>
            <a:ext cx="3181196" cy="646331"/>
          </a:xfrm>
          <a:prstGeom prst="rect">
            <a:avLst/>
          </a:prstGeom>
          <a:noFill/>
        </p:spPr>
        <p:txBody>
          <a:bodyPr wrap="square" rtlCol="0">
            <a:spAutoFit/>
          </a:bodyPr>
          <a:lstStyle/>
          <a:p>
            <a:pPr algn="ctr"/>
            <a:r>
              <a:rPr lang="en-US" sz="3600" b="1" dirty="0" smtClean="0">
                <a:solidFill>
                  <a:srgbClr val="FF0000"/>
                </a:solidFill>
              </a:rPr>
              <a:t>lipid</a:t>
            </a:r>
            <a:endParaRPr lang="en-US" sz="3200" b="1" dirty="0">
              <a:solidFill>
                <a:srgbClr val="FF0000"/>
              </a:solidFill>
            </a:endParaRPr>
          </a:p>
        </p:txBody>
      </p:sp>
    </p:spTree>
    <p:extLst>
      <p:ext uri="{BB962C8B-B14F-4D97-AF65-F5344CB8AC3E}">
        <p14:creationId xmlns:p14="http://schemas.microsoft.com/office/powerpoint/2010/main" val="34136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7" name="Content Placeholder 6"/>
          <p:cNvSpPr>
            <a:spLocks noGrp="1"/>
          </p:cNvSpPr>
          <p:nvPr>
            <p:ph idx="1"/>
          </p:nvPr>
        </p:nvSpPr>
        <p:spPr/>
        <p:txBody>
          <a:bodyPr>
            <a:normAutofit lnSpcReduction="10000"/>
          </a:bodyPr>
          <a:lstStyle/>
          <a:p>
            <a:pPr marL="514350" indent="-514350">
              <a:buAutoNum type="arabicPeriod"/>
            </a:pPr>
            <a:r>
              <a:rPr lang="en-US" dirty="0" smtClean="0"/>
              <a:t>What do we find on the </a:t>
            </a:r>
            <a:r>
              <a:rPr lang="en-US" b="1" u="sng" dirty="0" smtClean="0"/>
              <a:t>RIGHT</a:t>
            </a:r>
            <a:r>
              <a:rPr lang="en-US" dirty="0" smtClean="0"/>
              <a:t> side of the arrow in a chemical reaction?</a:t>
            </a:r>
          </a:p>
          <a:p>
            <a:pPr marL="514350" indent="-514350">
              <a:buAutoNum type="arabicPeriod"/>
            </a:pPr>
            <a:r>
              <a:rPr lang="en-US" dirty="0" smtClean="0"/>
              <a:t>What do we find on the </a:t>
            </a:r>
            <a:r>
              <a:rPr lang="en-US" b="1" u="sng" dirty="0" smtClean="0"/>
              <a:t>LEFT</a:t>
            </a:r>
            <a:r>
              <a:rPr lang="en-US" dirty="0" smtClean="0"/>
              <a:t> side of the arrow in a chemical reaction?</a:t>
            </a:r>
          </a:p>
          <a:p>
            <a:pPr marL="514350" indent="-514350">
              <a:buAutoNum type="arabicPeriod"/>
            </a:pPr>
            <a:r>
              <a:rPr lang="en-US" dirty="0" smtClean="0"/>
              <a:t>What are the 2 types of chemical reactions?</a:t>
            </a:r>
          </a:p>
          <a:p>
            <a:pPr marL="514350" indent="-514350">
              <a:buAutoNum type="arabicPeriod"/>
            </a:pPr>
            <a:r>
              <a:rPr lang="en-US" dirty="0" smtClean="0"/>
              <a:t>What type of chemical reaction is the following:</a:t>
            </a:r>
          </a:p>
          <a:p>
            <a:pPr marL="514350" indent="-514350" algn="ctr">
              <a:buNone/>
            </a:pPr>
            <a:r>
              <a:rPr lang="en-US" dirty="0" smtClean="0"/>
              <a:t>CO</a:t>
            </a:r>
            <a:r>
              <a:rPr lang="en-US" sz="1600" dirty="0" smtClean="0"/>
              <a:t>2 </a:t>
            </a:r>
            <a:r>
              <a:rPr lang="en-US" dirty="0" smtClean="0">
                <a:sym typeface="Wingdings" pitchFamily="2" charset="2"/>
              </a:rPr>
              <a:t> C + O</a:t>
            </a:r>
            <a:r>
              <a:rPr lang="en-US" sz="1600" dirty="0" smtClean="0">
                <a:sym typeface="Wingdings" pitchFamily="2" charset="2"/>
              </a:rPr>
              <a:t>2</a:t>
            </a:r>
            <a:endParaRPr lang="en-US"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050" y="0"/>
            <a:ext cx="9163050" cy="6858000"/>
          </a:xfrm>
        </p:spPr>
        <p:txBody>
          <a:bodyPr>
            <a:noAutofit/>
          </a:bodyPr>
          <a:lstStyle/>
          <a:p>
            <a:pPr marL="0" indent="0" algn="ctr">
              <a:lnSpc>
                <a:spcPct val="80000"/>
              </a:lnSpc>
              <a:buNone/>
            </a:pPr>
            <a:r>
              <a:rPr lang="en-US" sz="16600" b="1" dirty="0" smtClean="0">
                <a:solidFill>
                  <a:srgbClr val="FFC000"/>
                </a:solidFill>
              </a:rPr>
              <a:t>LET’S MAKE IT FASTER!</a:t>
            </a:r>
            <a:endParaRPr lang="en-US" sz="16600" b="1" dirty="0">
              <a:solidFill>
                <a:srgbClr val="FFC000"/>
              </a:solidFill>
            </a:endParaRPr>
          </a:p>
        </p:txBody>
      </p:sp>
    </p:spTree>
    <p:extLst>
      <p:ext uri="{BB962C8B-B14F-4D97-AF65-F5344CB8AC3E}">
        <p14:creationId xmlns:p14="http://schemas.microsoft.com/office/powerpoint/2010/main" val="2711158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2" t="8942" r="23530" b="34379"/>
          <a:stretch/>
        </p:blipFill>
        <p:spPr bwMode="auto">
          <a:xfrm>
            <a:off x="-1" y="39306"/>
            <a:ext cx="9508389" cy="620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71800" y="228600"/>
            <a:ext cx="2323997" cy="646331"/>
          </a:xfrm>
          <a:prstGeom prst="rect">
            <a:avLst/>
          </a:prstGeom>
          <a:noFill/>
        </p:spPr>
        <p:txBody>
          <a:bodyPr wrap="square" rtlCol="0">
            <a:spAutoFit/>
          </a:bodyPr>
          <a:lstStyle/>
          <a:p>
            <a:pPr algn="ctr"/>
            <a:r>
              <a:rPr lang="en-US" sz="3600" b="1" dirty="0" smtClean="0">
                <a:solidFill>
                  <a:srgbClr val="FF0000"/>
                </a:solidFill>
              </a:rPr>
              <a:t>rate</a:t>
            </a:r>
            <a:endParaRPr lang="en-US" sz="3200" b="1" dirty="0">
              <a:solidFill>
                <a:srgbClr val="FF0000"/>
              </a:solidFill>
            </a:endParaRPr>
          </a:p>
        </p:txBody>
      </p:sp>
      <p:sp>
        <p:nvSpPr>
          <p:cNvPr id="6" name="TextBox 5"/>
          <p:cNvSpPr txBox="1"/>
          <p:nvPr/>
        </p:nvSpPr>
        <p:spPr>
          <a:xfrm>
            <a:off x="4772122" y="2310409"/>
            <a:ext cx="2323997" cy="707886"/>
          </a:xfrm>
          <a:prstGeom prst="rect">
            <a:avLst/>
          </a:prstGeom>
          <a:noFill/>
        </p:spPr>
        <p:txBody>
          <a:bodyPr wrap="square" rtlCol="0">
            <a:spAutoFit/>
          </a:bodyPr>
          <a:lstStyle/>
          <a:p>
            <a:pPr algn="ctr"/>
            <a:r>
              <a:rPr lang="en-US" sz="4000" b="1" dirty="0" smtClean="0">
                <a:solidFill>
                  <a:srgbClr val="FF0000"/>
                </a:solidFill>
              </a:rPr>
              <a:t>enzyme</a:t>
            </a:r>
            <a:endParaRPr lang="en-US" sz="3600" b="1" dirty="0">
              <a:solidFill>
                <a:srgbClr val="FF0000"/>
              </a:solidFill>
            </a:endParaRPr>
          </a:p>
        </p:txBody>
      </p:sp>
      <p:sp>
        <p:nvSpPr>
          <p:cNvPr id="7" name="TextBox 6"/>
          <p:cNvSpPr txBox="1"/>
          <p:nvPr/>
        </p:nvSpPr>
        <p:spPr>
          <a:xfrm>
            <a:off x="4739162" y="1295400"/>
            <a:ext cx="2323997" cy="646331"/>
          </a:xfrm>
          <a:prstGeom prst="rect">
            <a:avLst/>
          </a:prstGeom>
          <a:noFill/>
        </p:spPr>
        <p:txBody>
          <a:bodyPr wrap="square" rtlCol="0">
            <a:spAutoFit/>
          </a:bodyPr>
          <a:lstStyle/>
          <a:p>
            <a:pPr algn="ctr"/>
            <a:r>
              <a:rPr lang="en-US" sz="3600" b="1" dirty="0" smtClean="0">
                <a:solidFill>
                  <a:srgbClr val="FF0000"/>
                </a:solidFill>
              </a:rPr>
              <a:t>substrate</a:t>
            </a:r>
            <a:endParaRPr lang="en-US" sz="3200" b="1" dirty="0">
              <a:solidFill>
                <a:srgbClr val="FF0000"/>
              </a:solidFill>
            </a:endParaRPr>
          </a:p>
        </p:txBody>
      </p:sp>
      <p:sp>
        <p:nvSpPr>
          <p:cNvPr id="8" name="TextBox 7"/>
          <p:cNvSpPr txBox="1"/>
          <p:nvPr/>
        </p:nvSpPr>
        <p:spPr>
          <a:xfrm>
            <a:off x="190603" y="1297890"/>
            <a:ext cx="2323997" cy="978729"/>
          </a:xfrm>
          <a:prstGeom prst="rect">
            <a:avLst/>
          </a:prstGeom>
          <a:noFill/>
        </p:spPr>
        <p:txBody>
          <a:bodyPr wrap="square" rtlCol="0">
            <a:spAutoFit/>
          </a:bodyPr>
          <a:lstStyle/>
          <a:p>
            <a:pPr algn="ctr">
              <a:lnSpc>
                <a:spcPct val="80000"/>
              </a:lnSpc>
            </a:pPr>
            <a:r>
              <a:rPr lang="en-US" sz="3600" b="1" dirty="0" smtClean="0">
                <a:solidFill>
                  <a:srgbClr val="FF0000"/>
                </a:solidFill>
              </a:rPr>
              <a:t>active</a:t>
            </a:r>
          </a:p>
          <a:p>
            <a:pPr algn="ctr">
              <a:lnSpc>
                <a:spcPct val="80000"/>
              </a:lnSpc>
            </a:pPr>
            <a:r>
              <a:rPr lang="en-US" sz="3600" b="1" dirty="0" smtClean="0">
                <a:solidFill>
                  <a:srgbClr val="FF0000"/>
                </a:solidFill>
              </a:rPr>
              <a:t>site</a:t>
            </a:r>
            <a:endParaRPr lang="en-US" sz="3200" b="1" dirty="0">
              <a:solidFill>
                <a:srgbClr val="FF0000"/>
              </a:solidFill>
            </a:endParaRPr>
          </a:p>
        </p:txBody>
      </p:sp>
    </p:spTree>
    <p:extLst>
      <p:ext uri="{BB962C8B-B14F-4D97-AF65-F5344CB8AC3E}">
        <p14:creationId xmlns:p14="http://schemas.microsoft.com/office/powerpoint/2010/main" val="208100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90" y="-32657"/>
            <a:ext cx="8229600" cy="1143000"/>
          </a:xfrm>
        </p:spPr>
        <p:txBody>
          <a:bodyPr>
            <a:noAutofit/>
          </a:bodyPr>
          <a:lstStyle/>
          <a:p>
            <a:r>
              <a:rPr lang="en-US" sz="8800" u="sng" dirty="0" smtClean="0">
                <a:solidFill>
                  <a:srgbClr val="FFC000"/>
                </a:solidFill>
              </a:rPr>
              <a:t>Saltines!</a:t>
            </a:r>
            <a:endParaRPr lang="en-US" sz="8800" u="sng" dirty="0">
              <a:solidFill>
                <a:srgbClr val="FFC000"/>
              </a:solidFill>
            </a:endParaRPr>
          </a:p>
        </p:txBody>
      </p:sp>
      <p:sp>
        <p:nvSpPr>
          <p:cNvPr id="3" name="Content Placeholder 2"/>
          <p:cNvSpPr>
            <a:spLocks noGrp="1"/>
          </p:cNvSpPr>
          <p:nvPr>
            <p:ph idx="1"/>
          </p:nvPr>
        </p:nvSpPr>
        <p:spPr/>
        <p:txBody>
          <a:bodyPr/>
          <a:lstStyle/>
          <a:p>
            <a:endParaRPr lang="en-US" dirty="0"/>
          </a:p>
        </p:txBody>
      </p:sp>
      <p:pic>
        <p:nvPicPr>
          <p:cNvPr id="1026" name="Picture 2" descr="https://encrypted-tbn0.google.com/images?q=tbn:ANd9GcRH-pPcwkcik_SqyShujaY81QTZPpn7v-ZDyq27xTNuY0BaXucFf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2870556"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Hexagon 4"/>
          <p:cNvSpPr/>
          <p:nvPr/>
        </p:nvSpPr>
        <p:spPr>
          <a:xfrm>
            <a:off x="476590" y="464820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1162390" y="464820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1867240" y="464820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2537800" y="464820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505200" y="2512126"/>
            <a:ext cx="2667000" cy="1447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6534440" y="3526971"/>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6477000" y="2544783"/>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7822870" y="3426526"/>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8064731" y="420436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7020346" y="3010394"/>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8077200" y="2544783"/>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949440" y="4381500"/>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7479970" y="2011383"/>
            <a:ext cx="685800" cy="5334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tempie\Temporary Internet Files\Content.IE5\7ZXY3TE9\MC9000129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869824"/>
            <a:ext cx="1860804" cy="161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2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0">
      <a:majorFont>
        <a:latin typeface="Cooper Blac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9646</TotalTime>
  <Words>809</Words>
  <Application>Microsoft Office PowerPoint</Application>
  <PresentationFormat>On-screen Show (4:3)</PresentationFormat>
  <Paragraphs>230</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Bernard MT Condensed</vt:lpstr>
      <vt:lpstr>Century Gothic</vt:lpstr>
      <vt:lpstr>Cooper Black</vt:lpstr>
      <vt:lpstr>Wingdings</vt:lpstr>
      <vt:lpstr>Office Theme</vt:lpstr>
      <vt:lpstr>Do Now</vt:lpstr>
      <vt:lpstr>Chemical Reactions</vt:lpstr>
      <vt:lpstr>Chemical Reactions</vt:lpstr>
      <vt:lpstr>PowerPoint Presentation</vt:lpstr>
      <vt:lpstr>PowerPoint Presentation</vt:lpstr>
      <vt:lpstr>Do Now</vt:lpstr>
      <vt:lpstr>PowerPoint Presentation</vt:lpstr>
      <vt:lpstr>PowerPoint Presentation</vt:lpstr>
      <vt:lpstr>Saltines!</vt:lpstr>
      <vt:lpstr>Enzymes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Naming Enzymes</vt:lpstr>
      <vt:lpstr>PowerPoint Presentation</vt:lpstr>
      <vt:lpstr>PowerPoint Presentation</vt:lpstr>
      <vt:lpstr>PowerPoint Presentation</vt:lpstr>
      <vt:lpstr>PowerPoint Presentation</vt:lpstr>
      <vt:lpstr>Lactose Intolerance</vt:lpstr>
      <vt:lpstr>Practice</vt:lpstr>
      <vt:lpstr>Do Now</vt:lpstr>
      <vt:lpstr>Enzyme catalyzed reactions</vt:lpstr>
      <vt:lpstr>Enzyme catalyzed reactions</vt:lpstr>
      <vt:lpstr>Looking Ahead</vt:lpstr>
      <vt:lpstr>Student Mastery Tracker</vt:lpstr>
      <vt:lpstr>Enzyme review </vt:lpstr>
      <vt:lpstr>Naming Enzymes</vt:lpstr>
      <vt:lpstr>Naming Enzymes</vt:lpstr>
      <vt:lpstr>Naming Sugars</vt:lpstr>
      <vt:lpstr>Naming Sugars</vt:lpstr>
      <vt:lpstr>Enzyme Lab</vt:lpstr>
      <vt:lpstr>Station 1: Enzymes and Temperature</vt:lpstr>
      <vt:lpstr>Station 2: Enzymes and pH</vt:lpstr>
      <vt:lpstr>Station 3: Enzymes are Specific</vt:lpstr>
      <vt:lpstr>Station 4: Enzymes are Reusable</vt:lpstr>
      <vt:lpstr>Enzyme Lab Questions (pg. 16)</vt:lpstr>
      <vt:lpstr>Do Now</vt:lpstr>
      <vt:lpstr>Review for Unit 2 Test</vt:lpstr>
      <vt:lpstr>Do Now</vt:lpstr>
      <vt:lpstr>When you finish, COMPLETE  UNIT 2 packet. THEN fill out the chart below using a textbook, pages 172-173</vt:lpstr>
    </vt:vector>
  </TitlesOfParts>
  <Company>Wake Forest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Catalyst</dc:title>
  <dc:creator>Angie Phillips</dc:creator>
  <cp:lastModifiedBy>Brooke Simmons</cp:lastModifiedBy>
  <cp:revision>168</cp:revision>
  <dcterms:created xsi:type="dcterms:W3CDTF">2011-09-05T19:14:05Z</dcterms:created>
  <dcterms:modified xsi:type="dcterms:W3CDTF">2014-09-18T02:08:41Z</dcterms:modified>
</cp:coreProperties>
</file>