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2" r:id="rId20"/>
    <p:sldId id="273" r:id="rId21"/>
    <p:sldId id="277" r:id="rId22"/>
    <p:sldId id="278" r:id="rId23"/>
    <p:sldId id="279" r:id="rId24"/>
    <p:sldId id="280" r:id="rId25"/>
    <p:sldId id="281" r:id="rId26"/>
    <p:sldId id="274" r:id="rId2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72062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78503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18004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09372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70266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32202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37236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40904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65312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26457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567169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1648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31802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79061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77340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91850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2851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40090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78881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2414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40000">
              <a:schemeClr val="lt1"/>
            </a:gs>
            <a:gs pos="100000">
              <a:srgbClr val="7B7B7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ustralianmuseum.net.au/Stages-of-Decomposition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-online.org/dictionary/Cell" TargetMode="External"/><Relationship Id="rId7" Type="http://schemas.openxmlformats.org/officeDocument/2006/relationships/hyperlink" Target="http://www.biology-online.org/dictionary/Environm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iology-online.org/dictionary/Stimuli" TargetMode="External"/><Relationship Id="rId5" Type="http://schemas.openxmlformats.org/officeDocument/2006/relationships/hyperlink" Target="http://www.biology-online.org/dictionary/Energy" TargetMode="External"/><Relationship Id="rId4" Type="http://schemas.openxmlformats.org/officeDocument/2006/relationships/hyperlink" Target="http://www.biology-online.org/dictionary/Cells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nationalgeographic.com/video/real-csi-sci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1905000"/>
            <a:ext cx="5451845" cy="32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2BED"/>
              </a:buClr>
              <a:buSzPct val="25000"/>
              <a:buFont typeface="Comic Sans MS"/>
              <a:buNone/>
            </a:pPr>
            <a:r>
              <a:rPr lang="en-US" sz="440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Death Investigation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Livor Mortis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Lividity or (livor mortis) occurs when the blood stops moving in the body because the heart has stopped pumping.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Remaining blood will settle due to gravity giving the body a purple discolored area where the blood settles.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Lividity begins within 30 minutes of death and lasts for up to 12 hours. 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Within the first 6 hours, it can be altered by moving the body.  After 6 hours it becomes fixed because the blood vessels break down.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Shape 14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828800"/>
            <a:ext cx="37727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3810000" y="1828800"/>
            <a:ext cx="4665304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38400" y="4206239"/>
            <a:ext cx="4072871" cy="265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2BED"/>
              </a:buClr>
              <a:buSzPct val="25000"/>
              <a:buFont typeface="Comic Sans MS"/>
              <a:buNone/>
            </a:pPr>
            <a:r>
              <a:rPr lang="en-US" sz="440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Algor Mortis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Body temperature begins to drop after death and skin becomes less elastic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corpse of average weight in an air temperature of 20 degrees </a:t>
            </a:r>
            <a:r>
              <a:rPr lang="en-US" sz="2700" b="0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Celsius would </a:t>
            </a:r>
            <a:r>
              <a:rPr lang="en-US" sz="27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experience a temperature drop of approximately 1.5 degrees per hour. 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Temperature change is faster:  thin or malnourished corpse; low temperatures or windy conditions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Temperature change is slower:  obesity; fever at time of death; high air temperature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2BED"/>
              </a:buClr>
              <a:buSzPct val="25000"/>
              <a:buFont typeface="Comic Sans MS"/>
              <a:buNone/>
            </a:pPr>
            <a:r>
              <a:rPr lang="en-US" sz="440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Measuring Body Temperature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 body temperature varies but on the average is 98 ̊F or 37 ̊C. Person’s with higher metabolism usually have slightly higher body temperatures. 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location where temperature is taken also affects reading:  mouth (98 or 37)  armpit (97.6 or 36.4)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Rectal temperature is closest to core body temperature. 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death investigation, the temperature can be determined by the pathologist using the most appropriate method but rectally is the most accurate. </a:t>
            </a: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0" y="3048000"/>
            <a:ext cx="3864636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2BED"/>
              </a:buClr>
              <a:buSzPct val="25000"/>
              <a:buFont typeface="Comic Sans MS"/>
              <a:buNone/>
            </a:pPr>
            <a:r>
              <a:rPr lang="en-US" sz="440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Stages of Decomposition 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172BED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 dirty="0">
                <a:solidFill>
                  <a:srgbClr val="172BED"/>
                </a:solidFill>
                <a:latin typeface="Calibri"/>
                <a:ea typeface="Calibri"/>
                <a:cs typeface="Calibri"/>
                <a:sym typeface="Calibri"/>
              </a:rPr>
              <a:t>Initial decay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fresh stage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Corpse appears normal on the outside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Internally decomposition is occurring (autolysis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Skin slippage starts due to fluid leaking out of cells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172BED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 dirty="0" smtClean="0">
                <a:solidFill>
                  <a:srgbClr val="172BED"/>
                </a:solidFill>
                <a:latin typeface="Calibri"/>
                <a:ea typeface="Calibri"/>
                <a:cs typeface="Calibri"/>
                <a:sym typeface="Calibri"/>
              </a:rPr>
              <a:t>Putrefaction</a:t>
            </a:r>
            <a:r>
              <a:rPr lang="en-US" sz="3200" b="1" i="0" u="none" strike="noStrike" cap="none" baseline="0" dirty="0">
                <a:solidFill>
                  <a:srgbClr val="172BED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-US" sz="3200" b="1" i="0" u="none" strike="noStrike" cap="none" baseline="0" dirty="0" smtClean="0">
                <a:solidFill>
                  <a:srgbClr val="172BED"/>
                </a:solidFill>
                <a:latin typeface="Calibri"/>
                <a:ea typeface="Calibri"/>
                <a:cs typeface="Calibri"/>
                <a:sym typeface="Calibri"/>
              </a:rPr>
              <a:t>bloated</a:t>
            </a:r>
            <a:r>
              <a:rPr lang="en-US" sz="3200" b="1" i="0" u="none" strike="noStrike" cap="none" dirty="0" smtClean="0">
                <a:solidFill>
                  <a:srgbClr val="172BED"/>
                </a:solidFill>
                <a:latin typeface="Calibri"/>
                <a:ea typeface="Calibri"/>
                <a:cs typeface="Calibri"/>
                <a:sym typeface="Calibri"/>
              </a:rPr>
              <a:t> stage</a:t>
            </a:r>
            <a:endParaRPr lang="en-US" sz="3200" b="1" i="0" u="none" strike="noStrike" cap="none" baseline="0" dirty="0">
              <a:solidFill>
                <a:srgbClr val="172BE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Odor of decaying flesh present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Corpse appears swollen due to gases produced during internal decomposition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processes; most noticeable in abdomen, mouth, tongue, genitalia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Bacteria inside body are feeding and producing gases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6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rgbClr val="172BED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 dirty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Black putrefaction: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very strong odor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flesh appear black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Gases escape and corpse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collapses (body is dissolving itself)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rgbClr val="172BED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Butyric Fermentation: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Corpse begins to dry out; most flesh is gone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rgbClr val="172BED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Dry Decay: 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Corpse is almost dry; further decay is slow due to lack of moisture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sng" strike="noStrike" cap="none" baseline="0" dirty="0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http://australianmuseum.net.au/Stages-of-Decomposition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2950" marR="0" lvl="1" indent="-1079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2950" marR="0" lvl="1" indent="-1079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Factors Affecting Decomposition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Warm, wet weather speeds up decay</a:t>
            </a:r>
          </a:p>
          <a:p>
            <a:r>
              <a:rPr lang="en-US" sz="3200" dirty="0" smtClean="0"/>
              <a:t>Cold, dry weather slows down decay</a:t>
            </a:r>
          </a:p>
          <a:p>
            <a:r>
              <a:rPr lang="en-US" sz="3200" dirty="0" smtClean="0"/>
              <a:t>Large masses of larvae feeding on the corpse can also speed up decomposition because the temperature increases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752600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Examination of the Eye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981200"/>
          </a:xfrm>
        </p:spPr>
        <p:txBody>
          <a:bodyPr/>
          <a:lstStyle/>
          <a:p>
            <a:r>
              <a:rPr lang="en-US" sz="2800" dirty="0" smtClean="0"/>
              <a:t>The vitreous humor of the eye shows an increase in potassium level up to 24 hours post mortem.  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2BED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rgbClr val="172BED"/>
                </a:solidFill>
                <a:latin typeface="Calibri"/>
                <a:ea typeface="Calibri"/>
                <a:cs typeface="Calibri"/>
                <a:sym typeface="Calibri"/>
              </a:rPr>
              <a:t>Autopsy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pathologist will gather information about the deceased:  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statistics such as height, weight, age, sex, ethnicity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 external observations:  marks, scars, tatoos, bruising, wounds, etc. 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Recover and store any trace evidence 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Extract blood and urine samples for toxicology or other studies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2BED"/>
              </a:buClr>
              <a:buSzPct val="25000"/>
              <a:buFont typeface="Comic Sans MS"/>
              <a:buNone/>
            </a:pPr>
            <a:r>
              <a:rPr lang="en-US" sz="395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Death Investigation and Forensic Pathology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Biology defines a living thing as follows: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*any organism or living form that show’s characteristics of life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Characteristics of life: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 organized structure, being made up of a </a:t>
            </a:r>
            <a:r>
              <a:rPr lang="en-US" sz="2000" b="0" i="0" u="sng" strike="noStrike" cap="none" baseline="0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cell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or </a:t>
            </a:r>
            <a:r>
              <a:rPr lang="en-US" sz="2000" b="0" i="0" u="sng" strike="noStrike" cap="none" baseline="0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cells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requires </a:t>
            </a:r>
            <a:r>
              <a:rPr lang="en-US" sz="2000" b="0" i="0" u="sng" strike="noStrike" cap="none" baseline="0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5"/>
              </a:rPr>
              <a:t>energy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to survive or sustain existence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ability to </a:t>
            </a:r>
            <a:r>
              <a:rPr lang="en-US" sz="2000" b="0" i="0" u="sng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reproduce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ability to </a:t>
            </a:r>
            <a:r>
              <a:rPr lang="en-US" sz="2000" b="0" i="0" u="sng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grow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ability to </a:t>
            </a:r>
            <a:r>
              <a:rPr lang="en-US" sz="2000" b="0" i="0" u="sng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metabolize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ability to respond to </a:t>
            </a:r>
            <a:r>
              <a:rPr lang="en-US" sz="2000" b="0" i="0" u="sng" strike="noStrike" cap="none" baseline="0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6"/>
              </a:rPr>
              <a:t>stimuli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ability to adapt to the </a:t>
            </a:r>
            <a:r>
              <a:rPr lang="en-US" sz="2000" b="0" i="0" u="sng" strike="noStrike" cap="none" baseline="0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7"/>
              </a:rPr>
              <a:t>environment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ability to </a:t>
            </a:r>
            <a:r>
              <a:rPr lang="en-US" sz="2000" b="0" i="0" u="sng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ability to </a:t>
            </a:r>
            <a:r>
              <a:rPr lang="en-US" sz="2000" b="0" i="0" u="sng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respire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http://www.biology-online.org/dictionary/Living_thing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Cut a Y-incision and remove breast plate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Remove, examine and weigh major organs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 stomach contents and examine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blood, urine and tissue samples if not already done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skull and examine brain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bodily contents; stitch up skull and body chest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up autopsy report/conclusions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Entomological Data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38599" cy="5562600"/>
          </a:xfrm>
        </p:spPr>
        <p:txBody>
          <a:bodyPr/>
          <a:lstStyle/>
          <a:p>
            <a:r>
              <a:rPr lang="en-US" sz="3200" dirty="0" smtClean="0"/>
              <a:t>Forensic Entomology:  </a:t>
            </a:r>
            <a:r>
              <a:rPr lang="en-US" sz="2400" dirty="0" smtClean="0"/>
              <a:t>application of the scientific study of insects to criminal and civil investigations</a:t>
            </a:r>
          </a:p>
          <a:p>
            <a:r>
              <a:rPr lang="en-US" sz="2400" dirty="0" smtClean="0"/>
              <a:t>It rarely links an individual to a crime or location.  It provides data used to </a:t>
            </a:r>
            <a:r>
              <a:rPr lang="en-US" sz="2400" dirty="0" smtClean="0">
                <a:solidFill>
                  <a:srgbClr val="0070C0"/>
                </a:solidFill>
              </a:rPr>
              <a:t>determine</a:t>
            </a:r>
            <a:r>
              <a:rPr lang="en-US" sz="2400" dirty="0" smtClean="0"/>
              <a:t> the time that elapsed between actual death and discovery of the body.  (</a:t>
            </a:r>
            <a:r>
              <a:rPr lang="en-US" sz="2400" dirty="0" smtClean="0">
                <a:solidFill>
                  <a:srgbClr val="0070C0"/>
                </a:solidFill>
              </a:rPr>
              <a:t>post mortem interval) 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648200" y="1143000"/>
            <a:ext cx="4038599" cy="5486400"/>
          </a:xfrm>
        </p:spPr>
        <p:txBody>
          <a:bodyPr/>
          <a:lstStyle/>
          <a:p>
            <a:r>
              <a:rPr lang="en-US" sz="2000" dirty="0" smtClean="0"/>
              <a:t>Early Cases:  </a:t>
            </a:r>
          </a:p>
          <a:p>
            <a:pPr lvl="1"/>
            <a:r>
              <a:rPr lang="en-US" sz="2000" dirty="0" smtClean="0"/>
              <a:t>Judge Sung </a:t>
            </a:r>
            <a:r>
              <a:rPr lang="en-US" sz="2000" dirty="0" err="1" smtClean="0"/>
              <a:t>Tz’u</a:t>
            </a:r>
            <a:endParaRPr lang="en-US" sz="2000" dirty="0" smtClean="0"/>
          </a:p>
          <a:p>
            <a:pPr lvl="1"/>
            <a:r>
              <a:rPr lang="en-US" sz="2000" dirty="0" smtClean="0"/>
              <a:t>Dr. </a:t>
            </a:r>
            <a:r>
              <a:rPr lang="en-US" sz="2000" dirty="0" err="1" smtClean="0"/>
              <a:t>Bergeret</a:t>
            </a:r>
            <a:r>
              <a:rPr lang="en-US" sz="2000" dirty="0" smtClean="0"/>
              <a:t> </a:t>
            </a:r>
            <a:r>
              <a:rPr lang="en-US" sz="2000" dirty="0" err="1" smtClean="0"/>
              <a:t>d’Arbois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dirty="0" smtClean="0"/>
              <a:t>Duties of a Forensic Entomologist</a:t>
            </a:r>
          </a:p>
          <a:p>
            <a:pPr lvl="1"/>
            <a:r>
              <a:rPr lang="en-US" sz="2000" dirty="0" smtClean="0"/>
              <a:t>Collect and prepare insects for identification</a:t>
            </a:r>
          </a:p>
          <a:p>
            <a:pPr lvl="1"/>
            <a:r>
              <a:rPr lang="en-US" sz="2000" dirty="0" smtClean="0"/>
              <a:t>Provide accurate identifications</a:t>
            </a:r>
          </a:p>
          <a:p>
            <a:pPr lvl="1"/>
            <a:r>
              <a:rPr lang="en-US" sz="2000" dirty="0" smtClean="0"/>
              <a:t>Make references on the age of larval stages based on size and stage of larvae present  in a crime scene sample</a:t>
            </a:r>
          </a:p>
          <a:p>
            <a:pPr lvl="1"/>
            <a:r>
              <a:rPr lang="en-US" sz="2000" dirty="0" smtClean="0"/>
              <a:t>Work with experts in other disciplines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Life Cycle of the Insect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4038599" cy="3581400"/>
          </a:xfrm>
        </p:spPr>
        <p:txBody>
          <a:bodyPr/>
          <a:lstStyle/>
          <a:p>
            <a:r>
              <a:rPr lang="en-US" sz="2000" b="1" dirty="0" smtClean="0"/>
              <a:t>Adult:  </a:t>
            </a:r>
            <a:endParaRPr lang="en-US" sz="2000" dirty="0" smtClean="0"/>
          </a:p>
          <a:p>
            <a:pPr lvl="1"/>
            <a:r>
              <a:rPr lang="en-US" sz="2000" b="1" dirty="0" smtClean="0"/>
              <a:t>Hard body</a:t>
            </a:r>
          </a:p>
          <a:p>
            <a:pPr lvl="1"/>
            <a:r>
              <a:rPr lang="en-US" sz="2000" b="1" dirty="0" smtClean="0"/>
              <a:t>Segmented</a:t>
            </a:r>
          </a:p>
          <a:p>
            <a:pPr lvl="1"/>
            <a:r>
              <a:rPr lang="en-US" sz="2000" b="1" dirty="0" smtClean="0"/>
              <a:t>Six legs</a:t>
            </a:r>
          </a:p>
          <a:p>
            <a:pPr lvl="1"/>
            <a:r>
              <a:rPr lang="en-US" sz="2000" b="1" dirty="0" smtClean="0"/>
              <a:t>One or two pairs of wings</a:t>
            </a:r>
          </a:p>
          <a:p>
            <a:pPr lvl="1"/>
            <a:r>
              <a:rPr lang="en-US" sz="2000" b="1" dirty="0" smtClean="0"/>
              <a:t>Three distinct body regions</a:t>
            </a:r>
          </a:p>
          <a:p>
            <a:pPr lvl="2"/>
            <a:r>
              <a:rPr lang="en-US" sz="2000" b="1" dirty="0" smtClean="0">
                <a:solidFill>
                  <a:srgbClr val="0070C0"/>
                </a:solidFill>
              </a:rPr>
              <a:t>Head</a:t>
            </a:r>
          </a:p>
          <a:p>
            <a:pPr lvl="2"/>
            <a:r>
              <a:rPr lang="en-US" sz="2000" b="1" dirty="0" smtClean="0">
                <a:solidFill>
                  <a:srgbClr val="0070C0"/>
                </a:solidFill>
              </a:rPr>
              <a:t>Thorax</a:t>
            </a:r>
          </a:p>
          <a:p>
            <a:pPr lvl="2"/>
            <a:r>
              <a:rPr lang="en-US" sz="2000" b="1" dirty="0" smtClean="0">
                <a:solidFill>
                  <a:srgbClr val="0070C0"/>
                </a:solidFill>
              </a:rPr>
              <a:t>abdomen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648200" y="1600201"/>
            <a:ext cx="4038599" cy="3505200"/>
          </a:xfrm>
        </p:spPr>
        <p:txBody>
          <a:bodyPr/>
          <a:lstStyle/>
          <a:p>
            <a:r>
              <a:rPr lang="en-US" sz="2400" b="1" dirty="0" smtClean="0"/>
              <a:t>Larval Forms</a:t>
            </a:r>
          </a:p>
          <a:p>
            <a:pPr lvl="1"/>
            <a:r>
              <a:rPr lang="en-US" sz="2400" b="1" dirty="0" smtClean="0"/>
              <a:t>Soft body</a:t>
            </a:r>
          </a:p>
          <a:p>
            <a:pPr lvl="1"/>
            <a:r>
              <a:rPr lang="en-US" sz="2400" b="1" dirty="0" smtClean="0"/>
              <a:t>Often no legs</a:t>
            </a:r>
          </a:p>
          <a:p>
            <a:pPr lvl="1"/>
            <a:r>
              <a:rPr lang="en-US" sz="2400" b="1" dirty="0" smtClean="0"/>
              <a:t>Segmented</a:t>
            </a:r>
          </a:p>
          <a:p>
            <a:pPr lvl="1"/>
            <a:r>
              <a:rPr lang="en-US" sz="2400" b="1" dirty="0" smtClean="0"/>
              <a:t>Worm-like</a:t>
            </a:r>
          </a:p>
          <a:p>
            <a:pPr lvl="1">
              <a:buNone/>
            </a:pP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029200"/>
            <a:ext cx="7111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Insects are one of the most numerous and diverse groups of </a:t>
            </a:r>
          </a:p>
          <a:p>
            <a:r>
              <a:rPr lang="en-US" sz="2000" dirty="0" smtClean="0"/>
              <a:t>Organisms with approximately </a:t>
            </a:r>
            <a:r>
              <a:rPr lang="en-US" sz="2000" dirty="0" smtClean="0">
                <a:solidFill>
                  <a:srgbClr val="0070C0"/>
                </a:solidFill>
              </a:rPr>
              <a:t>one million </a:t>
            </a:r>
            <a:r>
              <a:rPr lang="en-US" sz="2000" dirty="0" smtClean="0">
                <a:solidFill>
                  <a:schemeClr val="tx1"/>
                </a:solidFill>
              </a:rPr>
              <a:t>species described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and named.  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r>
              <a:rPr lang="en-US" sz="2400" dirty="0" smtClean="0"/>
              <a:t>The insects of forensic interest are flies (dipterans) and beetles (coleopterans).</a:t>
            </a:r>
          </a:p>
          <a:p>
            <a:r>
              <a:rPr lang="en-US" sz="2400" dirty="0" smtClean="0"/>
              <a:t>Two groups of flies, the blow fly and the flesh fly, live on carrions or carcasses.  </a:t>
            </a:r>
          </a:p>
          <a:p>
            <a:r>
              <a:rPr lang="en-US" sz="2400" dirty="0" smtClean="0"/>
              <a:t>Usually first to arrive to the corpse after death. </a:t>
            </a:r>
          </a:p>
          <a:p>
            <a:r>
              <a:rPr lang="en-US" sz="2400" dirty="0" smtClean="0"/>
              <a:t>Adult blowfly:  iridescent blue, green, copper or black body</a:t>
            </a:r>
          </a:p>
          <a:p>
            <a:r>
              <a:rPr lang="en-US" sz="2400" dirty="0" smtClean="0"/>
              <a:t>Adult flesh fly:  gray with three distinct longitudinal dark stripes on the dorsal thorax.  </a:t>
            </a:r>
          </a:p>
          <a:p>
            <a:r>
              <a:rPr lang="en-US" sz="2400" dirty="0" smtClean="0"/>
              <a:t>Some beetles will also occupy the corpse but are less common and arrive later. </a:t>
            </a:r>
          </a:p>
          <a:p>
            <a:r>
              <a:rPr lang="en-US" sz="2400" dirty="0" smtClean="0"/>
              <a:t>Some flies prefer the fresh corpse and others later stages such as bloated or dry.  </a:t>
            </a:r>
          </a:p>
          <a:p>
            <a:r>
              <a:rPr lang="en-US" sz="2400" dirty="0" smtClean="0"/>
              <a:t>  The ordered series of insects arriving to the corpse is called a </a:t>
            </a:r>
            <a:r>
              <a:rPr lang="en-US" sz="2400" dirty="0" smtClean="0">
                <a:solidFill>
                  <a:srgbClr val="0070C0"/>
                </a:solidFill>
              </a:rPr>
              <a:t>succession.  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fe cycle of a blow f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"/>
            <a:ext cx="5212080" cy="371290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" y="3886200"/>
            <a:ext cx="89850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Carrion flies arrive to the dead body within minutes of death.  They lay eggs in the open, moist surfaces of the body:  eyes, ears, mouth, tongue, nostrils, genitalia and open wounds.  The eggs are laid in a single batch but the female</a:t>
            </a:r>
          </a:p>
          <a:p>
            <a:r>
              <a:rPr lang="en-US" sz="2000" dirty="0" smtClean="0"/>
              <a:t>may return several times to lay during her 2-3 week reproductive period.  The</a:t>
            </a:r>
          </a:p>
          <a:p>
            <a:r>
              <a:rPr lang="en-US" sz="2000" dirty="0" smtClean="0"/>
              <a:t>eggs hatch into first stage larval or first Instars. Each stage of growth is followed by a molting called an </a:t>
            </a:r>
            <a:r>
              <a:rPr lang="en-US" sz="2000" dirty="0" err="1" smtClean="0"/>
              <a:t>Instar</a:t>
            </a:r>
            <a:r>
              <a:rPr lang="en-US" sz="2000" dirty="0" smtClean="0"/>
              <a:t>.  There are 3 of these stages.  The third stage has two periods:  feeding and migrating.  The migrating form drops from the body and burrows in the soil where it develops a hard outer shell. This is</a:t>
            </a:r>
          </a:p>
          <a:p>
            <a:r>
              <a:rPr lang="en-US" sz="2000" dirty="0" smtClean="0"/>
              <a:t>The pupa stage.  After 6-8 days, the adult fly hatches.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Factors affecting Fly Activity and </a:t>
            </a:r>
            <a:r>
              <a:rPr lang="en-US" sz="2400" dirty="0" err="1" smtClean="0"/>
              <a:t>Oviposition</a:t>
            </a:r>
            <a:r>
              <a:rPr lang="en-US" sz="2400" dirty="0" smtClean="0"/>
              <a:t> (laying of eggs)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If the body is protected from flies by enclosure such as a car trunk. </a:t>
            </a:r>
          </a:p>
          <a:p>
            <a:r>
              <a:rPr lang="en-US" sz="2400" dirty="0" smtClean="0"/>
              <a:t>If there is a large larval mass causing increased rate of decomposition</a:t>
            </a:r>
          </a:p>
          <a:p>
            <a:r>
              <a:rPr lang="en-US" sz="2400" dirty="0" smtClean="0"/>
              <a:t>If two or more species have colonized the same body</a:t>
            </a:r>
          </a:p>
          <a:p>
            <a:r>
              <a:rPr lang="en-US" sz="2400" dirty="0" smtClean="0"/>
              <a:t>Flies are generally inactive at night and during rain</a:t>
            </a:r>
          </a:p>
          <a:p>
            <a:r>
              <a:rPr lang="en-US" sz="2400" dirty="0" smtClean="0"/>
              <a:t>Time of year:  some are active in spring, some fall, some year round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links</a:t>
            </a:r>
            <a:endParaRPr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http://video.nationalgeographic.com/video/real-csi-sci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</a:pPr>
            <a:endParaRPr sz="3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2BED"/>
              </a:buClr>
              <a:buSzPct val="25000"/>
              <a:buFont typeface="Comic Sans MS"/>
              <a:buNone/>
            </a:pPr>
            <a:r>
              <a:rPr lang="en-US" sz="395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Medical determination of death</a:t>
            </a:r>
            <a:br>
              <a:rPr lang="en-US" sz="395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95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(the end or cessation of life)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buClr>
                <a:srgbClr val="172BED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Cessation of heart beat and all body functions shut down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2667000"/>
            <a:ext cx="5621603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4648200"/>
            <a:ext cx="551432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6324600" y="3505200"/>
            <a:ext cx="20574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Heartbeat present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400800" y="5334000"/>
            <a:ext cx="213359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 heartbeat/flat line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0"/>
            <a:ext cx="8712708" cy="162305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omic Sans MS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Manners of Death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172BED"/>
              </a:buClr>
              <a:buSzPct val="98333"/>
              <a:buFont typeface="Arial"/>
              <a:buChar char="•"/>
            </a:pPr>
            <a:r>
              <a:rPr lang="en-US" sz="2950" b="1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Natural</a:t>
            </a:r>
            <a:r>
              <a:rPr lang="en-US" sz="295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the body ceases to function on its own;  May be contributing factors such as heart disease, terminal illness, etc. </a:t>
            </a:r>
          </a:p>
          <a:p>
            <a:pPr marL="342900" marR="0" lvl="0" indent="-342900" algn="l" rtl="0">
              <a:spcBef>
                <a:spcPts val="590"/>
              </a:spcBef>
              <a:buClr>
                <a:srgbClr val="172BED"/>
              </a:buClr>
              <a:buSzPct val="98333"/>
              <a:buFont typeface="Arial"/>
              <a:buChar char="•"/>
            </a:pPr>
            <a:r>
              <a:rPr lang="en-US" sz="2950" b="1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Accidental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no due to natural causes, suicide or homicide;  usually due to some misadventure or risk taken by an individual</a:t>
            </a:r>
          </a:p>
          <a:p>
            <a:pPr marL="342900" marR="0" lvl="0" indent="-342900" algn="l" rtl="0">
              <a:spcBef>
                <a:spcPts val="590"/>
              </a:spcBef>
              <a:buClr>
                <a:srgbClr val="172BED"/>
              </a:buClr>
              <a:buSzPct val="98333"/>
              <a:buFont typeface="Arial"/>
              <a:buChar char="•"/>
            </a:pPr>
            <a:r>
              <a:rPr lang="en-US" sz="2950" b="1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Suicidal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deliberate taking of one’s own life</a:t>
            </a:r>
          </a:p>
          <a:p>
            <a:pPr marL="342900" marR="0" lvl="0" indent="-342900" algn="l" rtl="0">
              <a:spcBef>
                <a:spcPts val="590"/>
              </a:spcBef>
              <a:buClr>
                <a:srgbClr val="172BED"/>
              </a:buClr>
              <a:buSzPct val="98333"/>
              <a:buFont typeface="Arial"/>
              <a:buChar char="•"/>
            </a:pPr>
            <a:r>
              <a:rPr lang="en-US" sz="2950" b="1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Homicidal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 deliberate taking of someone else’s life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2BED"/>
              </a:buClr>
              <a:buSzPct val="25000"/>
              <a:buFont typeface="Comic Sans MS"/>
              <a:buNone/>
            </a:pPr>
            <a:r>
              <a:rPr lang="en-US" sz="395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Causes, manner, and mechanism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172BED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Cause of death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 the immediate reason for a person’s death (this is usually determined at autopsy if not already evident)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172BED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Manner: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a mean by which someone dies (natural, accidental, suicide, homicide)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172BED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Mechanism</a:t>
            </a:r>
            <a:r>
              <a:rPr lang="en-US" sz="320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the specific body failure that leads to death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2BED"/>
              </a:buClr>
              <a:buSzPct val="25000"/>
              <a:buFont typeface="Comic Sans MS"/>
              <a:buNone/>
            </a:pPr>
            <a:r>
              <a:rPr lang="en-US" sz="440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Case Example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body of a 25 year old male is found in some brush along a creek bank.  The body is sent to the medical examiner for autopsy.  The medical examiner determines that there has been a severe brain hemorrhage from being hit in the head with a blunt object.  (blunt force trauma to the head). 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the cause, manner and mechanism of death?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2BED"/>
              </a:buClr>
              <a:buSzPct val="25000"/>
              <a:buFont typeface="Comic Sans MS"/>
              <a:buNone/>
            </a:pPr>
            <a:r>
              <a:rPr lang="en-US" sz="440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Determining Time of Death 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Physiological time of death:  the point at which the deceased body ceases to function including vital organs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Estimated time of death:  a best guess based on available information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Legal time of death:  time when body was discovered or physically pronounced dead by another person; this is the time recorded on the death certificate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2BED"/>
              </a:buClr>
              <a:buSzPct val="25000"/>
              <a:buFont typeface="Comic Sans MS"/>
              <a:buNone/>
            </a:pPr>
            <a:r>
              <a:rPr lang="en-US" sz="395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Examining the Corpse to Aid in Determining Time of Death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rgbClr val="172BED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Rigor mortis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natural contraction and relaxation of the skeletal muscles after death due to chemical changes and a loss of ATP (adenosine triphosphate)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Beings usually in the small muscles of the face and spreads to larger muscles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Signs usually appear within the first 2 hours after death and can last for 20-36 hours. 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be used to approximate time of death because it occurs within the first 36-48 hours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Common misconception:  Rigor does not leave the body.  This is wrong because it does leave and the muscles will eventually relax. 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2BED"/>
              </a:buClr>
              <a:buSzPct val="25000"/>
              <a:buFont typeface="Comic Sans MS"/>
              <a:buNone/>
            </a:pPr>
            <a:r>
              <a:rPr lang="en-US" sz="4400" b="0" i="0" u="none" strike="noStrike" cap="none" baseline="0">
                <a:solidFill>
                  <a:srgbClr val="172BED"/>
                </a:solidFill>
                <a:latin typeface="Comic Sans MS"/>
                <a:ea typeface="Comic Sans MS"/>
                <a:cs typeface="Comic Sans MS"/>
                <a:sym typeface="Comic Sans MS"/>
              </a:rPr>
              <a:t>Rigor Mortis</a:t>
            </a:r>
          </a:p>
        </p:txBody>
      </p:sp>
      <p:pic>
        <p:nvPicPr>
          <p:cNvPr id="134" name="Shape 13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219200"/>
            <a:ext cx="4251960" cy="274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67250" y="2514600"/>
            <a:ext cx="4476749" cy="3438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228600" y="6400800"/>
            <a:ext cx="2362200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www.google.com</a:t>
            </a:r>
            <a:r>
              <a:rPr lang="en-US" sz="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/images</a:t>
            </a: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57200" y="4038600"/>
            <a:ext cx="3651538" cy="2377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1428</Words>
  <Application>Microsoft Office PowerPoint</Application>
  <PresentationFormat>On-screen Show (4:3)</PresentationFormat>
  <Paragraphs>147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Comic Sans MS</vt:lpstr>
      <vt:lpstr>Office Theme</vt:lpstr>
      <vt:lpstr>Death Investigation</vt:lpstr>
      <vt:lpstr>Death Investigation and Forensic Pathology</vt:lpstr>
      <vt:lpstr>Medical determination of death (the end or cessation of life)</vt:lpstr>
      <vt:lpstr>Manners of Death</vt:lpstr>
      <vt:lpstr>Causes, manner, and mechanism</vt:lpstr>
      <vt:lpstr>Case Example</vt:lpstr>
      <vt:lpstr>Determining Time of Death </vt:lpstr>
      <vt:lpstr>Examining the Corpse to Aid in Determining Time of Death</vt:lpstr>
      <vt:lpstr>Rigor Mortis</vt:lpstr>
      <vt:lpstr>Livor Mortis</vt:lpstr>
      <vt:lpstr>PowerPoint Presentation</vt:lpstr>
      <vt:lpstr>Algor Mortis</vt:lpstr>
      <vt:lpstr>Measuring Body Temperature</vt:lpstr>
      <vt:lpstr>PowerPoint Presentation</vt:lpstr>
      <vt:lpstr>Stages of Decomposition </vt:lpstr>
      <vt:lpstr>PowerPoint Presentation</vt:lpstr>
      <vt:lpstr>Factors Affecting Decomposition</vt:lpstr>
      <vt:lpstr>Examination of the Eye</vt:lpstr>
      <vt:lpstr>Autopsy</vt:lpstr>
      <vt:lpstr>PowerPoint Presentation</vt:lpstr>
      <vt:lpstr>Entomological Data</vt:lpstr>
      <vt:lpstr>Life Cycle of the Insect</vt:lpstr>
      <vt:lpstr>PowerPoint Presentation</vt:lpstr>
      <vt:lpstr>PowerPoint Presentation</vt:lpstr>
      <vt:lpstr>Factors affecting Fly Activity and Oviposition (laying of eggs)</vt:lpstr>
      <vt:lpstr>Video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Investigation</dc:title>
  <dc:creator>Raybon, Janet B.</dc:creator>
  <cp:lastModifiedBy>Hilton, Codey D.</cp:lastModifiedBy>
  <cp:revision>6</cp:revision>
  <dcterms:modified xsi:type="dcterms:W3CDTF">2016-04-15T14:08:25Z</dcterms:modified>
</cp:coreProperties>
</file>