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1467" y="143934"/>
            <a:ext cx="7766936" cy="1646302"/>
          </a:xfrm>
        </p:spPr>
        <p:txBody>
          <a:bodyPr/>
          <a:lstStyle/>
          <a:p>
            <a:pPr algn="l"/>
            <a:r>
              <a:rPr lang="en-US" sz="4400" dirty="0" smtClean="0"/>
              <a:t>1.WHAT HAPPENS DURING A CHEMICAL REACTION?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9300" y="1852613"/>
            <a:ext cx="10109200" cy="3255432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ATOMS ARE REARRANGED. NOT DESTROYED!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BONDS ARE MADE AND/OR BROKEN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static1.1.sqspcdn.com/static/f/85141/779959/1177001109103/basic+zmerge1.jpg?token=Z12k2Hj9rJxLj0xBTK6IBRXDBC0%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3238500"/>
            <a:ext cx="4775200" cy="287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819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A.  SYNTHESIS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1371600"/>
            <a:ext cx="9215966" cy="5080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TWO CHEMICALS COMBINE TO FORM ONE</a:t>
            </a:r>
          </a:p>
          <a:p>
            <a:r>
              <a:rPr lang="en-US" sz="3200" dirty="0" smtClean="0"/>
              <a:t>EX)          H</a:t>
            </a:r>
            <a:r>
              <a:rPr lang="en-US" sz="2000" dirty="0" smtClean="0"/>
              <a:t>2</a:t>
            </a:r>
            <a:r>
              <a:rPr lang="en-US" sz="3200" dirty="0" smtClean="0"/>
              <a:t>  +  O</a:t>
            </a:r>
            <a:r>
              <a:rPr lang="en-US" sz="2000" dirty="0" smtClean="0"/>
              <a:t>2</a:t>
            </a:r>
            <a:r>
              <a:rPr lang="en-US" sz="3200" dirty="0" smtClean="0"/>
              <a:t>  </a:t>
            </a:r>
            <a:r>
              <a:rPr lang="en-US" sz="3200" dirty="0" smtClean="0">
                <a:sym typeface="Wingdings" panose="05000000000000000000" pitchFamily="2" charset="2"/>
              </a:rPr>
              <a:t>  H</a:t>
            </a:r>
            <a:r>
              <a:rPr lang="en-US" sz="2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0</a:t>
            </a:r>
            <a:endParaRPr lang="en-US" sz="3200" dirty="0"/>
          </a:p>
        </p:txBody>
      </p:sp>
      <p:pic>
        <p:nvPicPr>
          <p:cNvPr id="9218" name="Picture 2" descr="http://honorsph.startlogic.com/honorsphysicalscience/images/rx_types/syn_mode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3441700"/>
            <a:ext cx="7747000" cy="187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093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B.  DECOMPOSITION REACTION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9401"/>
            <a:ext cx="8596668" cy="4491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ONE CHEMICAL BREAKS APART INTO MORE THAN ONE.</a:t>
            </a:r>
          </a:p>
          <a:p>
            <a:r>
              <a:rPr lang="en-US" sz="3200" dirty="0" smtClean="0"/>
              <a:t>EX)        Al</a:t>
            </a:r>
            <a:r>
              <a:rPr lang="en-US" sz="2000" dirty="0" smtClean="0"/>
              <a:t>2</a:t>
            </a:r>
            <a:r>
              <a:rPr lang="en-US" sz="3200" dirty="0" smtClean="0"/>
              <a:t>O</a:t>
            </a:r>
            <a:r>
              <a:rPr lang="en-US" sz="2000" dirty="0" smtClean="0"/>
              <a:t>3</a:t>
            </a:r>
            <a:r>
              <a:rPr lang="en-US" sz="3200" dirty="0" smtClean="0"/>
              <a:t>  </a:t>
            </a:r>
            <a:r>
              <a:rPr lang="en-US" sz="3200" dirty="0" smtClean="0">
                <a:sym typeface="Wingdings" panose="05000000000000000000" pitchFamily="2" charset="2"/>
              </a:rPr>
              <a:t>   Al    +    O</a:t>
            </a:r>
            <a:r>
              <a:rPr lang="en-US" sz="2000" dirty="0" smtClean="0">
                <a:sym typeface="Wingdings" panose="05000000000000000000" pitchFamily="2" charset="2"/>
              </a:rPr>
              <a:t>2</a:t>
            </a:r>
            <a:endParaRPr lang="en-US" sz="2000" dirty="0"/>
          </a:p>
        </p:txBody>
      </p:sp>
      <p:pic>
        <p:nvPicPr>
          <p:cNvPr id="10244" name="Picture 4" descr="http://www.aboutthemcat.org/images/chemistry/decomposition-reac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3795382"/>
            <a:ext cx="8470900" cy="270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257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C.  SINGLE REPLACEMENT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ONE MEMBER OF A PARTNERSHIP GETS REPLACED.</a:t>
            </a:r>
          </a:p>
          <a:p>
            <a:r>
              <a:rPr lang="en-US" sz="3200" dirty="0" smtClean="0"/>
              <a:t>EX)   Fe   +   H</a:t>
            </a:r>
            <a:r>
              <a:rPr lang="en-US" sz="2000" dirty="0" smtClean="0"/>
              <a:t>2</a:t>
            </a:r>
            <a:r>
              <a:rPr lang="en-US" sz="3200" dirty="0" smtClean="0"/>
              <a:t>O   </a:t>
            </a:r>
            <a:r>
              <a:rPr lang="en-US" sz="3200" dirty="0" smtClean="0">
                <a:sym typeface="Wingdings" panose="05000000000000000000" pitchFamily="2" charset="2"/>
              </a:rPr>
              <a:t>    Fe</a:t>
            </a:r>
            <a:r>
              <a:rPr lang="en-US" sz="2000" dirty="0" smtClean="0">
                <a:sym typeface="Wingdings" panose="05000000000000000000" pitchFamily="2" charset="2"/>
              </a:rPr>
              <a:t>3</a:t>
            </a:r>
            <a:r>
              <a:rPr lang="en-US" sz="3200" dirty="0" smtClean="0">
                <a:sym typeface="Wingdings" panose="05000000000000000000" pitchFamily="2" charset="2"/>
              </a:rPr>
              <a:t>O</a:t>
            </a:r>
            <a:r>
              <a:rPr lang="en-US" sz="2000" dirty="0" smtClean="0">
                <a:sym typeface="Wingdings" panose="05000000000000000000" pitchFamily="2" charset="2"/>
              </a:rPr>
              <a:t>4</a:t>
            </a:r>
            <a:r>
              <a:rPr lang="en-US" sz="3200" dirty="0" smtClean="0">
                <a:sym typeface="Wingdings" panose="05000000000000000000" pitchFamily="2" charset="2"/>
              </a:rPr>
              <a:t>   +   H</a:t>
            </a:r>
            <a:r>
              <a:rPr lang="en-US" sz="2000" dirty="0" smtClean="0">
                <a:sym typeface="Wingdings" panose="05000000000000000000" pitchFamily="2" charset="2"/>
              </a:rPr>
              <a:t>2</a:t>
            </a:r>
            <a:endParaRPr lang="en-US" sz="2000" dirty="0"/>
          </a:p>
        </p:txBody>
      </p:sp>
      <p:pic>
        <p:nvPicPr>
          <p:cNvPr id="11266" name="Picture 2" descr="http://intranet.tdmu.edu.ua/data/kafedra/internal/pharma_2/classes_stud/en/pharm/prov_pharm/ptn/analytical%20chemistry/2%20course/01%20First%20group%20of%20cations%20(acid-basic%20classification%20of%20cations)..files/image1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3924300"/>
            <a:ext cx="7658100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819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D.  DOUBLE REPLACEMENT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TWO PAIRS SWITCH PARTNERS.</a:t>
            </a:r>
          </a:p>
          <a:p>
            <a:r>
              <a:rPr lang="en-US" sz="3200" dirty="0" smtClean="0"/>
              <a:t>EX)  Na</a:t>
            </a:r>
            <a:r>
              <a:rPr lang="en-US" sz="2000" dirty="0" smtClean="0"/>
              <a:t>2</a:t>
            </a:r>
            <a:r>
              <a:rPr lang="en-US" sz="3200" dirty="0" smtClean="0"/>
              <a:t>SO</a:t>
            </a:r>
            <a:r>
              <a:rPr lang="en-US" sz="2000" dirty="0" smtClean="0"/>
              <a:t>4</a:t>
            </a:r>
            <a:r>
              <a:rPr lang="en-US" sz="3200" dirty="0" smtClean="0"/>
              <a:t>  +  CaCl</a:t>
            </a:r>
            <a:r>
              <a:rPr lang="en-US" sz="2000" dirty="0" smtClean="0"/>
              <a:t>2</a:t>
            </a:r>
            <a:r>
              <a:rPr lang="en-US" sz="3200" dirty="0" smtClean="0"/>
              <a:t>  </a:t>
            </a:r>
            <a:r>
              <a:rPr lang="en-US" sz="3200" dirty="0" smtClean="0">
                <a:sym typeface="Wingdings" panose="05000000000000000000" pitchFamily="2" charset="2"/>
              </a:rPr>
              <a:t>  CaSO</a:t>
            </a:r>
            <a:r>
              <a:rPr lang="en-US" sz="2000" dirty="0" smtClean="0">
                <a:sym typeface="Wingdings" panose="05000000000000000000" pitchFamily="2" charset="2"/>
              </a:rPr>
              <a:t>4</a:t>
            </a:r>
            <a:r>
              <a:rPr lang="en-US" sz="3200" dirty="0" smtClean="0">
                <a:sym typeface="Wingdings" panose="05000000000000000000" pitchFamily="2" charset="2"/>
              </a:rPr>
              <a:t>  +  </a:t>
            </a:r>
            <a:r>
              <a:rPr lang="en-US" sz="3200" dirty="0" err="1" smtClean="0">
                <a:sym typeface="Wingdings" panose="05000000000000000000" pitchFamily="2" charset="2"/>
              </a:rPr>
              <a:t>NaCl</a:t>
            </a:r>
            <a:endParaRPr lang="en-US" sz="3200" dirty="0"/>
          </a:p>
        </p:txBody>
      </p:sp>
      <p:pic>
        <p:nvPicPr>
          <p:cNvPr id="12290" name="Picture 2" descr="http://www.quia.com/files/quia/users/navarroj1/double-replacemen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3441700"/>
            <a:ext cx="7264399" cy="332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630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217140"/>
              </p:ext>
            </p:extLst>
          </p:nvPr>
        </p:nvGraphicFramePr>
        <p:xfrm>
          <a:off x="2288563" y="286422"/>
          <a:ext cx="5026637" cy="6409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3" imgW="5829233" imgH="7543775" progId="AcroExch.Document.7">
                  <p:embed/>
                </p:oleObj>
              </mc:Choice>
              <mc:Fallback>
                <p:oleObj name="Acrobat Document" r:id="rId3" imgW="5829233" imgH="754377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8563" y="286422"/>
                        <a:ext cx="5026637" cy="6409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1325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1100" y="1155700"/>
            <a:ext cx="73025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>
                <a:solidFill>
                  <a:srgbClr val="000000"/>
                </a:solidFill>
                <a:latin typeface="Arial" panose="020B0604020202020204" pitchFamily="34" charset="0"/>
              </a:rPr>
              <a:t>HgO  →   Hg   +   O</a:t>
            </a:r>
            <a:r>
              <a:rPr lang="pt-BR" sz="4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sz="4400" dirty="0"/>
          </a:p>
          <a:p>
            <a:r>
              <a:rPr lang="pt-BR" sz="4400" dirty="0"/>
              <a:t/>
            </a:r>
            <a:br>
              <a:rPr lang="pt-BR" sz="4400" dirty="0"/>
            </a:br>
            <a:r>
              <a:rPr lang="pt-BR" sz="4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pt-BR" sz="4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pt-BR" sz="4400" dirty="0">
                <a:solidFill>
                  <a:srgbClr val="000000"/>
                </a:solidFill>
                <a:latin typeface="Arial" panose="020B0604020202020204" pitchFamily="34" charset="0"/>
              </a:rPr>
              <a:t>     +    N</a:t>
            </a:r>
            <a:r>
              <a:rPr lang="pt-BR" sz="4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pt-BR" sz="4400" dirty="0">
                <a:solidFill>
                  <a:srgbClr val="000000"/>
                </a:solidFill>
                <a:latin typeface="Arial" panose="020B0604020202020204" pitchFamily="34" charset="0"/>
              </a:rPr>
              <a:t>   →   NH</a:t>
            </a:r>
            <a:r>
              <a:rPr lang="pt-BR" sz="4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pt-BR" sz="4400" dirty="0"/>
          </a:p>
          <a:p>
            <a:r>
              <a:rPr lang="pt-BR" sz="4400" dirty="0"/>
              <a:t/>
            </a:r>
            <a:br>
              <a:rPr lang="pt-BR" sz="4400" dirty="0"/>
            </a:br>
            <a:r>
              <a:rPr lang="pt-BR" sz="4400" dirty="0">
                <a:solidFill>
                  <a:srgbClr val="000000"/>
                </a:solidFill>
                <a:latin typeface="Arial" panose="020B0604020202020204" pitchFamily="34" charset="0"/>
              </a:rPr>
              <a:t>Cl</a:t>
            </a:r>
            <a:r>
              <a:rPr lang="pt-BR" sz="4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pt-BR" sz="4400" dirty="0">
                <a:solidFill>
                  <a:srgbClr val="000000"/>
                </a:solidFill>
                <a:latin typeface="Arial" panose="020B0604020202020204" pitchFamily="34" charset="0"/>
              </a:rPr>
              <a:t>   +  NaBr  →  NaCl  + Br</a:t>
            </a:r>
            <a:r>
              <a:rPr lang="pt-BR" sz="4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sz="4400" dirty="0"/>
          </a:p>
          <a:p>
            <a:r>
              <a:rPr lang="pt-BR" sz="4400" dirty="0"/>
              <a:t/>
            </a:r>
            <a:br>
              <a:rPr lang="pt-BR" sz="4400" dirty="0"/>
            </a:br>
            <a:r>
              <a:rPr lang="pt-BR" sz="4400" dirty="0">
                <a:solidFill>
                  <a:srgbClr val="000000"/>
                </a:solidFill>
                <a:latin typeface="Arial" panose="020B0604020202020204" pitchFamily="34" charset="0"/>
              </a:rPr>
              <a:t>CuCl</a:t>
            </a:r>
            <a:r>
              <a:rPr lang="pt-BR" sz="4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pt-BR" sz="4400" dirty="0">
                <a:solidFill>
                  <a:srgbClr val="000000"/>
                </a:solidFill>
                <a:latin typeface="Arial" panose="020B0604020202020204" pitchFamily="34" charset="0"/>
              </a:rPr>
              <a:t>  +  H</a:t>
            </a:r>
            <a:r>
              <a:rPr lang="pt-BR" sz="4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pt-BR" sz="4400" dirty="0">
                <a:solidFill>
                  <a:srgbClr val="000000"/>
                </a:solidFill>
                <a:latin typeface="Arial" panose="020B0604020202020204" pitchFamily="34" charset="0"/>
              </a:rPr>
              <a:t>S → CuS  + HCl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49233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2.  REACTANTS – GO INTO A REACTION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PRODUCTS – COME OUT OF A REACTION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LAW OF CONSERVATION OF MATTER</a:t>
            </a:r>
          </a:p>
          <a:p>
            <a:pPr lvl="1"/>
            <a:r>
              <a:rPr lang="en-US" sz="3400" dirty="0" smtClean="0"/>
              <a:t>WHAT GOES IN MUST COME OUT!</a:t>
            </a:r>
            <a:endParaRPr lang="en-US" sz="3400" dirty="0"/>
          </a:p>
        </p:txBody>
      </p:sp>
      <p:pic>
        <p:nvPicPr>
          <p:cNvPr id="2050" name="Picture 2" descr="http://www.eschooltoday.com/energy/kinds-of-energy/images/example-of-chemical-rea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3479801"/>
            <a:ext cx="8549619" cy="279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12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3.  HOW CAN YOU TELL A CHEMICAL REACTION TOOK PLACE?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A.  ENERGY TRANSFER (HEAT OR LIGHT GIVEN OFF,GETS COLD)</a:t>
            </a:r>
          </a:p>
          <a:p>
            <a:r>
              <a:rPr lang="en-US" sz="3200" dirty="0" smtClean="0"/>
              <a:t>B.  COLOR CHANGE</a:t>
            </a:r>
          </a:p>
          <a:p>
            <a:r>
              <a:rPr lang="en-US" sz="3200" dirty="0" smtClean="0"/>
              <a:t>C.  PRECIPITATE FORMS(SOLID MADE FROM TWO LIQUIDS)</a:t>
            </a:r>
          </a:p>
          <a:p>
            <a:r>
              <a:rPr lang="en-US" sz="3200" dirty="0" smtClean="0"/>
              <a:t>D.  NEW ODOR PRODUCED</a:t>
            </a:r>
          </a:p>
          <a:p>
            <a:r>
              <a:rPr lang="en-US" sz="3200" dirty="0" smtClean="0"/>
              <a:t>E.  FIZZING OR FOAMING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518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wsgw.com/upload/CommunityImages/campfirehotdo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99" y="323726"/>
            <a:ext cx="3721101" cy="247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s.hswstatic.com/gif/moldy-bread-360x2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720" y="375296"/>
            <a:ext cx="3282951" cy="241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www.superteachertools.net/jeopardyx/uploads/20140209/precipitat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675" y="228600"/>
            <a:ext cx="3704942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encrypted-tbn0.gstatic.com/images?q=tbn:ANd9GcTwR_AUDQtCPl04XKhC5cQM8M4P8HHJxrbkD9AU7a70-DsmT2b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3378200"/>
            <a:ext cx="4787900" cy="288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ekrcdn.com/onegoodthingbyjillee.com/uploads/2012/12/uses-for-alka-seltzer-16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800" y="2984500"/>
            <a:ext cx="4633121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648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4.  WHAT IS AN EXOTHERMIC REACTION?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ONE THAT RELEASES ENERGY TO THE ENVIRONMENT USUALLY AS HEAT OR LIGHT</a:t>
            </a:r>
          </a:p>
          <a:p>
            <a:r>
              <a:rPr lang="en-US" sz="3200" dirty="0" smtClean="0"/>
              <a:t>EX) EXPLOSION OF A FIRECRACKER (REACTANTS HAVE MORE ENERGY THAN THE PRODUCTS)</a:t>
            </a:r>
            <a:endParaRPr lang="en-US" sz="3200" dirty="0"/>
          </a:p>
        </p:txBody>
      </p:sp>
      <p:pic>
        <p:nvPicPr>
          <p:cNvPr id="4098" name="Picture 2" descr="http://www.generationdeaf.com/img/firecrac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400" y="4292600"/>
            <a:ext cx="4765675" cy="229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110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mindset.co.za/resources//0000022557/0000029647/0000029587/372x288ximage14__102667.gif.pagespeed.ic.Kkv4soktU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90500"/>
            <a:ext cx="9715500" cy="656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68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7000"/>
            <a:ext cx="8596668" cy="14224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5.  WHAT IS AN ENDOTHERMIC REACTION?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7789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ONE THAT TAKES ENERGY FROM THE ENVIRONMENT USUALLY AS HEAT OR LIGHT.</a:t>
            </a:r>
          </a:p>
          <a:p>
            <a:r>
              <a:rPr lang="en-US" sz="3200" dirty="0" smtClean="0"/>
              <a:t>EX) PHOTOSYNTHESIS ( FINISHED PRODUCT, “SUGAR” HAS MORE ENERGY THAN CARBON DIOXIDE AND WATER FROM WHICH IT IS MADE.</a:t>
            </a:r>
            <a:endParaRPr lang="en-US" sz="3200" dirty="0"/>
          </a:p>
        </p:txBody>
      </p:sp>
      <p:pic>
        <p:nvPicPr>
          <p:cNvPr id="6146" name="Picture 2" descr="http://purecolasyrup.com/images/cane_sugar_pla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064000"/>
            <a:ext cx="4699000" cy="250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632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mindset.co.za/resources//0000022557/0000029647/0000029587/372x288ximage13__102666.gif.pagespeed.ic.wCh0gJDC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05708"/>
            <a:ext cx="9144000" cy="6550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457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403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6.  WHAT ARE THE FOUR MAIN TYPES OF REACTIONS?</a:t>
            </a:r>
            <a:br>
              <a:rPr lang="en-US" sz="4400" dirty="0" smtClean="0"/>
            </a:br>
            <a:r>
              <a:rPr lang="en-US" sz="4400" dirty="0" smtClean="0"/>
              <a:t>PAY ATTENTION AND IT WILL BE EASY!</a:t>
            </a:r>
            <a:endParaRPr lang="en-US" sz="4400" dirty="0"/>
          </a:p>
        </p:txBody>
      </p:sp>
      <p:pic>
        <p:nvPicPr>
          <p:cNvPr id="8194" name="Picture 2" descr="http://reachingutopia.com/wp-content/uploads/2014/03/difference-between-osteopathy-physiotherapy-chiropract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794000"/>
            <a:ext cx="6375400" cy="377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0104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387</TotalTime>
  <Words>253</Words>
  <Application>Microsoft Office PowerPoint</Application>
  <PresentationFormat>Widescreen</PresentationFormat>
  <Paragraphs>35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Trebuchet MS</vt:lpstr>
      <vt:lpstr>Wingdings</vt:lpstr>
      <vt:lpstr>Wingdings 3</vt:lpstr>
      <vt:lpstr>Facet</vt:lpstr>
      <vt:lpstr>Acrobat Document</vt:lpstr>
      <vt:lpstr>1.WHAT HAPPENS DURING A CHEMICAL REACTION?</vt:lpstr>
      <vt:lpstr>2.  REACTANTS – GO INTO A REACTION      PRODUCTS – COME OUT OF A REACTION</vt:lpstr>
      <vt:lpstr>3.  HOW CAN YOU TELL A CHEMICAL REACTION TOOK PLACE?</vt:lpstr>
      <vt:lpstr>PowerPoint Presentation</vt:lpstr>
      <vt:lpstr>4.  WHAT IS AN EXOTHERMIC REACTION?</vt:lpstr>
      <vt:lpstr>PowerPoint Presentation</vt:lpstr>
      <vt:lpstr>5.  WHAT IS AN ENDOTHERMIC REACTION?</vt:lpstr>
      <vt:lpstr>PowerPoint Presentation</vt:lpstr>
      <vt:lpstr>6.  WHAT ARE THE FOUR MAIN TYPES OF REACTIONS? PAY ATTENTION AND IT WILL BE EASY!</vt:lpstr>
      <vt:lpstr>A.  SYNTHESIS</vt:lpstr>
      <vt:lpstr>B.  DECOMPOSITION REACTION</vt:lpstr>
      <vt:lpstr>C.  SINGLE REPLACEMENT</vt:lpstr>
      <vt:lpstr>D.  DOUBLE REPLACEMENT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1.WHAT HAPPENS DURING A CHEMICAL REACTION?</dc:title>
  <dc:creator>Conniff, Timothy</dc:creator>
  <cp:lastModifiedBy>Conniff, Timothy</cp:lastModifiedBy>
  <cp:revision>15</cp:revision>
  <dcterms:created xsi:type="dcterms:W3CDTF">2015-10-16T14:00:54Z</dcterms:created>
  <dcterms:modified xsi:type="dcterms:W3CDTF">2015-10-19T21:29:53Z</dcterms:modified>
</cp:coreProperties>
</file>