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86" r:id="rId3"/>
    <p:sldId id="257" r:id="rId4"/>
    <p:sldId id="258" r:id="rId5"/>
    <p:sldId id="279" r:id="rId6"/>
    <p:sldId id="259" r:id="rId7"/>
    <p:sldId id="288" r:id="rId8"/>
    <p:sldId id="260" r:id="rId9"/>
    <p:sldId id="263" r:id="rId10"/>
    <p:sldId id="264" r:id="rId11"/>
    <p:sldId id="289" r:id="rId12"/>
    <p:sldId id="261" r:id="rId13"/>
    <p:sldId id="262" r:id="rId14"/>
    <p:sldId id="265" r:id="rId15"/>
    <p:sldId id="266" r:id="rId16"/>
    <p:sldId id="268" r:id="rId17"/>
    <p:sldId id="267" r:id="rId18"/>
    <p:sldId id="269" r:id="rId19"/>
    <p:sldId id="270" r:id="rId20"/>
    <p:sldId id="271" r:id="rId21"/>
    <p:sldId id="283" r:id="rId22"/>
    <p:sldId id="272" r:id="rId23"/>
    <p:sldId id="273" r:id="rId24"/>
    <p:sldId id="274" r:id="rId25"/>
    <p:sldId id="275" r:id="rId26"/>
    <p:sldId id="276" r:id="rId27"/>
    <p:sldId id="277" r:id="rId28"/>
    <p:sldId id="278" r:id="rId29"/>
    <p:sldId id="281" r:id="rId30"/>
    <p:sldId id="287" r:id="rId31"/>
    <p:sldId id="284"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78" d="100"/>
          <a:sy n="78" d="100"/>
        </p:scale>
        <p:origin x="115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A0BBFB-604C-4344-9199-523F52E09763}" type="datetimeFigureOut">
              <a:rPr lang="en-US" smtClean="0"/>
              <a:t>4/15/2016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9E0F1E-B500-4E63-A0D4-4DFD49965298}" type="slidenum">
              <a:rPr lang="en-US" smtClean="0"/>
              <a:t>‹#›</a:t>
            </a:fld>
            <a:endParaRPr lang="en-US"/>
          </a:p>
        </p:txBody>
      </p:sp>
    </p:spTree>
    <p:extLst>
      <p:ext uri="{BB962C8B-B14F-4D97-AF65-F5344CB8AC3E}">
        <p14:creationId xmlns:p14="http://schemas.microsoft.com/office/powerpoint/2010/main" val="934943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028BFC-860A-40FB-82EC-EE1927B9B7A6}" type="datetimeFigureOut">
              <a:rPr lang="en-US" smtClean="0"/>
              <a:pPr/>
              <a:t>4/15/2016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79F9B-E61F-462F-AA41-242974E798D7}" type="slidenum">
              <a:rPr lang="en-US" smtClean="0"/>
              <a:pPr/>
              <a:t>‹#›</a:t>
            </a:fld>
            <a:endParaRPr lang="en-US"/>
          </a:p>
        </p:txBody>
      </p:sp>
    </p:spTree>
    <p:extLst>
      <p:ext uri="{BB962C8B-B14F-4D97-AF65-F5344CB8AC3E}">
        <p14:creationId xmlns:p14="http://schemas.microsoft.com/office/powerpoint/2010/main" val="563500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479F9B-E61F-462F-AA41-242974E798D7}" type="slidenum">
              <a:rPr lang="en-US" smtClean="0"/>
              <a:pPr/>
              <a:t>32</a:t>
            </a:fld>
            <a:endParaRPr lang="en-US"/>
          </a:p>
        </p:txBody>
      </p:sp>
    </p:spTree>
    <p:extLst>
      <p:ext uri="{BB962C8B-B14F-4D97-AF65-F5344CB8AC3E}">
        <p14:creationId xmlns:p14="http://schemas.microsoft.com/office/powerpoint/2010/main" val="889234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8A85295A-FA51-47DA-AB9D-B1F7B1F005E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yle &amp; Louise">
    <p:spTree>
      <p:nvGrpSpPr>
        <p:cNvPr id="1" name=""/>
        <p:cNvGrpSpPr/>
        <p:nvPr/>
      </p:nvGrpSpPr>
      <p:grpSpPr>
        <a:xfrm>
          <a:off x="0" y="0"/>
          <a:ext cx="0" cy="0"/>
          <a:chOff x="0" y="0"/>
          <a:chExt cx="0" cy="0"/>
        </a:xfrm>
      </p:grpSpPr>
      <p:sp>
        <p:nvSpPr>
          <p:cNvPr id="24" name="Title 23"/>
          <p:cNvSpPr>
            <a:spLocks noGrp="1"/>
          </p:cNvSpPr>
          <p:nvPr>
            <p:ph type="title"/>
          </p:nvPr>
        </p:nvSpPr>
        <p:spPr>
          <a:xfrm>
            <a:off x="609600" y="304800"/>
            <a:ext cx="8229600" cy="563562"/>
          </a:xfrm>
        </p:spPr>
        <p:txBody>
          <a:bodyPr/>
          <a:lstStyle>
            <a:lvl1pPr algn="r">
              <a:defRPr>
                <a:solidFill>
                  <a:srgbClr val="FFCC00"/>
                </a:solidFill>
              </a:defRPr>
            </a:lvl1pPr>
          </a:lstStyle>
          <a:p>
            <a:r>
              <a:rPr lang="en-US" dirty="0" smtClean="0"/>
              <a:t>Click to edit Master title style</a:t>
            </a:r>
            <a:endParaRPr lang="en-US" dirty="0"/>
          </a:p>
        </p:txBody>
      </p:sp>
      <p:sp>
        <p:nvSpPr>
          <p:cNvPr id="25" name="Date Placeholder 24"/>
          <p:cNvSpPr>
            <a:spLocks noGrp="1"/>
          </p:cNvSpPr>
          <p:nvPr>
            <p:ph type="dt" sz="half" idx="10"/>
          </p:nvPr>
        </p:nvSpPr>
        <p:spPr/>
        <p:txBody>
          <a:bodyPr/>
          <a:lstStyle/>
          <a:p>
            <a:fld id="{9ECFEF8E-9DBE-4E9B-999C-CE024C9E3D9E}" type="datetimeFigureOut">
              <a:rPr lang="en-US" smtClean="0"/>
              <a:pPr/>
              <a:t>4/15/2016</a:t>
            </a:fld>
            <a:endParaRPr lang="en-US"/>
          </a:p>
        </p:txBody>
      </p:sp>
      <p:sp>
        <p:nvSpPr>
          <p:cNvPr id="26" name="Footer Placeholder 25"/>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334217-0CDA-45C1-AA8E-1AA0409A044F}" type="slidenum">
              <a:rPr lang="en-US" smtClean="0"/>
              <a:pPr/>
              <a:t>‹#›</a:t>
            </a:fld>
            <a:endParaRPr lang="en-US"/>
          </a:p>
        </p:txBody>
      </p:sp>
      <p:sp>
        <p:nvSpPr>
          <p:cNvPr id="29" name="Text Placeholder 28"/>
          <p:cNvSpPr>
            <a:spLocks noGrp="1"/>
          </p:cNvSpPr>
          <p:nvPr>
            <p:ph type="body" sz="quarter" idx="13"/>
          </p:nvPr>
        </p:nvSpPr>
        <p:spPr>
          <a:xfrm>
            <a:off x="609600" y="1295400"/>
            <a:ext cx="8153400" cy="5029200"/>
          </a:xfrm>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00535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A85295A-FA51-47DA-AB9D-B1F7B1F005E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A85295A-FA51-47DA-AB9D-B1F7B1F005E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85295A-FA51-47DA-AB9D-B1F7B1F005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635E862-81F7-43AE-B2E1-159E07EB608E}" type="datetimeFigureOut">
              <a:rPr lang="en-US" smtClean="0"/>
              <a:pPr/>
              <a:t>4/15/2016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A85295A-FA51-47DA-AB9D-B1F7B1F005E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35E862-81F7-43AE-B2E1-159E07EB608E}" type="datetimeFigureOut">
              <a:rPr lang="en-US" smtClean="0"/>
              <a:pPr/>
              <a:t>4/15/2016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A85295A-FA51-47DA-AB9D-B1F7B1F005E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rosscuttingconcept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pnH2HnB-Gr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crosscuttingconcepts.co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crosscuttingconcepts.com/" TargetMode="Externa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Blood &amp; Blood Spatter Analysis</a:t>
            </a:r>
            <a:br>
              <a:rPr lang="en-US" dirty="0" smtClean="0"/>
            </a:br>
            <a:r>
              <a:rPr lang="en-US" dirty="0" smtClean="0"/>
              <a:t>a.k.a.   Forensic Serology</a:t>
            </a:r>
            <a:endParaRPr lang="en-US" dirty="0"/>
          </a:p>
        </p:txBody>
      </p:sp>
      <p:sp>
        <p:nvSpPr>
          <p:cNvPr id="3" name="Subtitle 2"/>
          <p:cNvSpPr>
            <a:spLocks noGrp="1"/>
          </p:cNvSpPr>
          <p:nvPr>
            <p:ph type="subTitle" idx="1"/>
          </p:nvPr>
        </p:nvSpPr>
        <p:spPr>
          <a:xfrm>
            <a:off x="1432560" y="1850064"/>
            <a:ext cx="7406640" cy="1959936"/>
          </a:xfrm>
        </p:spPr>
        <p:txBody>
          <a:bodyPr>
            <a:normAutofit/>
          </a:bodyPr>
          <a:lstStyle/>
          <a:p>
            <a:pPr algn="ctr"/>
            <a:r>
              <a:rPr lang="en-US" dirty="0" smtClean="0"/>
              <a:t>Sources</a:t>
            </a:r>
          </a:p>
          <a:p>
            <a:pPr algn="ctr"/>
            <a:r>
              <a:rPr lang="en-US" dirty="0" smtClean="0">
                <a:hlinkClick r:id="rId2"/>
              </a:rPr>
              <a:t>www.crosscuttingconcepts.com</a:t>
            </a:r>
            <a:endParaRPr lang="en-US" dirty="0" smtClean="0"/>
          </a:p>
          <a:p>
            <a:pPr algn="ctr"/>
            <a:r>
              <a:rPr lang="en-US" dirty="0" smtClean="0"/>
              <a:t>Forensic Chemistry by David E. Newton</a:t>
            </a:r>
          </a:p>
          <a:p>
            <a:pPr algn="ctr"/>
            <a:r>
              <a:rPr lang="en-US" dirty="0" err="1" smtClean="0"/>
              <a:t>Infobase</a:t>
            </a:r>
            <a:r>
              <a:rPr lang="en-US" dirty="0" smtClean="0"/>
              <a:t> Publishing; 2007 </a:t>
            </a:r>
          </a:p>
          <a:p>
            <a:pPr algn="ctr"/>
            <a:endParaRPr lang="en-US" dirty="0" smtClean="0"/>
          </a:p>
          <a:p>
            <a:pPr algn="ct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01762"/>
          </a:xfrm>
        </p:spPr>
        <p:txBody>
          <a:bodyPr>
            <a:normAutofit fontScale="90000"/>
          </a:bodyPr>
          <a:lstStyle/>
          <a:p>
            <a:r>
              <a:rPr lang="en-US" sz="6600" dirty="0" smtClean="0">
                <a:solidFill>
                  <a:srgbClr val="FF0000"/>
                </a:solidFill>
                <a:latin typeface="Chiller" pitchFamily="82" charset="0"/>
              </a:rPr>
              <a:t>Using Blood type to solve a crime</a:t>
            </a:r>
            <a:endParaRPr lang="en-US" sz="6600" dirty="0">
              <a:solidFill>
                <a:srgbClr val="FF0000"/>
              </a:solidFill>
              <a:latin typeface="Chiller" pitchFamily="82" charset="0"/>
            </a:endParaRPr>
          </a:p>
        </p:txBody>
      </p:sp>
      <p:sp>
        <p:nvSpPr>
          <p:cNvPr id="3" name="Content Placeholder 2"/>
          <p:cNvSpPr>
            <a:spLocks noGrp="1"/>
          </p:cNvSpPr>
          <p:nvPr>
            <p:ph idx="1"/>
          </p:nvPr>
        </p:nvSpPr>
        <p:spPr>
          <a:xfrm>
            <a:off x="1435608" y="1828800"/>
            <a:ext cx="7498080" cy="4419600"/>
          </a:xfrm>
        </p:spPr>
        <p:txBody>
          <a:bodyPr/>
          <a:lstStyle/>
          <a:p>
            <a:r>
              <a:rPr lang="en-US" dirty="0" smtClean="0">
                <a:latin typeface="Bookman Old Style" pitchFamily="18" charset="0"/>
              </a:rPr>
              <a:t>Frequency of types in the population</a:t>
            </a:r>
          </a:p>
          <a:p>
            <a:endParaRPr lang="en-US" dirty="0">
              <a:latin typeface="Bookman Old Style" pitchFamily="18" charset="0"/>
            </a:endParaRPr>
          </a:p>
        </p:txBody>
      </p:sp>
      <p:graphicFrame>
        <p:nvGraphicFramePr>
          <p:cNvPr id="4" name="Table 3"/>
          <p:cNvGraphicFramePr>
            <a:graphicFrameLocks noGrp="1"/>
          </p:cNvGraphicFramePr>
          <p:nvPr/>
        </p:nvGraphicFramePr>
        <p:xfrm>
          <a:off x="1524000" y="2895600"/>
          <a:ext cx="6096000" cy="3291840"/>
        </p:xfrm>
        <a:graphic>
          <a:graphicData uri="http://schemas.openxmlformats.org/drawingml/2006/table">
            <a:tbl>
              <a:tblPr firstRow="1" bandRow="1">
                <a:tableStyleId>{5C22544A-7EE6-4342-B048-85BDC9FD1C3A}</a:tableStyleId>
              </a:tblPr>
              <a:tblGrid>
                <a:gridCol w="3048000"/>
                <a:gridCol w="3048000"/>
              </a:tblGrid>
              <a:tr h="280529">
                <a:tc>
                  <a:txBody>
                    <a:bodyPr/>
                    <a:lstStyle/>
                    <a:p>
                      <a:r>
                        <a:rPr lang="en-US" dirty="0" smtClean="0"/>
                        <a:t>Blood type</a:t>
                      </a:r>
                      <a:endParaRPr lang="en-US" dirty="0"/>
                    </a:p>
                  </a:txBody>
                  <a:tcPr/>
                </a:tc>
                <a:tc>
                  <a:txBody>
                    <a:bodyPr/>
                    <a:lstStyle/>
                    <a:p>
                      <a:r>
                        <a:rPr lang="en-US" dirty="0" smtClean="0"/>
                        <a:t>Expected Frequency</a:t>
                      </a:r>
                      <a:endParaRPr lang="en-US" dirty="0"/>
                    </a:p>
                  </a:txBody>
                  <a:tcPr/>
                </a:tc>
              </a:tr>
              <a:tr h="280529">
                <a:tc>
                  <a:txBody>
                    <a:bodyPr/>
                    <a:lstStyle/>
                    <a:p>
                      <a:r>
                        <a:rPr lang="en-US" dirty="0" smtClean="0"/>
                        <a:t>A positive</a:t>
                      </a:r>
                      <a:endParaRPr lang="en-US" dirty="0"/>
                    </a:p>
                  </a:txBody>
                  <a:tcPr/>
                </a:tc>
                <a:tc>
                  <a:txBody>
                    <a:bodyPr/>
                    <a:lstStyle/>
                    <a:p>
                      <a:r>
                        <a:rPr lang="en-US" dirty="0" smtClean="0"/>
                        <a:t>1 in 3</a:t>
                      </a:r>
                    </a:p>
                  </a:txBody>
                  <a:tcPr/>
                </a:tc>
              </a:tr>
              <a:tr h="280529">
                <a:tc>
                  <a:txBody>
                    <a:bodyPr/>
                    <a:lstStyle/>
                    <a:p>
                      <a:r>
                        <a:rPr lang="en-US" dirty="0" smtClean="0"/>
                        <a:t>A negative</a:t>
                      </a:r>
                      <a:endParaRPr lang="en-US" dirty="0"/>
                    </a:p>
                  </a:txBody>
                  <a:tcPr/>
                </a:tc>
                <a:tc>
                  <a:txBody>
                    <a:bodyPr/>
                    <a:lstStyle/>
                    <a:p>
                      <a:r>
                        <a:rPr lang="en-US" dirty="0" smtClean="0"/>
                        <a:t>1 in 16</a:t>
                      </a:r>
                      <a:endParaRPr lang="en-US" dirty="0"/>
                    </a:p>
                  </a:txBody>
                  <a:tcPr/>
                </a:tc>
              </a:tr>
              <a:tr h="280529">
                <a:tc>
                  <a:txBody>
                    <a:bodyPr/>
                    <a:lstStyle/>
                    <a:p>
                      <a:r>
                        <a:rPr lang="en-US" dirty="0" smtClean="0"/>
                        <a:t>B positive</a:t>
                      </a:r>
                      <a:endParaRPr lang="en-US" dirty="0"/>
                    </a:p>
                  </a:txBody>
                  <a:tcPr/>
                </a:tc>
                <a:tc>
                  <a:txBody>
                    <a:bodyPr/>
                    <a:lstStyle/>
                    <a:p>
                      <a:r>
                        <a:rPr lang="en-US" dirty="0" smtClean="0"/>
                        <a:t>1 in 12</a:t>
                      </a:r>
                      <a:endParaRPr lang="en-US" dirty="0"/>
                    </a:p>
                  </a:txBody>
                  <a:tcPr/>
                </a:tc>
              </a:tr>
              <a:tr h="280529">
                <a:tc>
                  <a:txBody>
                    <a:bodyPr/>
                    <a:lstStyle/>
                    <a:p>
                      <a:r>
                        <a:rPr lang="en-US" dirty="0" smtClean="0"/>
                        <a:t>B negative</a:t>
                      </a:r>
                      <a:endParaRPr lang="en-US" dirty="0"/>
                    </a:p>
                  </a:txBody>
                  <a:tcPr/>
                </a:tc>
                <a:tc>
                  <a:txBody>
                    <a:bodyPr/>
                    <a:lstStyle/>
                    <a:p>
                      <a:r>
                        <a:rPr lang="en-US" dirty="0" smtClean="0"/>
                        <a:t>1 in 67</a:t>
                      </a:r>
                      <a:endParaRPr lang="en-US" dirty="0"/>
                    </a:p>
                  </a:txBody>
                  <a:tcPr/>
                </a:tc>
              </a:tr>
              <a:tr h="280529">
                <a:tc>
                  <a:txBody>
                    <a:bodyPr/>
                    <a:lstStyle/>
                    <a:p>
                      <a:r>
                        <a:rPr lang="en-US" dirty="0" smtClean="0"/>
                        <a:t>AB</a:t>
                      </a:r>
                      <a:r>
                        <a:rPr lang="en-US" baseline="0" dirty="0" smtClean="0"/>
                        <a:t> positive</a:t>
                      </a:r>
                      <a:endParaRPr lang="en-US" dirty="0"/>
                    </a:p>
                  </a:txBody>
                  <a:tcPr/>
                </a:tc>
                <a:tc>
                  <a:txBody>
                    <a:bodyPr/>
                    <a:lstStyle/>
                    <a:p>
                      <a:r>
                        <a:rPr lang="en-US" dirty="0" smtClean="0"/>
                        <a:t>1 in 29</a:t>
                      </a:r>
                      <a:endParaRPr lang="en-US" dirty="0"/>
                    </a:p>
                  </a:txBody>
                  <a:tcPr/>
                </a:tc>
              </a:tr>
              <a:tr h="280529">
                <a:tc>
                  <a:txBody>
                    <a:bodyPr/>
                    <a:lstStyle/>
                    <a:p>
                      <a:r>
                        <a:rPr lang="en-US" dirty="0" smtClean="0"/>
                        <a:t>AB</a:t>
                      </a:r>
                      <a:r>
                        <a:rPr lang="en-US" baseline="0" dirty="0" smtClean="0"/>
                        <a:t> negative</a:t>
                      </a:r>
                      <a:endParaRPr lang="en-US" dirty="0"/>
                    </a:p>
                  </a:txBody>
                  <a:tcPr/>
                </a:tc>
                <a:tc>
                  <a:txBody>
                    <a:bodyPr/>
                    <a:lstStyle/>
                    <a:p>
                      <a:r>
                        <a:rPr lang="en-US" dirty="0" smtClean="0"/>
                        <a:t>1 in 167</a:t>
                      </a:r>
                      <a:endParaRPr lang="en-US" dirty="0"/>
                    </a:p>
                  </a:txBody>
                  <a:tcPr/>
                </a:tc>
              </a:tr>
              <a:tr h="280529">
                <a:tc>
                  <a:txBody>
                    <a:bodyPr/>
                    <a:lstStyle/>
                    <a:p>
                      <a:r>
                        <a:rPr lang="en-US" dirty="0" smtClean="0"/>
                        <a:t>O positive</a:t>
                      </a:r>
                      <a:endParaRPr lang="en-US" dirty="0"/>
                    </a:p>
                  </a:txBody>
                  <a:tcPr/>
                </a:tc>
                <a:tc>
                  <a:txBody>
                    <a:bodyPr/>
                    <a:lstStyle/>
                    <a:p>
                      <a:r>
                        <a:rPr lang="en-US" dirty="0" smtClean="0"/>
                        <a:t>1 in 3</a:t>
                      </a:r>
                      <a:endParaRPr lang="en-US" dirty="0"/>
                    </a:p>
                  </a:txBody>
                  <a:tcPr/>
                </a:tc>
              </a:tr>
              <a:tr h="280529">
                <a:tc>
                  <a:txBody>
                    <a:bodyPr/>
                    <a:lstStyle/>
                    <a:p>
                      <a:r>
                        <a:rPr lang="en-US" dirty="0" smtClean="0"/>
                        <a:t>O negative</a:t>
                      </a:r>
                      <a:endParaRPr lang="en-US" dirty="0"/>
                    </a:p>
                  </a:txBody>
                  <a:tcPr/>
                </a:tc>
                <a:tc>
                  <a:txBody>
                    <a:bodyPr/>
                    <a:lstStyle/>
                    <a:p>
                      <a:r>
                        <a:rPr lang="en-US" dirty="0" smtClean="0"/>
                        <a:t>1 in 15</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31620" y="914397"/>
          <a:ext cx="6621781" cy="4191002"/>
        </p:xfrm>
        <a:graphic>
          <a:graphicData uri="http://schemas.openxmlformats.org/drawingml/2006/table">
            <a:tbl>
              <a:tblPr/>
              <a:tblGrid>
                <a:gridCol w="1324218"/>
                <a:gridCol w="1324218"/>
                <a:gridCol w="1324218"/>
                <a:gridCol w="1324218"/>
                <a:gridCol w="1324909"/>
              </a:tblGrid>
              <a:tr h="530343">
                <a:tc>
                  <a:txBody>
                    <a:bodyPr/>
                    <a:lstStyle/>
                    <a:p>
                      <a:pPr marL="0" marR="0">
                        <a:lnSpc>
                          <a:spcPct val="115000"/>
                        </a:lnSpc>
                        <a:spcBef>
                          <a:spcPts val="0"/>
                        </a:spcBef>
                        <a:spcAft>
                          <a:spcPts val="0"/>
                        </a:spcAft>
                      </a:pPr>
                      <a:r>
                        <a:rPr lang="en-US" sz="1100" dirty="0">
                          <a:latin typeface="Calibri"/>
                          <a:ea typeface="Calibri"/>
                          <a:cs typeface="Times New Roman"/>
                        </a:rPr>
                        <a:t>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African American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Asian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Caucasian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HIspanic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O 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O negative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8601">
                <a:tc>
                  <a:txBody>
                    <a:bodyPr/>
                    <a:lstStyle/>
                    <a:p>
                      <a:pPr marL="0" marR="0">
                        <a:lnSpc>
                          <a:spcPct val="115000"/>
                        </a:lnSpc>
                        <a:spcBef>
                          <a:spcPts val="0"/>
                        </a:spcBef>
                        <a:spcAft>
                          <a:spcPts val="0"/>
                        </a:spcAft>
                      </a:pPr>
                      <a:r>
                        <a:rPr lang="en-US" sz="1100">
                          <a:latin typeface="Calibri"/>
                          <a:ea typeface="Calibri"/>
                          <a:cs typeface="Times New Roman"/>
                        </a:rPr>
                        <a:t>A 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A negative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B 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AB positive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343">
                <a:tc>
                  <a:txBody>
                    <a:bodyPr/>
                    <a:lstStyle/>
                    <a:p>
                      <a:pPr marL="0" marR="0">
                        <a:lnSpc>
                          <a:spcPct val="115000"/>
                        </a:lnSpc>
                        <a:spcBef>
                          <a:spcPts val="0"/>
                        </a:spcBef>
                        <a:spcAft>
                          <a:spcPts val="0"/>
                        </a:spcAft>
                      </a:pPr>
                      <a:r>
                        <a:rPr lang="en-US" sz="1100">
                          <a:latin typeface="Calibri"/>
                          <a:ea typeface="Calibri"/>
                          <a:cs typeface="Times New Roman"/>
                        </a:rPr>
                        <a:t>AB negative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latin typeface="Calibri"/>
                          <a:ea typeface="Calibri"/>
                          <a:cs typeface="Times New Roman"/>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latin typeface="Calibri"/>
                          <a:ea typeface="Calibri"/>
                          <a:cs typeface="Times New Roman"/>
                        </a:rPr>
                        <a:t>0.2%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1828800" y="5562600"/>
            <a:ext cx="3524876" cy="369332"/>
          </a:xfrm>
          <a:prstGeom prst="rect">
            <a:avLst/>
          </a:prstGeom>
          <a:noFill/>
        </p:spPr>
        <p:txBody>
          <a:bodyPr wrap="none" rtlCol="0">
            <a:spAutoFit/>
          </a:bodyPr>
          <a:lstStyle/>
          <a:p>
            <a:r>
              <a:rPr lang="en-US" dirty="0" smtClean="0"/>
              <a:t>Correlation of Blood Type and Race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solidFill>
                  <a:srgbClr val="FF0000"/>
                </a:solidFill>
                <a:latin typeface="Chiller" pitchFamily="82" charset="0"/>
              </a:rPr>
              <a:t>Blood types  continued……</a:t>
            </a:r>
            <a:endParaRPr lang="en-US" sz="6600" dirty="0">
              <a:solidFill>
                <a:srgbClr val="FF0000"/>
              </a:solidFill>
              <a:latin typeface="Chiller" pitchFamily="82" charset="0"/>
            </a:endParaRPr>
          </a:p>
        </p:txBody>
      </p:sp>
      <p:sp>
        <p:nvSpPr>
          <p:cNvPr id="3" name="Content Placeholder 2"/>
          <p:cNvSpPr>
            <a:spLocks noGrp="1"/>
          </p:cNvSpPr>
          <p:nvPr>
            <p:ph idx="1"/>
          </p:nvPr>
        </p:nvSpPr>
        <p:spPr/>
        <p:txBody>
          <a:bodyPr/>
          <a:lstStyle/>
          <a:p>
            <a:r>
              <a:rPr lang="en-US" i="1" dirty="0" smtClean="0">
                <a:latin typeface="Bookman Old Style" pitchFamily="18" charset="0"/>
              </a:rPr>
              <a:t>Agglutination:  the clumping of blood cells </a:t>
            </a:r>
          </a:p>
          <a:p>
            <a:pPr lvl="1"/>
            <a:r>
              <a:rPr lang="en-US" dirty="0" smtClean="0">
                <a:latin typeface="Bookman Old Style" pitchFamily="18" charset="0"/>
              </a:rPr>
              <a:t>Results from an antigen-antibody reaction</a:t>
            </a:r>
          </a:p>
          <a:p>
            <a:pPr lvl="1"/>
            <a:r>
              <a:rPr lang="en-US" dirty="0" smtClean="0">
                <a:latin typeface="Bookman Old Style" pitchFamily="18" charset="0"/>
              </a:rPr>
              <a:t>Blood cells containing a specific antigen will clump when mixed with blood that contains the antibody against that antigen.  </a:t>
            </a:r>
          </a:p>
          <a:p>
            <a:pPr lvl="1"/>
            <a:r>
              <a:rPr lang="en-US" dirty="0" smtClean="0">
                <a:latin typeface="Bookman Old Style" pitchFamily="18" charset="0"/>
              </a:rPr>
              <a:t>This was the reason behind failed transfusions in Landsteiner’s time.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0000"/>
                </a:solidFill>
                <a:latin typeface="Chiller" pitchFamily="82" charset="0"/>
              </a:rPr>
              <a:t>Blood types continued…..</a:t>
            </a:r>
            <a:endParaRPr lang="en-US" sz="6600" dirty="0">
              <a:solidFill>
                <a:srgbClr val="FF0000"/>
              </a:solidFill>
              <a:latin typeface="Chiller" pitchFamily="82"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Why failed transfusions cause death? </a:t>
            </a:r>
          </a:p>
          <a:p>
            <a:pPr lvl="1"/>
            <a:r>
              <a:rPr lang="en-US" dirty="0" smtClean="0">
                <a:latin typeface="Bookman Old Style" pitchFamily="18" charset="0"/>
              </a:rPr>
              <a:t>Patients cells clump.  </a:t>
            </a:r>
          </a:p>
          <a:p>
            <a:pPr lvl="1"/>
            <a:r>
              <a:rPr lang="en-US" dirty="0" smtClean="0">
                <a:latin typeface="Bookman Old Style" pitchFamily="18" charset="0"/>
              </a:rPr>
              <a:t>Clumped cells block blood vessels and stop flow of blood. </a:t>
            </a:r>
          </a:p>
          <a:p>
            <a:pPr lvl="1"/>
            <a:r>
              <a:rPr lang="en-US" dirty="0" smtClean="0">
                <a:latin typeface="Bookman Old Style" pitchFamily="18" charset="0"/>
              </a:rPr>
              <a:t>Clumped cells can rupture releasing contents such as free hemoglobin that is toxic to the body when it is not attached to the red blood cell. </a:t>
            </a:r>
          </a:p>
          <a:p>
            <a:pPr lvl="1"/>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Chiller" pitchFamily="82" charset="0"/>
              </a:rPr>
              <a:t>Using Blood type to solve a crime</a:t>
            </a:r>
            <a:endParaRPr lang="en-US" sz="5400" dirty="0"/>
          </a:p>
        </p:txBody>
      </p:sp>
      <p:sp>
        <p:nvSpPr>
          <p:cNvPr id="3" name="Content Placeholder 2"/>
          <p:cNvSpPr>
            <a:spLocks noGrp="1"/>
          </p:cNvSpPr>
          <p:nvPr>
            <p:ph idx="1"/>
          </p:nvPr>
        </p:nvSpPr>
        <p:spPr/>
        <p:txBody>
          <a:bodyPr>
            <a:normAutofit fontScale="85000" lnSpcReduction="20000"/>
          </a:bodyPr>
          <a:lstStyle/>
          <a:p>
            <a:r>
              <a:rPr lang="en-US" dirty="0" smtClean="0">
                <a:latin typeface="Bookman Old Style" pitchFamily="18" charset="0"/>
              </a:rPr>
              <a:t>Can be used </a:t>
            </a:r>
            <a:r>
              <a:rPr lang="en-US" i="1" dirty="0" smtClean="0">
                <a:latin typeface="Bookman Old Style" pitchFamily="18" charset="0"/>
              </a:rPr>
              <a:t>to narrow </a:t>
            </a:r>
            <a:r>
              <a:rPr lang="en-US" dirty="0" smtClean="0">
                <a:latin typeface="Bookman Old Style" pitchFamily="18" charset="0"/>
              </a:rPr>
              <a:t>down a pool of suspects if the blood type (class evidence)</a:t>
            </a:r>
          </a:p>
          <a:p>
            <a:pPr lvl="1"/>
            <a:r>
              <a:rPr lang="en-US" dirty="0" smtClean="0">
                <a:latin typeface="Bookman Old Style" pitchFamily="18" charset="0"/>
              </a:rPr>
              <a:t>Example:  if the stain is type A then potential suspects that are not type A can be excluded. </a:t>
            </a:r>
          </a:p>
          <a:p>
            <a:pPr lvl="1"/>
            <a:r>
              <a:rPr lang="en-US" dirty="0" smtClean="0">
                <a:latin typeface="Bookman Old Style" pitchFamily="18" charset="0"/>
              </a:rPr>
              <a:t>The presence of the </a:t>
            </a:r>
            <a:r>
              <a:rPr lang="en-US" i="1" dirty="0" err="1" smtClean="0">
                <a:latin typeface="Bookman Old Style" pitchFamily="18" charset="0"/>
              </a:rPr>
              <a:t>Rh</a:t>
            </a:r>
            <a:r>
              <a:rPr lang="en-US" i="1" dirty="0" smtClean="0">
                <a:latin typeface="Bookman Old Style" pitchFamily="18" charset="0"/>
              </a:rPr>
              <a:t> antigen </a:t>
            </a:r>
            <a:r>
              <a:rPr lang="en-US" dirty="0" smtClean="0">
                <a:latin typeface="Bookman Old Style" pitchFamily="18" charset="0"/>
              </a:rPr>
              <a:t>on red blood cells) gives another criteria for inclusion or exclusion as well.  </a:t>
            </a:r>
          </a:p>
          <a:p>
            <a:pPr lvl="1"/>
            <a:r>
              <a:rPr lang="en-US" dirty="0" smtClean="0">
                <a:latin typeface="Bookman Old Style" pitchFamily="18" charset="0"/>
              </a:rPr>
              <a:t>There are other antigens that have also been discovered that help to further narrow the range of suspects.  </a:t>
            </a:r>
          </a:p>
          <a:p>
            <a:pPr lvl="2"/>
            <a:r>
              <a:rPr lang="en-US" dirty="0" smtClean="0">
                <a:latin typeface="Bookman Old Style" pitchFamily="18" charset="0"/>
              </a:rPr>
              <a:t>Ex.  Duffy, Kidd, MNS, </a:t>
            </a:r>
            <a:r>
              <a:rPr lang="en-US" dirty="0" err="1" smtClean="0">
                <a:latin typeface="Bookman Old Style" pitchFamily="18" charset="0"/>
              </a:rPr>
              <a:t>Kell</a:t>
            </a:r>
            <a:r>
              <a:rPr lang="en-US" dirty="0" smtClean="0">
                <a:latin typeface="Bookman Old Style" pitchFamily="18" charset="0"/>
              </a:rPr>
              <a:t>, Lewis, Lutheran</a:t>
            </a:r>
          </a:p>
          <a:p>
            <a:pPr lvl="2"/>
            <a:r>
              <a:rPr lang="en-US" dirty="0" smtClean="0">
                <a:latin typeface="Bookman Old Style" pitchFamily="18" charset="0"/>
              </a:rPr>
              <a:t>There are also antigens present on White Blood cells know as </a:t>
            </a:r>
            <a:r>
              <a:rPr lang="en-US" i="1" dirty="0" smtClean="0">
                <a:latin typeface="Bookman Old Style" pitchFamily="18" charset="0"/>
              </a:rPr>
              <a:t>HLA (human lymphocyte) antigens.</a:t>
            </a:r>
          </a:p>
          <a:p>
            <a:pPr lvl="1"/>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latin typeface="Chiller" pitchFamily="82" charset="0"/>
              </a:rPr>
              <a:t>Blood Stains</a:t>
            </a:r>
            <a:endParaRPr lang="en-US" sz="6000" dirty="0">
              <a:solidFill>
                <a:srgbClr val="FF0000"/>
              </a:solidFill>
              <a:latin typeface="Chiller" pitchFamily="82" charset="0"/>
            </a:endParaRPr>
          </a:p>
        </p:txBody>
      </p:sp>
      <p:sp>
        <p:nvSpPr>
          <p:cNvPr id="3" name="Content Placeholder 2"/>
          <p:cNvSpPr>
            <a:spLocks noGrp="1"/>
          </p:cNvSpPr>
          <p:nvPr>
            <p:ph idx="1"/>
          </p:nvPr>
        </p:nvSpPr>
        <p:spPr/>
        <p:txBody>
          <a:bodyPr/>
          <a:lstStyle/>
          <a:p>
            <a:r>
              <a:rPr lang="en-US" dirty="0" smtClean="0">
                <a:latin typeface="Bookman Old Style" pitchFamily="18" charset="0"/>
              </a:rPr>
              <a:t>First determine whether the stain is blood or some other red substance. </a:t>
            </a:r>
          </a:p>
          <a:p>
            <a:pPr lvl="1"/>
            <a:r>
              <a:rPr lang="en-US" dirty="0" smtClean="0">
                <a:latin typeface="Bookman Old Style" pitchFamily="18" charset="0"/>
              </a:rPr>
              <a:t>Blood released from the body is bright red for about the first 3 to 5 minutes.  As it dries it turns a brown to black color.  </a:t>
            </a:r>
          </a:p>
          <a:p>
            <a:pPr lvl="1"/>
            <a:r>
              <a:rPr lang="en-US" dirty="0" smtClean="0">
                <a:latin typeface="Bookman Old Style" pitchFamily="18" charset="0"/>
              </a:rPr>
              <a:t>Wet blood is usually easier to test than dried blood.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latin typeface="Bookman Old Style" pitchFamily="18" charset="0"/>
              </a:rPr>
              <a:t>Presumptive test</a:t>
            </a:r>
            <a:r>
              <a:rPr lang="en-US" dirty="0" smtClean="0">
                <a:latin typeface="Bookman Old Style" pitchFamily="18" charset="0"/>
              </a:rPr>
              <a:t>:  a quick test that can be performed at the scene to determine if a piece of evidence is relevant and needs to be sent for further testing. </a:t>
            </a:r>
          </a:p>
          <a:p>
            <a:r>
              <a:rPr lang="en-US" dirty="0" smtClean="0">
                <a:latin typeface="Bookman Old Style" pitchFamily="18" charset="0"/>
              </a:rPr>
              <a:t>Presumptive tests can save time and money.  </a:t>
            </a:r>
          </a:p>
          <a:p>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Chiller" pitchFamily="82" charset="0"/>
              </a:rPr>
              <a:t>Presumptive Tests for Blood……</a:t>
            </a:r>
            <a:endParaRPr lang="en-US" sz="5400" dirty="0">
              <a:solidFill>
                <a:srgbClr val="FF0000"/>
              </a:solidFill>
              <a:latin typeface="Chiller" pitchFamily="82" charset="0"/>
            </a:endParaRPr>
          </a:p>
        </p:txBody>
      </p:sp>
      <p:sp>
        <p:nvSpPr>
          <p:cNvPr id="3" name="Content Placeholder 2"/>
          <p:cNvSpPr>
            <a:spLocks noGrp="1"/>
          </p:cNvSpPr>
          <p:nvPr>
            <p:ph idx="1"/>
          </p:nvPr>
        </p:nvSpPr>
        <p:spPr>
          <a:xfrm>
            <a:off x="1435608" y="1447800"/>
            <a:ext cx="7498080" cy="5029200"/>
          </a:xfrm>
        </p:spPr>
        <p:txBody>
          <a:bodyPr>
            <a:normAutofit fontScale="92500" lnSpcReduction="10000"/>
          </a:bodyPr>
          <a:lstStyle/>
          <a:p>
            <a:r>
              <a:rPr lang="en-US" dirty="0" smtClean="0">
                <a:latin typeface="Bookman Old Style" pitchFamily="18" charset="0"/>
              </a:rPr>
              <a:t>One of the earliest</a:t>
            </a:r>
          </a:p>
          <a:p>
            <a:r>
              <a:rPr lang="en-US" dirty="0" smtClean="0">
                <a:latin typeface="Bookman Old Style" pitchFamily="18" charset="0"/>
              </a:rPr>
              <a:t> </a:t>
            </a:r>
            <a:r>
              <a:rPr lang="en-US" b="1" dirty="0" smtClean="0">
                <a:latin typeface="Bookman Old Style" pitchFamily="18" charset="0"/>
              </a:rPr>
              <a:t>Adler’s or  </a:t>
            </a:r>
            <a:r>
              <a:rPr lang="en-US" b="1" dirty="0" err="1" smtClean="0">
                <a:latin typeface="Bookman Old Style" pitchFamily="18" charset="0"/>
              </a:rPr>
              <a:t>Benzidine</a:t>
            </a:r>
            <a:r>
              <a:rPr lang="en-US" b="1" dirty="0" smtClean="0">
                <a:latin typeface="Bookman Old Style" pitchFamily="18" charset="0"/>
              </a:rPr>
              <a:t> test</a:t>
            </a:r>
            <a:r>
              <a:rPr lang="en-US" dirty="0" smtClean="0">
                <a:latin typeface="Bookman Old Style" pitchFamily="18" charset="0"/>
              </a:rPr>
              <a:t>; mix hydrogen peroxide with </a:t>
            </a:r>
            <a:r>
              <a:rPr lang="en-US" dirty="0" err="1" smtClean="0">
                <a:latin typeface="Bookman Old Style" pitchFamily="18" charset="0"/>
              </a:rPr>
              <a:t>benzidine</a:t>
            </a:r>
            <a:r>
              <a:rPr lang="en-US" dirty="0" smtClean="0">
                <a:latin typeface="Bookman Old Style" pitchFamily="18" charset="0"/>
              </a:rPr>
              <a:t> and treat the blood stain. </a:t>
            </a:r>
          </a:p>
          <a:p>
            <a:r>
              <a:rPr lang="en-US" b="1" dirty="0" smtClean="0">
                <a:latin typeface="Bookman Old Style" pitchFamily="18" charset="0"/>
              </a:rPr>
              <a:t>Oxidation-reduction reaction</a:t>
            </a:r>
            <a:r>
              <a:rPr lang="en-US" dirty="0" smtClean="0">
                <a:latin typeface="Bookman Old Style" pitchFamily="18" charset="0"/>
              </a:rPr>
              <a:t>:  </a:t>
            </a:r>
          </a:p>
          <a:p>
            <a:pPr lvl="1"/>
            <a:r>
              <a:rPr lang="en-US" dirty="0" err="1" smtClean="0">
                <a:latin typeface="Bookman Old Style" pitchFamily="18" charset="0"/>
              </a:rPr>
              <a:t>Benzidine</a:t>
            </a:r>
            <a:r>
              <a:rPr lang="en-US" dirty="0" smtClean="0">
                <a:latin typeface="Bookman Old Style" pitchFamily="18" charset="0"/>
              </a:rPr>
              <a:t> + Hydrogen peroxide + hemoglobin in blood </a:t>
            </a:r>
            <a:r>
              <a:rPr lang="en-US" dirty="0" smtClean="0">
                <a:latin typeface="Bookman Old Style" pitchFamily="18" charset="0"/>
                <a:sym typeface="Wingdings" pitchFamily="2" charset="2"/>
              </a:rPr>
              <a:t> </a:t>
            </a:r>
            <a:r>
              <a:rPr lang="en-US" dirty="0" err="1" smtClean="0">
                <a:latin typeface="Bookman Old Style" pitchFamily="18" charset="0"/>
                <a:sym typeface="Wingdings" pitchFamily="2" charset="2"/>
              </a:rPr>
              <a:t>diazo</a:t>
            </a:r>
            <a:r>
              <a:rPr lang="en-US" dirty="0" smtClean="0">
                <a:latin typeface="Bookman Old Style" pitchFamily="18" charset="0"/>
                <a:sym typeface="Wingdings" pitchFamily="2" charset="2"/>
              </a:rPr>
              <a:t> dye that is blue-green in color.  </a:t>
            </a:r>
          </a:p>
          <a:p>
            <a:pPr lvl="1"/>
            <a:r>
              <a:rPr lang="en-US" dirty="0" smtClean="0">
                <a:latin typeface="Bookman Old Style" pitchFamily="18" charset="0"/>
                <a:sym typeface="Wingdings" pitchFamily="2" charset="2"/>
              </a:rPr>
              <a:t>The </a:t>
            </a:r>
            <a:r>
              <a:rPr lang="en-US" dirty="0" err="1" smtClean="0">
                <a:latin typeface="Bookman Old Style" pitchFamily="18" charset="0"/>
                <a:sym typeface="Wingdings" pitchFamily="2" charset="2"/>
              </a:rPr>
              <a:t>benzidine</a:t>
            </a:r>
            <a:r>
              <a:rPr lang="en-US" dirty="0" smtClean="0">
                <a:latin typeface="Bookman Old Style" pitchFamily="18" charset="0"/>
                <a:sym typeface="Wingdings" pitchFamily="2" charset="2"/>
              </a:rPr>
              <a:t> is reduced in the reaction.  </a:t>
            </a:r>
          </a:p>
          <a:p>
            <a:pPr lvl="1"/>
            <a:r>
              <a:rPr lang="en-US" dirty="0" smtClean="0">
                <a:latin typeface="Bookman Old Style" pitchFamily="18" charset="0"/>
                <a:sym typeface="Wingdings" pitchFamily="2" charset="2"/>
              </a:rPr>
              <a:t>In 1973, the EPA banned </a:t>
            </a:r>
            <a:r>
              <a:rPr lang="en-US" dirty="0" err="1" smtClean="0">
                <a:latin typeface="Bookman Old Style" pitchFamily="18" charset="0"/>
                <a:sym typeface="Wingdings" pitchFamily="2" charset="2"/>
              </a:rPr>
              <a:t>benzidine</a:t>
            </a:r>
            <a:r>
              <a:rPr lang="en-US" dirty="0" smtClean="0">
                <a:latin typeface="Bookman Old Style" pitchFamily="18" charset="0"/>
                <a:sym typeface="Wingdings" pitchFamily="2" charset="2"/>
              </a:rPr>
              <a:t> as a carcinogen.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hlinkClick r:id="rId2"/>
              </a:rPr>
              <a:t>https://www.youtube.com/watch?v=pnH2HnB-GrI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smtClean="0">
                <a:latin typeface="Bookman Old Style" pitchFamily="18" charset="0"/>
              </a:rPr>
              <a:t>Kastle</a:t>
            </a:r>
            <a:r>
              <a:rPr lang="en-US" b="1" dirty="0" smtClean="0">
                <a:latin typeface="Bookman Old Style" pitchFamily="18" charset="0"/>
              </a:rPr>
              <a:t>-Meyer Test</a:t>
            </a:r>
          </a:p>
          <a:p>
            <a:pPr lvl="1"/>
            <a:r>
              <a:rPr lang="en-US" dirty="0" smtClean="0">
                <a:latin typeface="Bookman Old Style" pitchFamily="18" charset="0"/>
              </a:rPr>
              <a:t>Reagent contains:  potassium hydroxide (KOH), phenolphthalein (in indicator) and zinc dust</a:t>
            </a:r>
          </a:p>
          <a:p>
            <a:pPr lvl="1"/>
            <a:r>
              <a:rPr lang="en-US" dirty="0" smtClean="0">
                <a:latin typeface="Bookman Old Style" pitchFamily="18" charset="0"/>
              </a:rPr>
              <a:t>Stain is treated with the reagent. </a:t>
            </a:r>
          </a:p>
          <a:p>
            <a:pPr lvl="1"/>
            <a:r>
              <a:rPr lang="en-US" b="1" dirty="0" smtClean="0">
                <a:latin typeface="Bookman Old Style" pitchFamily="18" charset="0"/>
              </a:rPr>
              <a:t>The Reaction</a:t>
            </a:r>
            <a:r>
              <a:rPr lang="en-US" dirty="0" smtClean="0">
                <a:latin typeface="Bookman Old Style" pitchFamily="18" charset="0"/>
              </a:rPr>
              <a:t>: when </a:t>
            </a:r>
            <a:r>
              <a:rPr lang="en-US" dirty="0" err="1" smtClean="0">
                <a:latin typeface="Bookman Old Style" pitchFamily="18" charset="0"/>
              </a:rPr>
              <a:t>Kastle</a:t>
            </a:r>
            <a:r>
              <a:rPr lang="en-US" dirty="0" smtClean="0">
                <a:latin typeface="Bookman Old Style" pitchFamily="18" charset="0"/>
              </a:rPr>
              <a:t>-Meyer reagent is combined with hydrogen peroxide and blood, the hemoglobin in the blood catalyzes the conversion of phenolphthalein causing it to change to a deep pink color. </a:t>
            </a:r>
          </a:p>
          <a:p>
            <a:pPr lvl="1"/>
            <a:r>
              <a:rPr lang="en-US" dirty="0" smtClean="0">
                <a:latin typeface="Bookman Old Style" pitchFamily="18" charset="0"/>
              </a:rPr>
              <a:t>Can give false positive with vegetable materials present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smtClean="0">
                <a:latin typeface="Bookman Old Style" pitchFamily="18" charset="0"/>
              </a:rPr>
              <a:t>Hemastix</a:t>
            </a:r>
            <a:r>
              <a:rPr lang="en-US" b="1" dirty="0" smtClean="0">
                <a:latin typeface="Bookman Old Style" pitchFamily="18" charset="0"/>
              </a:rPr>
              <a:t> test: </a:t>
            </a:r>
            <a:endParaRPr lang="en-US" dirty="0" smtClean="0">
              <a:latin typeface="Bookman Old Style" pitchFamily="18" charset="0"/>
            </a:endParaRPr>
          </a:p>
          <a:p>
            <a:pPr lvl="1"/>
            <a:r>
              <a:rPr lang="en-US" dirty="0" smtClean="0">
                <a:latin typeface="Bookman Old Style" pitchFamily="18" charset="0"/>
              </a:rPr>
              <a:t>Cellulose strip with a mixture of o-</a:t>
            </a:r>
            <a:r>
              <a:rPr lang="en-US" dirty="0" err="1" smtClean="0">
                <a:latin typeface="Bookman Old Style" pitchFamily="18" charset="0"/>
              </a:rPr>
              <a:t>toluidine</a:t>
            </a:r>
            <a:r>
              <a:rPr lang="en-US" dirty="0" smtClean="0">
                <a:latin typeface="Bookman Old Style" pitchFamily="18" charset="0"/>
              </a:rPr>
              <a:t> and hydrogen peroxide on a tiny pad</a:t>
            </a:r>
          </a:p>
          <a:p>
            <a:pPr lvl="1"/>
            <a:r>
              <a:rPr lang="en-US" dirty="0" smtClean="0">
                <a:latin typeface="Bookman Old Style" pitchFamily="18" charset="0"/>
              </a:rPr>
              <a:t>Moisten strip and dip in to the sample to be tested</a:t>
            </a:r>
          </a:p>
          <a:p>
            <a:pPr lvl="1"/>
            <a:r>
              <a:rPr lang="en-US" b="1" dirty="0" smtClean="0">
                <a:latin typeface="Bookman Old Style" pitchFamily="18" charset="0"/>
              </a:rPr>
              <a:t>The reaction</a:t>
            </a:r>
            <a:r>
              <a:rPr lang="en-US" dirty="0" smtClean="0">
                <a:latin typeface="Bookman Old Style" pitchFamily="18" charset="0"/>
              </a:rPr>
              <a:t>: Hemoglobin catalyzes the conversion of o-</a:t>
            </a:r>
            <a:r>
              <a:rPr lang="en-US" dirty="0" err="1" smtClean="0">
                <a:latin typeface="Bookman Old Style" pitchFamily="18" charset="0"/>
              </a:rPr>
              <a:t>toluidine</a:t>
            </a:r>
            <a:r>
              <a:rPr lang="en-US" dirty="0" smtClean="0">
                <a:latin typeface="Bookman Old Style" pitchFamily="18" charset="0"/>
              </a:rPr>
              <a:t> to a green colored product.  </a:t>
            </a:r>
          </a:p>
          <a:p>
            <a:pPr lvl="1"/>
            <a:r>
              <a:rPr lang="en-US" dirty="0" smtClean="0">
                <a:latin typeface="Bookman Old Style" pitchFamily="18" charset="0"/>
              </a:rPr>
              <a:t>Intensity of the green color is matched to a scale to indicate the concentration of blood present in the sample.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Take out your notebook and copy the following questions.  Provide a short answer.  </a:t>
            </a:r>
            <a:endParaRPr lang="en-US" sz="3200" dirty="0"/>
          </a:p>
        </p:txBody>
      </p:sp>
      <p:sp>
        <p:nvSpPr>
          <p:cNvPr id="3" name="Content Placeholder 2"/>
          <p:cNvSpPr>
            <a:spLocks noGrp="1"/>
          </p:cNvSpPr>
          <p:nvPr>
            <p:ph idx="1"/>
          </p:nvPr>
        </p:nvSpPr>
        <p:spPr/>
        <p:txBody>
          <a:bodyPr/>
          <a:lstStyle/>
          <a:p>
            <a:r>
              <a:rPr lang="en-US" dirty="0" smtClean="0"/>
              <a:t>Blood is……….</a:t>
            </a:r>
          </a:p>
          <a:p>
            <a:r>
              <a:rPr lang="en-US" dirty="0" smtClean="0"/>
              <a:t>The most common blood type is………</a:t>
            </a:r>
          </a:p>
          <a:p>
            <a:r>
              <a:rPr lang="en-US" dirty="0" smtClean="0"/>
              <a:t>Agglutination is……..</a:t>
            </a:r>
          </a:p>
          <a:p>
            <a:r>
              <a:rPr lang="en-US" dirty="0" smtClean="0"/>
              <a:t>A presumptive test is ……….</a:t>
            </a:r>
          </a:p>
          <a:p>
            <a:r>
              <a:rPr lang="en-US" dirty="0" smtClean="0"/>
              <a:t>A confirmatory test is……….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latin typeface="Bookman Old Style" pitchFamily="18" charset="0"/>
              </a:rPr>
              <a:t>Luminol</a:t>
            </a:r>
            <a:r>
              <a:rPr lang="en-US" b="1" dirty="0" smtClean="0">
                <a:latin typeface="Bookman Old Style" pitchFamily="18" charset="0"/>
              </a:rPr>
              <a:t> (5-amino-2,3-dihydro-1,4-phthalizinedione)</a:t>
            </a:r>
          </a:p>
          <a:p>
            <a:r>
              <a:rPr lang="en-US" dirty="0" smtClean="0">
                <a:latin typeface="Bookman Old Style" pitchFamily="18" charset="0"/>
              </a:rPr>
              <a:t>First developed by Walter </a:t>
            </a:r>
            <a:r>
              <a:rPr lang="en-US" dirty="0" err="1" smtClean="0">
                <a:latin typeface="Bookman Old Style" pitchFamily="18" charset="0"/>
              </a:rPr>
              <a:t>Specht</a:t>
            </a:r>
            <a:r>
              <a:rPr lang="en-US" dirty="0" smtClean="0">
                <a:latin typeface="Bookman Old Style" pitchFamily="18" charset="0"/>
              </a:rPr>
              <a:t> in 1937</a:t>
            </a:r>
          </a:p>
          <a:p>
            <a:r>
              <a:rPr lang="en-US" b="1" dirty="0" smtClean="0">
                <a:latin typeface="Bookman Old Style" pitchFamily="18" charset="0"/>
              </a:rPr>
              <a:t>The reaction</a:t>
            </a:r>
            <a:r>
              <a:rPr lang="en-US" dirty="0" smtClean="0">
                <a:latin typeface="Bookman Old Style" pitchFamily="18" charset="0"/>
              </a:rPr>
              <a:t>: </a:t>
            </a:r>
            <a:r>
              <a:rPr lang="en-US" dirty="0" err="1" smtClean="0">
                <a:latin typeface="Bookman Old Style" pitchFamily="18" charset="0"/>
              </a:rPr>
              <a:t>Luminol</a:t>
            </a:r>
            <a:r>
              <a:rPr lang="en-US" dirty="0" smtClean="0">
                <a:latin typeface="Bookman Old Style" pitchFamily="18" charset="0"/>
              </a:rPr>
              <a:t> when treated with hydrogen peroxide in the presence of blood, one ring of the </a:t>
            </a:r>
            <a:r>
              <a:rPr lang="en-US" dirty="0" err="1" smtClean="0">
                <a:latin typeface="Bookman Old Style" pitchFamily="18" charset="0"/>
              </a:rPr>
              <a:t>luminol</a:t>
            </a:r>
            <a:r>
              <a:rPr lang="en-US" dirty="0" smtClean="0">
                <a:latin typeface="Bookman Old Style" pitchFamily="18" charset="0"/>
              </a:rPr>
              <a:t> breaks apart. Nitrogen gas is released and 3-aminophthlate is produced in an excited state. After a brief moment, the 3-APA gives off a photon (425 nm).  A blue </a:t>
            </a:r>
            <a:r>
              <a:rPr lang="en-US" dirty="0" err="1" smtClean="0">
                <a:latin typeface="Bookman Old Style" pitchFamily="18" charset="0"/>
              </a:rPr>
              <a:t>flourescent</a:t>
            </a:r>
            <a:r>
              <a:rPr lang="en-US" dirty="0" smtClean="0">
                <a:latin typeface="Bookman Old Style" pitchFamily="18" charset="0"/>
              </a:rPr>
              <a:t> light is noted. </a:t>
            </a:r>
          </a:p>
          <a:p>
            <a:r>
              <a:rPr lang="en-US" dirty="0" smtClean="0">
                <a:latin typeface="Bookman Old Style" pitchFamily="18" charset="0"/>
              </a:rPr>
              <a:t>Highly sensitive: detects bloodstains diluted up to 10 million; works well on old blood stains too</a:t>
            </a:r>
          </a:p>
          <a:p>
            <a:r>
              <a:rPr lang="en-US" dirty="0" smtClean="0">
                <a:latin typeface="Bookman Old Style" pitchFamily="18" charset="0"/>
              </a:rPr>
              <a:t>Does not interfere with blood typing or DNA analysis</a:t>
            </a:r>
          </a:p>
          <a:p>
            <a:r>
              <a:rPr lang="en-US" dirty="0" smtClean="0">
                <a:latin typeface="Bookman Old Style" pitchFamily="18" charset="0"/>
              </a:rPr>
              <a:t>Can give false positives with plant enzymes, oxidizers, metals, and chlorine</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Chiller" pitchFamily="82" charset="0"/>
              </a:rPr>
              <a:t>Presumptive Test Summary</a:t>
            </a:r>
            <a:endParaRPr lang="en-US" dirty="0">
              <a:solidFill>
                <a:srgbClr val="FF0000"/>
              </a:solidFill>
              <a:latin typeface="Chiller" pitchFamily="8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51817786"/>
              </p:ext>
            </p:extLst>
          </p:nvPr>
        </p:nvGraphicFramePr>
        <p:xfrm>
          <a:off x="381000" y="1219200"/>
          <a:ext cx="8229600" cy="4297680"/>
        </p:xfrm>
        <a:graphic>
          <a:graphicData uri="http://schemas.openxmlformats.org/drawingml/2006/table">
            <a:tbl>
              <a:tblPr firstRow="1" bandRow="1">
                <a:tableStyleId>{21E4AEA4-8DFA-4A89-87EB-49C32662AFE0}</a:tableStyleId>
              </a:tblPr>
              <a:tblGrid>
                <a:gridCol w="2362200"/>
                <a:gridCol w="1828800"/>
                <a:gridCol w="2095500"/>
                <a:gridCol w="1943100"/>
              </a:tblGrid>
              <a:tr h="370840">
                <a:tc>
                  <a:txBody>
                    <a:bodyPr/>
                    <a:lstStyle/>
                    <a:p>
                      <a:r>
                        <a:rPr lang="en-US" dirty="0" smtClean="0">
                          <a:solidFill>
                            <a:schemeClr val="tx1"/>
                          </a:solidFill>
                        </a:rPr>
                        <a:t>Presumptive Test</a:t>
                      </a:r>
                      <a:endParaRPr lang="en-US" dirty="0">
                        <a:solidFill>
                          <a:schemeClr val="tx1"/>
                        </a:solidFill>
                      </a:endParaRPr>
                    </a:p>
                  </a:txBody>
                  <a:tcPr/>
                </a:tc>
                <a:tc>
                  <a:txBody>
                    <a:bodyPr/>
                    <a:lstStyle/>
                    <a:p>
                      <a:r>
                        <a:rPr lang="en-US" dirty="0" smtClean="0">
                          <a:solidFill>
                            <a:schemeClr val="tx1"/>
                          </a:solidFill>
                        </a:rPr>
                        <a:t>Indication of Positive</a:t>
                      </a:r>
                      <a:endParaRPr lang="en-US" dirty="0">
                        <a:solidFill>
                          <a:schemeClr val="tx1"/>
                        </a:solidFill>
                      </a:endParaRPr>
                    </a:p>
                  </a:txBody>
                  <a:tcPr/>
                </a:tc>
                <a:tc>
                  <a:txBody>
                    <a:bodyPr/>
                    <a:lstStyle/>
                    <a:p>
                      <a:r>
                        <a:rPr lang="en-US" dirty="0" smtClean="0">
                          <a:solidFill>
                            <a:schemeClr val="tx1"/>
                          </a:solidFill>
                        </a:rPr>
                        <a:t>Situation Used</a:t>
                      </a:r>
                      <a:endParaRPr lang="en-US" dirty="0">
                        <a:solidFill>
                          <a:schemeClr val="tx1"/>
                        </a:solidFill>
                      </a:endParaRPr>
                    </a:p>
                  </a:txBody>
                  <a:tcPr/>
                </a:tc>
                <a:tc>
                  <a:txBody>
                    <a:bodyPr/>
                    <a:lstStyle/>
                    <a:p>
                      <a:r>
                        <a:rPr lang="en-US" dirty="0" smtClean="0">
                          <a:solidFill>
                            <a:schemeClr val="tx1"/>
                          </a:solidFill>
                        </a:rPr>
                        <a:t>False Positives</a:t>
                      </a:r>
                      <a:endParaRPr lang="en-US" dirty="0">
                        <a:solidFill>
                          <a:schemeClr val="tx1"/>
                        </a:solidFill>
                      </a:endParaRPr>
                    </a:p>
                  </a:txBody>
                  <a:tcPr/>
                </a:tc>
              </a:tr>
              <a:tr h="370840">
                <a:tc>
                  <a:txBody>
                    <a:bodyPr/>
                    <a:lstStyle/>
                    <a:p>
                      <a:r>
                        <a:rPr lang="en-US" dirty="0" err="1" smtClean="0"/>
                        <a:t>Phenolphtalein</a:t>
                      </a:r>
                      <a:r>
                        <a:rPr lang="en-US" dirty="0" smtClean="0"/>
                        <a:t> (</a:t>
                      </a:r>
                      <a:r>
                        <a:rPr lang="en-US" dirty="0" err="1" smtClean="0"/>
                        <a:t>Kastle</a:t>
                      </a:r>
                      <a:r>
                        <a:rPr lang="en-US" dirty="0" smtClean="0"/>
                        <a:t>-Meyer)</a:t>
                      </a:r>
                      <a:endParaRPr lang="en-US" dirty="0"/>
                    </a:p>
                  </a:txBody>
                  <a:tcPr/>
                </a:tc>
                <a:tc>
                  <a:txBody>
                    <a:bodyPr/>
                    <a:lstStyle/>
                    <a:p>
                      <a:r>
                        <a:rPr lang="en-US" dirty="0" smtClean="0"/>
                        <a:t>Bright pink color</a:t>
                      </a:r>
                      <a:endParaRPr lang="en-US" dirty="0"/>
                    </a:p>
                  </a:txBody>
                  <a:tcPr/>
                </a:tc>
                <a:tc>
                  <a:txBody>
                    <a:bodyPr/>
                    <a:lstStyle/>
                    <a:p>
                      <a:r>
                        <a:rPr lang="en-US" dirty="0" smtClean="0"/>
                        <a:t>on</a:t>
                      </a:r>
                      <a:r>
                        <a:rPr lang="en-US" baseline="0" dirty="0" smtClean="0"/>
                        <a:t> visible stains</a:t>
                      </a:r>
                      <a:endParaRPr lang="en-US" dirty="0"/>
                    </a:p>
                  </a:txBody>
                  <a:tcPr/>
                </a:tc>
                <a:tc>
                  <a:txBody>
                    <a:bodyPr/>
                    <a:lstStyle/>
                    <a:p>
                      <a:r>
                        <a:rPr lang="en-US" dirty="0" smtClean="0"/>
                        <a:t>Vegetable</a:t>
                      </a:r>
                      <a:r>
                        <a:rPr lang="en-US" baseline="0" dirty="0" smtClean="0"/>
                        <a:t> material (potatoes and horseradish)</a:t>
                      </a:r>
                      <a:endParaRPr lang="en-US" dirty="0"/>
                    </a:p>
                  </a:txBody>
                  <a:tcPr/>
                </a:tc>
              </a:tr>
              <a:tr h="370840">
                <a:tc>
                  <a:txBody>
                    <a:bodyPr/>
                    <a:lstStyle/>
                    <a:p>
                      <a:r>
                        <a:rPr lang="en-US" dirty="0" err="1" smtClean="0"/>
                        <a:t>Tetramethylbenzidine</a:t>
                      </a:r>
                      <a:r>
                        <a:rPr lang="en-US" dirty="0" smtClean="0"/>
                        <a:t> (TMB)</a:t>
                      </a:r>
                      <a:r>
                        <a:rPr lang="en-US" baseline="0" dirty="0" smtClean="0"/>
                        <a:t> / </a:t>
                      </a:r>
                      <a:r>
                        <a:rPr lang="en-US" baseline="0" dirty="0" err="1" smtClean="0"/>
                        <a:t>Hemastix</a:t>
                      </a:r>
                      <a:endParaRPr lang="en-US" dirty="0"/>
                    </a:p>
                  </a:txBody>
                  <a:tcPr/>
                </a:tc>
                <a:tc>
                  <a:txBody>
                    <a:bodyPr/>
                    <a:lstStyle/>
                    <a:p>
                      <a:r>
                        <a:rPr lang="en-US" dirty="0" smtClean="0"/>
                        <a:t>Green to blue-green color</a:t>
                      </a:r>
                      <a:endParaRPr lang="en-US" dirty="0"/>
                    </a:p>
                  </a:txBody>
                  <a:tcPr/>
                </a:tc>
                <a:tc>
                  <a:txBody>
                    <a:bodyPr/>
                    <a:lstStyle/>
                    <a:p>
                      <a:r>
                        <a:rPr lang="en-US" dirty="0" smtClean="0"/>
                        <a:t>on</a:t>
                      </a:r>
                      <a:r>
                        <a:rPr lang="en-US" baseline="0" dirty="0" smtClean="0"/>
                        <a:t> visible stains</a:t>
                      </a:r>
                      <a:endParaRPr lang="en-US" dirty="0"/>
                    </a:p>
                  </a:txBody>
                  <a:tcPr/>
                </a:tc>
                <a:tc>
                  <a:txBody>
                    <a:bodyPr/>
                    <a:lstStyle/>
                    <a:p>
                      <a:r>
                        <a:rPr lang="en-US" dirty="0" smtClean="0"/>
                        <a:t>Oxidizing agents, catalyst, vegetable peroxidase,</a:t>
                      </a:r>
                      <a:r>
                        <a:rPr lang="en-US" baseline="0" dirty="0" smtClean="0"/>
                        <a:t> </a:t>
                      </a:r>
                      <a:r>
                        <a:rPr lang="en-US" dirty="0" smtClean="0"/>
                        <a:t>cosmetics</a:t>
                      </a:r>
                      <a:endParaRPr lang="en-US" dirty="0"/>
                    </a:p>
                  </a:txBody>
                  <a:tcPr/>
                </a:tc>
              </a:tr>
              <a:tr h="370840">
                <a:tc>
                  <a:txBody>
                    <a:bodyPr/>
                    <a:lstStyle/>
                    <a:p>
                      <a:r>
                        <a:rPr lang="en-US" dirty="0" err="1" smtClean="0"/>
                        <a:t>Luminol</a:t>
                      </a:r>
                      <a:endParaRPr lang="en-US" dirty="0"/>
                    </a:p>
                  </a:txBody>
                  <a:tcPr/>
                </a:tc>
                <a:tc>
                  <a:txBody>
                    <a:bodyPr/>
                    <a:lstStyle/>
                    <a:p>
                      <a:r>
                        <a:rPr lang="en-US" dirty="0" smtClean="0"/>
                        <a:t>Blue-white</a:t>
                      </a:r>
                      <a:r>
                        <a:rPr lang="en-US" baseline="0" dirty="0" smtClean="0"/>
                        <a:t> to yellow-green light</a:t>
                      </a:r>
                      <a:endParaRPr lang="en-US" dirty="0"/>
                    </a:p>
                  </a:txBody>
                  <a:tcPr/>
                </a:tc>
                <a:tc>
                  <a:txBody>
                    <a:bodyPr/>
                    <a:lstStyle/>
                    <a:p>
                      <a:r>
                        <a:rPr lang="en-US" dirty="0" smtClean="0"/>
                        <a:t>latent</a:t>
                      </a:r>
                      <a:r>
                        <a:rPr lang="en-US" baseline="0" dirty="0" smtClean="0"/>
                        <a:t> blood</a:t>
                      </a:r>
                      <a:endParaRPr lang="en-US" dirty="0"/>
                    </a:p>
                  </a:txBody>
                  <a:tcPr/>
                </a:tc>
                <a:tc>
                  <a:txBody>
                    <a:bodyPr/>
                    <a:lstStyle/>
                    <a:p>
                      <a:r>
                        <a:rPr lang="en-US" dirty="0" smtClean="0"/>
                        <a:t>Plant enzymes, oxidizing</a:t>
                      </a:r>
                      <a:r>
                        <a:rPr lang="en-US" baseline="0" dirty="0" smtClean="0"/>
                        <a:t> agents, metals, chlorine</a:t>
                      </a:r>
                      <a:endParaRPr lang="en-US" dirty="0"/>
                    </a:p>
                  </a:txBody>
                  <a:tcPr/>
                </a:tc>
              </a:tr>
              <a:tr h="370840">
                <a:tc>
                  <a:txBody>
                    <a:bodyPr/>
                    <a:lstStyle/>
                    <a:p>
                      <a:r>
                        <a:rPr lang="en-US" dirty="0" smtClean="0"/>
                        <a:t>Fluorescein</a:t>
                      </a:r>
                      <a:endParaRPr lang="en-US" dirty="0"/>
                    </a:p>
                  </a:txBody>
                  <a:tcPr/>
                </a:tc>
                <a:tc>
                  <a:txBody>
                    <a:bodyPr/>
                    <a:lstStyle/>
                    <a:p>
                      <a:r>
                        <a:rPr lang="en-US" dirty="0" smtClean="0"/>
                        <a:t>Fluoresce with UV</a:t>
                      </a:r>
                      <a:r>
                        <a:rPr lang="en-US" baseline="0" dirty="0" smtClean="0"/>
                        <a:t> </a:t>
                      </a:r>
                      <a:r>
                        <a:rPr lang="en-US" dirty="0" smtClean="0"/>
                        <a:t>light</a:t>
                      </a:r>
                      <a:r>
                        <a:rPr lang="en-US" baseline="0" dirty="0" smtClean="0"/>
                        <a:t> source</a:t>
                      </a:r>
                      <a:endParaRPr lang="en-US" dirty="0"/>
                    </a:p>
                  </a:txBody>
                  <a:tcPr/>
                </a:tc>
                <a:tc>
                  <a:txBody>
                    <a:bodyPr/>
                    <a:lstStyle/>
                    <a:p>
                      <a:r>
                        <a:rPr lang="en-US" dirty="0" smtClean="0"/>
                        <a:t>latent</a:t>
                      </a:r>
                      <a:r>
                        <a:rPr lang="en-US" baseline="0" dirty="0" smtClean="0"/>
                        <a:t> blood, vertical surface</a:t>
                      </a:r>
                      <a:endParaRPr lang="en-US" dirty="0"/>
                    </a:p>
                  </a:txBody>
                  <a:tcPr/>
                </a:tc>
                <a:tc>
                  <a:txBody>
                    <a:bodyPr/>
                    <a:lstStyle/>
                    <a:p>
                      <a:r>
                        <a:rPr lang="en-US" dirty="0" smtClean="0"/>
                        <a:t>Copper</a:t>
                      </a:r>
                      <a:r>
                        <a:rPr lang="en-US" baseline="0" dirty="0" smtClean="0"/>
                        <a:t>, hypochlorite</a:t>
                      </a:r>
                      <a:endParaRPr lang="en-US" dirty="0"/>
                    </a:p>
                  </a:txBody>
                  <a:tcPr/>
                </a:tc>
              </a:tr>
            </a:tbl>
          </a:graphicData>
        </a:graphic>
      </p:graphicFrame>
    </p:spTree>
    <p:extLst>
      <p:ext uri="{BB962C8B-B14F-4D97-AF65-F5344CB8AC3E}">
        <p14:creationId xmlns:p14="http://schemas.microsoft.com/office/powerpoint/2010/main" val="127020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hiller" pitchFamily="82" charset="0"/>
              </a:rPr>
              <a:t>Confirmatory Tests for Blood</a:t>
            </a:r>
            <a:endParaRPr lang="en-US" dirty="0">
              <a:solidFill>
                <a:srgbClr val="FF0000"/>
              </a:solidFill>
              <a:latin typeface="Chiller" pitchFamily="82" charset="0"/>
            </a:endParaRPr>
          </a:p>
        </p:txBody>
      </p:sp>
      <p:sp>
        <p:nvSpPr>
          <p:cNvPr id="3" name="Content Placeholder 2"/>
          <p:cNvSpPr>
            <a:spLocks noGrp="1"/>
          </p:cNvSpPr>
          <p:nvPr>
            <p:ph idx="1"/>
          </p:nvPr>
        </p:nvSpPr>
        <p:spPr/>
        <p:txBody>
          <a:bodyPr/>
          <a:lstStyle/>
          <a:p>
            <a:r>
              <a:rPr lang="en-US" b="1" dirty="0" err="1" smtClean="0">
                <a:latin typeface="Bookman Old Style" pitchFamily="18" charset="0"/>
              </a:rPr>
              <a:t>Teichmann</a:t>
            </a:r>
            <a:r>
              <a:rPr lang="en-US" b="1" dirty="0" smtClean="0">
                <a:latin typeface="Bookman Old Style" pitchFamily="18" charset="0"/>
              </a:rPr>
              <a:t> test (1853)</a:t>
            </a:r>
          </a:p>
          <a:p>
            <a:pPr lvl="1"/>
            <a:r>
              <a:rPr lang="en-US" dirty="0" smtClean="0">
                <a:latin typeface="Bookman Old Style" pitchFamily="18" charset="0"/>
              </a:rPr>
              <a:t>Reagent:  mixture of glacial acetic acid and sodium chloride</a:t>
            </a:r>
          </a:p>
          <a:p>
            <a:pPr lvl="1"/>
            <a:r>
              <a:rPr lang="en-US" b="1" dirty="0" smtClean="0">
                <a:latin typeface="Bookman Old Style" pitchFamily="18" charset="0"/>
              </a:rPr>
              <a:t>The reaction:  </a:t>
            </a:r>
            <a:r>
              <a:rPr lang="en-US" dirty="0" smtClean="0">
                <a:latin typeface="Bookman Old Style" pitchFamily="18" charset="0"/>
              </a:rPr>
              <a:t>reagent causes hemoglobin molecules in blood to split producing brown crystals of </a:t>
            </a:r>
            <a:r>
              <a:rPr lang="en-US" dirty="0" err="1" smtClean="0">
                <a:latin typeface="Bookman Old Style" pitchFamily="18" charset="0"/>
              </a:rPr>
              <a:t>hemin</a:t>
            </a:r>
            <a:r>
              <a:rPr lang="en-US" dirty="0" smtClean="0">
                <a:latin typeface="Bookman Old Style" pitchFamily="18" charset="0"/>
              </a:rPr>
              <a:t> (purple to almost black)</a:t>
            </a:r>
          </a:p>
          <a:p>
            <a:pPr lvl="1"/>
            <a:endParaRPr lang="en-US" b="1" dirty="0" smtClean="0">
              <a:latin typeface="Bookman Old Styl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hiller" pitchFamily="82" charset="0"/>
              </a:rPr>
              <a:t>Confirmatory Tests for Blood</a:t>
            </a:r>
            <a:endParaRPr lang="en-US" dirty="0"/>
          </a:p>
        </p:txBody>
      </p:sp>
      <p:sp>
        <p:nvSpPr>
          <p:cNvPr id="3" name="Content Placeholder 2"/>
          <p:cNvSpPr>
            <a:spLocks noGrp="1"/>
          </p:cNvSpPr>
          <p:nvPr>
            <p:ph idx="1"/>
          </p:nvPr>
        </p:nvSpPr>
        <p:spPr/>
        <p:txBody>
          <a:bodyPr/>
          <a:lstStyle/>
          <a:p>
            <a:r>
              <a:rPr lang="en-US" b="1" dirty="0" err="1" smtClean="0">
                <a:latin typeface="Bookman Old Style" pitchFamily="18" charset="0"/>
              </a:rPr>
              <a:t>Takayma</a:t>
            </a:r>
            <a:r>
              <a:rPr lang="en-US" b="1" dirty="0" smtClean="0">
                <a:latin typeface="Bookman Old Style" pitchFamily="18" charset="0"/>
              </a:rPr>
              <a:t> Test (1912)</a:t>
            </a:r>
          </a:p>
          <a:p>
            <a:r>
              <a:rPr lang="en-US" dirty="0" smtClean="0">
                <a:latin typeface="Bookman Old Style" pitchFamily="18" charset="0"/>
              </a:rPr>
              <a:t>The reaction: pyridine is added to blood causing the reduction of hemoglobin to a pyridine-hemoglobin complex that is salmon pink color. </a:t>
            </a:r>
            <a:endParaRPr lang="en-US" dirty="0">
              <a:latin typeface="Bookman Old Style"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hiller" pitchFamily="82" charset="0"/>
              </a:rPr>
              <a:t>Human blood or animal blood</a:t>
            </a:r>
            <a:endParaRPr lang="en-US" dirty="0">
              <a:solidFill>
                <a:srgbClr val="FF0000"/>
              </a:solidFill>
              <a:latin typeface="Chiller" pitchFamily="82"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Bookman Old Style" pitchFamily="18" charset="0"/>
              </a:rPr>
              <a:t>Once a stain has tested positive for blood, the origin (animal or human) must be determined. </a:t>
            </a:r>
          </a:p>
          <a:p>
            <a:r>
              <a:rPr lang="en-US" b="1" dirty="0" err="1" smtClean="0">
                <a:latin typeface="Bookman Old Style" pitchFamily="18" charset="0"/>
              </a:rPr>
              <a:t>Ouchterlony</a:t>
            </a:r>
            <a:r>
              <a:rPr lang="en-US" b="1" dirty="0" smtClean="0">
                <a:latin typeface="Bookman Old Style" pitchFamily="18" charset="0"/>
              </a:rPr>
              <a:t> test or precipitin test (1960)</a:t>
            </a:r>
          </a:p>
          <a:p>
            <a:r>
              <a:rPr lang="en-US" b="1" dirty="0" smtClean="0">
                <a:latin typeface="Bookman Old Style" pitchFamily="18" charset="0"/>
              </a:rPr>
              <a:t>The test:  based on antibody-antigen reaction</a:t>
            </a:r>
          </a:p>
          <a:p>
            <a:r>
              <a:rPr lang="en-US" dirty="0" smtClean="0">
                <a:latin typeface="Bookman Old Style" pitchFamily="18" charset="0"/>
              </a:rPr>
              <a:t>Experimental animal (rabbit) is injected with sample of human blood. Rabbit makes antibodies to human blood cells. Blood is drawn from rabbit and mixed with the unknown blood sample.  If the blood is human, clumping will be observed and it can be concluded that the unknown blood was human.  </a:t>
            </a:r>
            <a:endParaRPr lang="en-US" dirty="0">
              <a:latin typeface="Bookman Old Style"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Bloodstain Patterns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Bookman Old Style" pitchFamily="18" charset="0"/>
              </a:rPr>
              <a:t>Important elements of Blood pattern analysis: </a:t>
            </a:r>
          </a:p>
          <a:p>
            <a:pPr lvl="1"/>
            <a:r>
              <a:rPr lang="en-US" dirty="0" smtClean="0">
                <a:latin typeface="Bookman Old Style" pitchFamily="18" charset="0"/>
              </a:rPr>
              <a:t>Type of surface on which blood falls</a:t>
            </a:r>
          </a:p>
          <a:p>
            <a:pPr lvl="2"/>
            <a:r>
              <a:rPr lang="en-US" dirty="0" smtClean="0">
                <a:latin typeface="Bookman Old Style" pitchFamily="18" charset="0"/>
              </a:rPr>
              <a:t>Smooth, hard surface results in more clearly defined drops</a:t>
            </a:r>
          </a:p>
          <a:p>
            <a:pPr lvl="1"/>
            <a:r>
              <a:rPr lang="en-US" dirty="0" smtClean="0">
                <a:latin typeface="Bookman Old Style" pitchFamily="18" charset="0"/>
              </a:rPr>
              <a:t>Shapes of the individual drops</a:t>
            </a:r>
          </a:p>
          <a:p>
            <a:pPr lvl="2"/>
            <a:r>
              <a:rPr lang="en-US" dirty="0" smtClean="0">
                <a:latin typeface="Bookman Old Style" pitchFamily="18" charset="0"/>
              </a:rPr>
              <a:t>Round (circular) shape means the blood dropped vertically</a:t>
            </a:r>
          </a:p>
          <a:p>
            <a:pPr lvl="2"/>
            <a:r>
              <a:rPr lang="en-US" dirty="0" smtClean="0">
                <a:latin typeface="Bookman Old Style" pitchFamily="18" charset="0"/>
              </a:rPr>
              <a:t>Drops at an angle appear more elliptical</a:t>
            </a:r>
          </a:p>
          <a:p>
            <a:pPr lvl="3"/>
            <a:r>
              <a:rPr lang="en-US" dirty="0" smtClean="0">
                <a:latin typeface="Bookman Old Style" pitchFamily="18" charset="0"/>
              </a:rPr>
              <a:t>Greater angle = more elliptical shape</a:t>
            </a:r>
          </a:p>
          <a:p>
            <a:pPr lvl="3"/>
            <a:r>
              <a:rPr lang="en-US" dirty="0" smtClean="0">
                <a:latin typeface="Bookman Old Style" pitchFamily="18" charset="0"/>
              </a:rPr>
              <a:t>Pointed end always faces the direction of the source</a:t>
            </a:r>
          </a:p>
          <a:p>
            <a:pPr lvl="1"/>
            <a:endParaRPr lang="en-US" dirty="0" smtClean="0">
              <a:latin typeface="Bookman Old Style" pitchFamily="18" charset="0"/>
            </a:endParaRPr>
          </a:p>
          <a:p>
            <a:pPr lvl="1"/>
            <a:endParaRPr lang="en-US" dirty="0" smtClean="0">
              <a:latin typeface="Bookman Old Style" pitchFamily="18" charset="0"/>
            </a:endParaRPr>
          </a:p>
          <a:p>
            <a:pPr lvl="1">
              <a:buNone/>
            </a:pPr>
            <a:endParaRPr lang="en-US" dirty="0" smtClean="0">
              <a:latin typeface="Bookman Old Style" pitchFamily="18" charset="0"/>
            </a:endParaRPr>
          </a:p>
        </p:txBody>
      </p:sp>
      <p:pic>
        <p:nvPicPr>
          <p:cNvPr id="6" name="Picture 5" descr="running spatter.jpg"/>
          <p:cNvPicPr>
            <a:picLocks noChangeAspect="1"/>
          </p:cNvPicPr>
          <p:nvPr/>
        </p:nvPicPr>
        <p:blipFill>
          <a:blip r:embed="rId2" cstate="print"/>
          <a:stretch>
            <a:fillRect/>
          </a:stretch>
        </p:blipFill>
        <p:spPr>
          <a:xfrm>
            <a:off x="5867400" y="0"/>
            <a:ext cx="3028950" cy="150495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latin typeface="Chiller" pitchFamily="82" charset="0"/>
              </a:rPr>
              <a:t>Spatter Patterns</a:t>
            </a:r>
            <a:endParaRPr lang="en-US" sz="6000" dirty="0">
              <a:solidFill>
                <a:srgbClr val="FF0000"/>
              </a:solidFill>
              <a:latin typeface="Chiller" pitchFamily="82" charset="0"/>
            </a:endParaRPr>
          </a:p>
        </p:txBody>
      </p:sp>
      <p:sp>
        <p:nvSpPr>
          <p:cNvPr id="3" name="Content Placeholder 2"/>
          <p:cNvSpPr>
            <a:spLocks noGrp="1"/>
          </p:cNvSpPr>
          <p:nvPr>
            <p:ph idx="1"/>
          </p:nvPr>
        </p:nvSpPr>
        <p:spPr/>
        <p:txBody>
          <a:bodyPr>
            <a:normAutofit fontScale="92500" lnSpcReduction="20000"/>
          </a:bodyPr>
          <a:lstStyle/>
          <a:p>
            <a:pPr lvl="1"/>
            <a:r>
              <a:rPr lang="en-US" b="1" dirty="0" smtClean="0">
                <a:latin typeface="Bookman Old Style" pitchFamily="18" charset="0"/>
              </a:rPr>
              <a:t>Low velocity</a:t>
            </a:r>
            <a:r>
              <a:rPr lang="en-US" dirty="0" smtClean="0">
                <a:latin typeface="Bookman Old Style" pitchFamily="18" charset="0"/>
              </a:rPr>
              <a:t>: outward projection of blood drops in a relatively cohesive amoeba-shaped array</a:t>
            </a:r>
          </a:p>
          <a:p>
            <a:pPr lvl="1"/>
            <a:r>
              <a:rPr lang="en-US" b="1" dirty="0" smtClean="0">
                <a:latin typeface="Bookman Old Style" pitchFamily="18" charset="0"/>
              </a:rPr>
              <a:t>Medium velocity</a:t>
            </a:r>
            <a:r>
              <a:rPr lang="en-US" dirty="0" smtClean="0">
                <a:latin typeface="Bookman Old Style" pitchFamily="18" charset="0"/>
              </a:rPr>
              <a:t>:  individual droplets that are about 1 millimeter or more in diameter </a:t>
            </a:r>
            <a:r>
              <a:rPr lang="en-US" sz="2400" dirty="0" smtClean="0">
                <a:latin typeface="Bookman Old Style" pitchFamily="18" charset="0"/>
              </a:rPr>
              <a:t>[</a:t>
            </a:r>
            <a:r>
              <a:rPr lang="en-US" dirty="0" smtClean="0">
                <a:latin typeface="Bookman Old Style" pitchFamily="18" charset="0"/>
              </a:rPr>
              <a:t>weapon moves with a velocity of 100 ft/sec (30 m/s)]</a:t>
            </a:r>
          </a:p>
          <a:p>
            <a:pPr lvl="2"/>
            <a:r>
              <a:rPr lang="en-US" dirty="0" smtClean="0">
                <a:latin typeface="Bookman Old Style" pitchFamily="18" charset="0"/>
              </a:rPr>
              <a:t>Possible weapons: person’s fist, hammer, knife or baseball bat (blunt instruments)</a:t>
            </a:r>
          </a:p>
          <a:p>
            <a:pPr lvl="1"/>
            <a:r>
              <a:rPr lang="en-US" b="1" dirty="0" smtClean="0">
                <a:latin typeface="Bookman Old Style" pitchFamily="18" charset="0"/>
              </a:rPr>
              <a:t>High velocity: </a:t>
            </a:r>
            <a:r>
              <a:rPr lang="en-US" dirty="0" smtClean="0">
                <a:latin typeface="Bookman Old Style" pitchFamily="18" charset="0"/>
              </a:rPr>
              <a:t>droplets less than 1 millimeter in diameter (tiny drops) produced by rapidly moving object such as a bullet fired from a gun</a:t>
            </a:r>
            <a:endParaRPr lang="en-US" b="1" dirty="0" smtClean="0">
              <a:latin typeface="Bookman Old Style" pitchFamily="18" charset="0"/>
            </a:endParaRPr>
          </a:p>
          <a:p>
            <a:endParaRPr lang="en-US" dirty="0">
              <a:latin typeface="Bookman Old Styl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Chiller" pitchFamily="82" charset="0"/>
              </a:rPr>
              <a:t>What can a blood spatter tell you……</a:t>
            </a:r>
            <a:endParaRPr lang="en-US" dirty="0">
              <a:solidFill>
                <a:srgbClr val="FF0000"/>
              </a:solidFill>
              <a:latin typeface="Chiller" pitchFamily="82"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Bookman Old Style" pitchFamily="18" charset="0"/>
              </a:rPr>
              <a:t>The source of the blood (where the victim was struck)</a:t>
            </a:r>
          </a:p>
          <a:p>
            <a:r>
              <a:rPr lang="en-US" dirty="0" smtClean="0">
                <a:latin typeface="Bookman Old Style" pitchFamily="18" charset="0"/>
              </a:rPr>
              <a:t>The type of impact that produced the blood</a:t>
            </a:r>
          </a:p>
          <a:p>
            <a:r>
              <a:rPr lang="en-US" dirty="0" smtClean="0">
                <a:latin typeface="Bookman Old Style" pitchFamily="18" charset="0"/>
              </a:rPr>
              <a:t>The number of incidents that occurred to produce the blood (how many impacts)</a:t>
            </a:r>
          </a:p>
          <a:p>
            <a:r>
              <a:rPr lang="en-US" dirty="0" smtClean="0">
                <a:latin typeface="Bookman Old Style" pitchFamily="18" charset="0"/>
              </a:rPr>
              <a:t>The direction and speed that the victim was moving during the crime</a:t>
            </a:r>
          </a:p>
          <a:p>
            <a:r>
              <a:rPr lang="en-US" dirty="0" smtClean="0">
                <a:latin typeface="Bookman Old Style" pitchFamily="18" charset="0"/>
              </a:rPr>
              <a:t>The position of the victim during the crime</a:t>
            </a:r>
          </a:p>
          <a:p>
            <a:r>
              <a:rPr lang="en-US" dirty="0" smtClean="0">
                <a:latin typeface="Bookman Old Style" pitchFamily="18" charset="0"/>
              </a:rPr>
              <a:t>Whether the victim’s arteries were cut</a:t>
            </a:r>
            <a:endParaRPr lang="en-US" dirty="0">
              <a:latin typeface="Bookman Old Style"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FF0000"/>
              </a:solidFill>
              <a:latin typeface="Chiller" pitchFamily="82" charset="0"/>
            </a:endParaRPr>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4309" t="2251" r="6227"/>
          <a:stretch/>
        </p:blipFill>
        <p:spPr>
          <a:xfrm>
            <a:off x="1447800" y="304800"/>
            <a:ext cx="4191990" cy="617022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rot="10800000" flipV="1">
            <a:off x="5791200" y="3038132"/>
            <a:ext cx="3200400" cy="646331"/>
          </a:xfrm>
          <a:prstGeom prst="rect">
            <a:avLst/>
          </a:prstGeom>
          <a:noFill/>
        </p:spPr>
        <p:txBody>
          <a:bodyPr wrap="square" rtlCol="0">
            <a:spAutoFit/>
          </a:bodyPr>
          <a:lstStyle/>
          <a:p>
            <a:r>
              <a:rPr lang="en-US" dirty="0" smtClean="0">
                <a:hlinkClick r:id="rId3"/>
              </a:rPr>
              <a:t>www.crosscuttingconcepts.com</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Chiller" pitchFamily="82" charset="0"/>
              </a:rPr>
              <a:t>Trigonometry and Angle of Impact</a:t>
            </a:r>
            <a:endParaRPr lang="en-US" dirty="0">
              <a:solidFill>
                <a:srgbClr val="FF0000"/>
              </a:solidFill>
              <a:latin typeface="Chiller" pitchFamily="82" charset="0"/>
            </a:endParaRPr>
          </a:p>
        </p:txBody>
      </p:sp>
      <p:sp>
        <p:nvSpPr>
          <p:cNvPr id="3" name="Text Placeholder 2"/>
          <p:cNvSpPr>
            <a:spLocks noGrp="1"/>
          </p:cNvSpPr>
          <p:nvPr>
            <p:ph type="body" sz="quarter" idx="13"/>
          </p:nvPr>
        </p:nvSpPr>
        <p:spPr>
          <a:xfrm>
            <a:off x="609600" y="838200"/>
            <a:ext cx="8153400" cy="4876800"/>
          </a:xfrm>
        </p:spPr>
        <p:txBody>
          <a:bodyPr>
            <a:normAutofit fontScale="92500" lnSpcReduction="20000"/>
          </a:bodyPr>
          <a:lstStyle/>
          <a:p>
            <a:r>
              <a:rPr lang="en-US" dirty="0" smtClean="0">
                <a:solidFill>
                  <a:schemeClr val="tx1"/>
                </a:solidFill>
              </a:rPr>
              <a:t> </a:t>
            </a:r>
            <a:r>
              <a:rPr lang="en-US" b="1" dirty="0" smtClean="0">
                <a:solidFill>
                  <a:schemeClr val="tx1"/>
                </a:solidFill>
                <a:latin typeface="Bookman Old Style" pitchFamily="18" charset="0"/>
              </a:rPr>
              <a:t>To determine the angle of impact:</a:t>
            </a:r>
          </a:p>
          <a:p>
            <a:pPr lvl="1"/>
            <a:r>
              <a:rPr lang="en-US" sz="2400" dirty="0" smtClean="0">
                <a:solidFill>
                  <a:schemeClr val="tx1"/>
                </a:solidFill>
                <a:latin typeface="Bookman Old Style" pitchFamily="18" charset="0"/>
              </a:rPr>
              <a:t>Measure the width and length of the blood spatter.  Length must be longer than width.</a:t>
            </a:r>
          </a:p>
          <a:p>
            <a:pPr lvl="1"/>
            <a:r>
              <a:rPr lang="en-US" sz="2400" dirty="0" smtClean="0">
                <a:solidFill>
                  <a:schemeClr val="tx1"/>
                </a:solidFill>
                <a:latin typeface="Bookman Old Style" pitchFamily="18" charset="0"/>
              </a:rPr>
              <a:t>Divide width by length.</a:t>
            </a:r>
          </a:p>
          <a:p>
            <a:pPr lvl="1"/>
            <a:r>
              <a:rPr lang="en-US" sz="2400" dirty="0" smtClean="0">
                <a:solidFill>
                  <a:schemeClr val="tx1"/>
                </a:solidFill>
                <a:latin typeface="Bookman Old Style" pitchFamily="18" charset="0"/>
              </a:rPr>
              <a:t>Take the arcsine of your result.</a:t>
            </a:r>
          </a:p>
          <a:p>
            <a:pPr lvl="1"/>
            <a:r>
              <a:rPr lang="en-US" sz="2400" dirty="0" smtClean="0">
                <a:solidFill>
                  <a:schemeClr val="tx1"/>
                </a:solidFill>
                <a:latin typeface="Bookman Old Style" pitchFamily="18" charset="0"/>
              </a:rPr>
              <a:t>This formula will not produce accurate results at extreme angles ( less than 10˚ or greater than 60 ˚). o determine the angle of impact:</a:t>
            </a:r>
          </a:p>
          <a:p>
            <a:pPr lvl="1"/>
            <a:r>
              <a:rPr lang="en-US" sz="2400" dirty="0" smtClean="0">
                <a:solidFill>
                  <a:schemeClr val="tx1"/>
                </a:solidFill>
                <a:latin typeface="Bookman Old Style" pitchFamily="18" charset="0"/>
              </a:rPr>
              <a:t>Measure the width and length of the blood spatter.  Length must be longer than width.</a:t>
            </a:r>
          </a:p>
          <a:p>
            <a:pPr lvl="1"/>
            <a:r>
              <a:rPr lang="en-US" sz="2400" dirty="0" smtClean="0">
                <a:solidFill>
                  <a:schemeClr val="tx1"/>
                </a:solidFill>
                <a:latin typeface="Bookman Old Style" pitchFamily="18" charset="0"/>
              </a:rPr>
              <a:t>Divide width by length.</a:t>
            </a:r>
          </a:p>
          <a:p>
            <a:pPr lvl="1"/>
            <a:r>
              <a:rPr lang="en-US" sz="2400" dirty="0" smtClean="0">
                <a:solidFill>
                  <a:schemeClr val="tx1"/>
                </a:solidFill>
                <a:latin typeface="Bookman Old Style" pitchFamily="18" charset="0"/>
              </a:rPr>
              <a:t>Take the arcsine of your result.</a:t>
            </a:r>
          </a:p>
          <a:p>
            <a:pPr lvl="1"/>
            <a:r>
              <a:rPr lang="en-US" sz="2400" dirty="0" smtClean="0">
                <a:solidFill>
                  <a:schemeClr val="tx1"/>
                </a:solidFill>
                <a:latin typeface="Bookman Old Style" pitchFamily="18" charset="0"/>
              </a:rPr>
              <a:t>This formula will not produce accurate results at extreme angles ( less than 10˚ or greater than 60</a:t>
            </a:r>
            <a:r>
              <a:rPr lang="en-US" sz="2400" dirty="0">
                <a:solidFill>
                  <a:schemeClr val="tx1"/>
                </a:solidFill>
                <a:latin typeface="Bookman Old Style" pitchFamily="18" charset="0"/>
              </a:rPr>
              <a:t> ˚</a:t>
            </a:r>
            <a:r>
              <a:rPr lang="en-US" sz="2400" dirty="0" smtClean="0">
                <a:solidFill>
                  <a:schemeClr val="tx1"/>
                </a:solidFill>
                <a:latin typeface="Bookman Old Style" pitchFamily="18" charset="0"/>
              </a:rPr>
              <a:t>).</a:t>
            </a:r>
            <a:endParaRPr lang="en-US" sz="2400" dirty="0">
              <a:solidFill>
                <a:schemeClr val="tx1"/>
              </a:solidFill>
              <a:latin typeface="Bookman Old Style" pitchFamily="18" charset="0"/>
            </a:endParaRPr>
          </a:p>
        </p:txBody>
      </p:sp>
      <p:sp>
        <p:nvSpPr>
          <p:cNvPr id="6" name="TextBox 5"/>
          <p:cNvSpPr txBox="1">
            <a:spLocks noRot="1" noChangeAspect="1" noMove="1" noResize="1" noEditPoints="1" noAdjustHandles="1" noChangeArrowheads="1" noChangeShapeType="1" noTextEdit="1"/>
          </p:cNvSpPr>
          <p:nvPr/>
        </p:nvSpPr>
        <p:spPr>
          <a:xfrm>
            <a:off x="1143000" y="5371792"/>
            <a:ext cx="1945213" cy="932371"/>
          </a:xfrm>
          <a:prstGeom prst="rect">
            <a:avLst/>
          </a:prstGeom>
          <a:blipFill rotWithShape="1">
            <a:blip r:embed="rId2" cstate="print"/>
            <a:stretch>
              <a:fillRect/>
            </a:stretch>
          </a:blipFill>
        </p:spPr>
        <p:txBody>
          <a:bodyPr/>
          <a:lstStyle/>
          <a:p>
            <a:r>
              <a:rPr lang="en-US"/>
              <a:t> </a:t>
            </a:r>
          </a:p>
        </p:txBody>
      </p:sp>
      <p:sp>
        <p:nvSpPr>
          <p:cNvPr id="7" name="TextBox 6"/>
          <p:cNvSpPr txBox="1">
            <a:spLocks noRot="1" noChangeAspect="1" noMove="1" noResize="1" noEditPoints="1" noAdjustHandles="1" noChangeArrowheads="1" noChangeShapeType="1" noTextEdit="1"/>
          </p:cNvSpPr>
          <p:nvPr/>
        </p:nvSpPr>
        <p:spPr>
          <a:xfrm>
            <a:off x="5105400" y="5392229"/>
            <a:ext cx="2819939" cy="932371"/>
          </a:xfrm>
          <a:prstGeom prst="rect">
            <a:avLst/>
          </a:prstGeom>
          <a:blipFill rotWithShape="1">
            <a:blip r:embed="rId3" cstate="print"/>
            <a:stretch>
              <a:fillRect/>
            </a:stretch>
          </a:blipFill>
        </p:spPr>
        <p:txBody>
          <a:bodyPr/>
          <a:lstStyle/>
          <a:p>
            <a:r>
              <a:rPr lang="en-US">
                <a:noFill/>
              </a:rPr>
              <a:t> </a:t>
            </a:r>
          </a:p>
        </p:txBody>
      </p:sp>
    </p:spTree>
    <p:extLst>
      <p:ext uri="{BB962C8B-B14F-4D97-AF65-F5344CB8AC3E}">
        <p14:creationId xmlns:p14="http://schemas.microsoft.com/office/powerpoint/2010/main" val="4119010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600200"/>
          </a:xfrm>
        </p:spPr>
        <p:txBody>
          <a:bodyPr>
            <a:normAutofit/>
          </a:bodyPr>
          <a:lstStyle/>
          <a:p>
            <a:r>
              <a:rPr lang="en-US" dirty="0" smtClean="0"/>
              <a:t>	</a:t>
            </a:r>
            <a:r>
              <a:rPr lang="en-US" sz="8000" dirty="0" smtClean="0">
                <a:solidFill>
                  <a:srgbClr val="FF0000"/>
                </a:solidFill>
                <a:latin typeface="Chiller" pitchFamily="82" charset="0"/>
              </a:rPr>
              <a:t>BLOOD as Evidence</a:t>
            </a:r>
            <a:endParaRPr lang="en-US" dirty="0"/>
          </a:p>
        </p:txBody>
      </p:sp>
      <p:sp>
        <p:nvSpPr>
          <p:cNvPr id="3" name="Content Placeholder 2"/>
          <p:cNvSpPr>
            <a:spLocks noGrp="1"/>
          </p:cNvSpPr>
          <p:nvPr>
            <p:ph idx="1"/>
          </p:nvPr>
        </p:nvSpPr>
        <p:spPr/>
        <p:txBody>
          <a:bodyPr>
            <a:noAutofit/>
          </a:bodyPr>
          <a:lstStyle/>
          <a:p>
            <a:r>
              <a:rPr lang="en-US" dirty="0" smtClean="0">
                <a:latin typeface="Bookman Old Style" pitchFamily="18" charset="0"/>
              </a:rPr>
              <a:t>Valued as evidence especially in </a:t>
            </a:r>
            <a:r>
              <a:rPr lang="en-US" dirty="0" smtClean="0">
                <a:solidFill>
                  <a:srgbClr val="0070C0"/>
                </a:solidFill>
                <a:latin typeface="Bookman Old Style" pitchFamily="18" charset="0"/>
              </a:rPr>
              <a:t>violent crimes </a:t>
            </a:r>
            <a:r>
              <a:rPr lang="en-US" dirty="0" smtClean="0">
                <a:latin typeface="Bookman Old Style" pitchFamily="18" charset="0"/>
              </a:rPr>
              <a:t>such as murder and rape</a:t>
            </a:r>
            <a:endParaRPr lang="en-US" dirty="0" smtClean="0">
              <a:solidFill>
                <a:srgbClr val="0070C0"/>
              </a:solidFill>
              <a:latin typeface="Bookman Old Style" pitchFamily="18" charset="0"/>
            </a:endParaRPr>
          </a:p>
          <a:p>
            <a:r>
              <a:rPr lang="en-US" dirty="0" smtClean="0">
                <a:latin typeface="Bookman Old Style" pitchFamily="18" charset="0"/>
              </a:rPr>
              <a:t>Characteristics are variable among the population making it possible to rule in or rule out a person as the perpetrator.</a:t>
            </a:r>
          </a:p>
          <a:p>
            <a:r>
              <a:rPr lang="en-US" dirty="0" smtClean="0">
                <a:latin typeface="Bookman Old Style" pitchFamily="18" charset="0"/>
              </a:rPr>
              <a:t>Stains and blood spatter patterns reveal information about the crime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dirty="0" smtClean="0">
                <a:solidFill>
                  <a:schemeClr val="tx2"/>
                </a:solidFill>
              </a:rPr>
              <a:t>Find your blood pattern sheets from yesterday.  </a:t>
            </a:r>
          </a:p>
          <a:p>
            <a:r>
              <a:rPr lang="en-US" sz="3600" dirty="0" smtClean="0">
                <a:solidFill>
                  <a:schemeClr val="tx2"/>
                </a:solidFill>
              </a:rPr>
              <a:t>Begin measuring each blood drop.  </a:t>
            </a:r>
          </a:p>
          <a:p>
            <a:r>
              <a:rPr lang="en-US" sz="3600" dirty="0" smtClean="0">
                <a:solidFill>
                  <a:schemeClr val="tx2"/>
                </a:solidFill>
              </a:rPr>
              <a:t>Measure the length and width for each drop.  You can write this information on the droplet sheet next to each drop.  Once you have 3 or 4 consistent measurements, average them and record on your lab data sheet.  Instructions to follow for what to do next. </a:t>
            </a:r>
            <a:endParaRPr lang="en-US" sz="3600" dirty="0">
              <a:solidFill>
                <a:schemeClr val="tx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Chiller" pitchFamily="82" charset="0"/>
              </a:rPr>
              <a:t>Area of Convergence (2d area)</a:t>
            </a:r>
            <a:endParaRPr lang="en-US" dirty="0">
              <a:solidFill>
                <a:srgbClr val="FF0000"/>
              </a:solidFill>
              <a:latin typeface="Chiller" pitchFamily="82" charset="0"/>
            </a:endParaRPr>
          </a:p>
        </p:txBody>
      </p:sp>
      <p:sp>
        <p:nvSpPr>
          <p:cNvPr id="3" name="Text Placeholder 2"/>
          <p:cNvSpPr>
            <a:spLocks noGrp="1"/>
          </p:cNvSpPr>
          <p:nvPr>
            <p:ph type="body" sz="quarter" idx="13"/>
          </p:nvPr>
        </p:nvSpPr>
        <p:spPr>
          <a:xfrm>
            <a:off x="609600" y="1295400"/>
            <a:ext cx="4114800" cy="5029200"/>
          </a:xfrm>
        </p:spPr>
        <p:txBody>
          <a:bodyPr>
            <a:normAutofit fontScale="85000" lnSpcReduction="20000"/>
          </a:bodyPr>
          <a:lstStyle/>
          <a:p>
            <a:r>
              <a:rPr lang="en-US" dirty="0" smtClean="0">
                <a:solidFill>
                  <a:schemeClr val="tx1"/>
                </a:solidFill>
              </a:rPr>
              <a:t>After many strings have been placed, a general area of convergence will appear where the strings overlap.</a:t>
            </a:r>
          </a:p>
          <a:p>
            <a:endParaRPr lang="en-US" dirty="0" smtClean="0">
              <a:solidFill>
                <a:schemeClr val="tx1"/>
              </a:solidFill>
            </a:endParaRPr>
          </a:p>
          <a:p>
            <a:r>
              <a:rPr lang="en-US" dirty="0" smtClean="0">
                <a:solidFill>
                  <a:schemeClr val="tx1"/>
                </a:solidFill>
              </a:rPr>
              <a:t>This can also be done on a computer with image analysis software.</a:t>
            </a:r>
          </a:p>
          <a:p>
            <a:endParaRPr lang="en-US" dirty="0" smtClean="0">
              <a:solidFill>
                <a:schemeClr val="tx1"/>
              </a:solidFill>
            </a:endParaRPr>
          </a:p>
          <a:p>
            <a:endParaRPr lang="en-US" dirty="0" smtClean="0">
              <a:solidFill>
                <a:schemeClr val="tx1"/>
              </a:solidFill>
            </a:endParaRPr>
          </a:p>
          <a:p>
            <a:r>
              <a:rPr lang="en-US" dirty="0" smtClean="0">
                <a:solidFill>
                  <a:schemeClr val="tx1"/>
                </a:solidFill>
                <a:hlinkClick r:id="rId2"/>
              </a:rPr>
              <a:t>www.crosscuttingconcepts.com</a:t>
            </a:r>
            <a:endParaRPr lang="en-US" dirty="0" smtClean="0">
              <a:solidFill>
                <a:schemeClr val="tx1"/>
              </a:solidFill>
            </a:endParaRPr>
          </a:p>
          <a:p>
            <a:endParaRPr lang="en-US" dirty="0">
              <a:solidFill>
                <a:schemeClr val="tx1"/>
              </a:solidFill>
            </a:endParaRPr>
          </a:p>
        </p:txBody>
      </p:sp>
      <p:sp>
        <p:nvSpPr>
          <p:cNvPr id="21" name="Rectangle 20"/>
          <p:cNvSpPr/>
          <p:nvPr/>
        </p:nvSpPr>
        <p:spPr>
          <a:xfrm>
            <a:off x="5257800" y="2066710"/>
            <a:ext cx="32766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stCxn id="55" idx="6"/>
          </p:cNvCxnSpPr>
          <p:nvPr/>
        </p:nvCxnSpPr>
        <p:spPr>
          <a:xfrm>
            <a:off x="6401476" y="2752396"/>
            <a:ext cx="1142324" cy="220060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5" name="Straight Arrow Connector 24"/>
          <p:cNvCxnSpPr>
            <a:stCxn id="50" idx="2"/>
          </p:cNvCxnSpPr>
          <p:nvPr/>
        </p:nvCxnSpPr>
        <p:spPr>
          <a:xfrm flipH="1">
            <a:off x="6477000" y="2422957"/>
            <a:ext cx="1066884" cy="2834843"/>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a:stCxn id="56" idx="2"/>
          </p:cNvCxnSpPr>
          <p:nvPr/>
        </p:nvCxnSpPr>
        <p:spPr>
          <a:xfrm>
            <a:off x="6616404" y="3025217"/>
            <a:ext cx="851196" cy="2232583"/>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2" name="Straight Arrow Connector 31"/>
          <p:cNvCxnSpPr>
            <a:stCxn id="52" idx="2"/>
          </p:cNvCxnSpPr>
          <p:nvPr/>
        </p:nvCxnSpPr>
        <p:spPr>
          <a:xfrm flipH="1">
            <a:off x="6896100" y="2721451"/>
            <a:ext cx="518401" cy="2536349"/>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3" name="Straight Arrow Connector 32"/>
          <p:cNvCxnSpPr/>
          <p:nvPr/>
        </p:nvCxnSpPr>
        <p:spPr>
          <a:xfrm flipH="1">
            <a:off x="6896100" y="2798722"/>
            <a:ext cx="190500" cy="215427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4" name="Straight Arrow Connector 33"/>
          <p:cNvCxnSpPr>
            <a:stCxn id="49" idx="2"/>
          </p:cNvCxnSpPr>
          <p:nvPr/>
        </p:nvCxnSpPr>
        <p:spPr>
          <a:xfrm>
            <a:off x="6807486" y="2848849"/>
            <a:ext cx="88614" cy="2523251"/>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6" name="Straight Arrow Connector 35"/>
          <p:cNvCxnSpPr>
            <a:stCxn id="46" idx="2"/>
          </p:cNvCxnSpPr>
          <p:nvPr/>
        </p:nvCxnSpPr>
        <p:spPr>
          <a:xfrm flipH="1">
            <a:off x="6248400" y="2724875"/>
            <a:ext cx="1547713" cy="238052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7" name="Straight Arrow Connector 36"/>
          <p:cNvCxnSpPr>
            <a:stCxn id="53" idx="6"/>
          </p:cNvCxnSpPr>
          <p:nvPr/>
        </p:nvCxnSpPr>
        <p:spPr>
          <a:xfrm>
            <a:off x="6378129" y="3059393"/>
            <a:ext cx="1165671" cy="2046007"/>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0" name="Straight Arrow Connector 39"/>
          <p:cNvCxnSpPr>
            <a:stCxn id="58" idx="6"/>
          </p:cNvCxnSpPr>
          <p:nvPr/>
        </p:nvCxnSpPr>
        <p:spPr>
          <a:xfrm>
            <a:off x="5853782" y="2847998"/>
            <a:ext cx="2223418" cy="1571602"/>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3" name="Straight Arrow Connector 42"/>
          <p:cNvCxnSpPr>
            <a:stCxn id="57" idx="6"/>
          </p:cNvCxnSpPr>
          <p:nvPr/>
        </p:nvCxnSpPr>
        <p:spPr>
          <a:xfrm>
            <a:off x="5902222" y="3543094"/>
            <a:ext cx="2479778" cy="571706"/>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45" name="Oval 44"/>
          <p:cNvSpPr/>
          <p:nvPr/>
        </p:nvSpPr>
        <p:spPr>
          <a:xfrm>
            <a:off x="6553200" y="3429000"/>
            <a:ext cx="838200" cy="838200"/>
          </a:xfrm>
          <a:prstGeom prst="ellipse">
            <a:avLst/>
          </a:prstGeom>
          <a:solidFill>
            <a:srgbClr val="FF0000">
              <a:alpha val="50000"/>
            </a:srgbClr>
          </a:solidFill>
          <a:ln>
            <a:solidFill>
              <a:srgbClr val="EB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rot="18346703">
            <a:off x="7748639" y="2594045"/>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rot="16730841">
            <a:off x="7000983" y="2639529"/>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rot="16200000">
            <a:off x="6693186" y="2696449"/>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rot="17634686">
            <a:off x="7475913" y="2280367"/>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rot="16854977">
            <a:off x="7321847" y="2571119"/>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rot="3374742">
            <a:off x="6200320" y="2926261"/>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rot="3424595">
            <a:off x="6225052" y="2618353"/>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rot="14898495">
            <a:off x="6459857" y="2880911"/>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rot="825300">
            <a:off x="5676900" y="3477817"/>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rot="2168208">
            <a:off x="5647172" y="2742494"/>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2164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Point of Origin (3d volume)</a:t>
            </a:r>
            <a:endParaRPr lang="en-US" dirty="0"/>
          </a:p>
        </p:txBody>
      </p:sp>
      <p:sp>
        <p:nvSpPr>
          <p:cNvPr id="3" name="Text Placeholder 2"/>
          <p:cNvSpPr>
            <a:spLocks noGrp="1"/>
          </p:cNvSpPr>
          <p:nvPr>
            <p:ph type="body" sz="quarter" idx="13"/>
          </p:nvPr>
        </p:nvSpPr>
        <p:spPr>
          <a:xfrm>
            <a:off x="609600" y="1295400"/>
            <a:ext cx="4114800" cy="5029200"/>
          </a:xfrm>
        </p:spPr>
        <p:txBody>
          <a:bodyPr>
            <a:normAutofit fontScale="62500" lnSpcReduction="20000"/>
          </a:bodyPr>
          <a:lstStyle/>
          <a:p>
            <a:r>
              <a:rPr lang="en-US" dirty="0" smtClean="0">
                <a:solidFill>
                  <a:schemeClr val="tx1"/>
                </a:solidFill>
              </a:rPr>
              <a:t>The procedure for generating the point of origin is just like the area of convergence, except the angle of impact for each stain is calculated.</a:t>
            </a:r>
          </a:p>
          <a:p>
            <a:endParaRPr lang="en-US" dirty="0" smtClean="0">
              <a:solidFill>
                <a:schemeClr val="tx1"/>
              </a:solidFill>
            </a:endParaRPr>
          </a:p>
          <a:p>
            <a:r>
              <a:rPr lang="en-US" dirty="0" smtClean="0">
                <a:solidFill>
                  <a:schemeClr val="tx1"/>
                </a:solidFill>
              </a:rPr>
              <a:t>This is a method of adding a third dimension to the 2d area of convergence calculation.</a:t>
            </a:r>
          </a:p>
          <a:p>
            <a:r>
              <a:rPr lang="en-US" dirty="0" smtClean="0">
                <a:solidFill>
                  <a:schemeClr val="bg1">
                    <a:lumMod val="60000"/>
                    <a:lumOff val="40000"/>
                  </a:schemeClr>
                </a:solidFill>
              </a:rPr>
              <a:t>n</a:t>
            </a:r>
            <a:r>
              <a:rPr lang="en-US" dirty="0" smtClean="0"/>
              <a:t> is just like the area of convergence, except the angle of impact for each stain is calculated.</a:t>
            </a:r>
          </a:p>
          <a:p>
            <a:endParaRPr lang="en-US" dirty="0"/>
          </a:p>
          <a:p>
            <a:r>
              <a:rPr lang="en-US" dirty="0" smtClean="0"/>
              <a:t>This is a method of adding a third dimension to the 2d area of convergence calculation.</a:t>
            </a:r>
          </a:p>
        </p:txBody>
      </p:sp>
      <p:sp>
        <p:nvSpPr>
          <p:cNvPr id="22" name="Right Triangle 21"/>
          <p:cNvSpPr/>
          <p:nvPr/>
        </p:nvSpPr>
        <p:spPr>
          <a:xfrm>
            <a:off x="4734901" y="4038600"/>
            <a:ext cx="4066198" cy="2033100"/>
          </a:xfrm>
          <a:custGeom>
            <a:avLst/>
            <a:gdLst/>
            <a:ahLst/>
            <a:cxnLst/>
            <a:rect l="l" t="t" r="r" b="b"/>
            <a:pathLst>
              <a:path w="4066198" h="2033100">
                <a:moveTo>
                  <a:pt x="2033099" y="0"/>
                </a:moveTo>
                <a:lnTo>
                  <a:pt x="4066198" y="1016550"/>
                </a:lnTo>
                <a:lnTo>
                  <a:pt x="2033099" y="2033100"/>
                </a:lnTo>
                <a:lnTo>
                  <a:pt x="0" y="101655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p:nvSpPr>
        <p:spPr>
          <a:xfrm rot="5400000">
            <a:off x="6285674" y="2539726"/>
            <a:ext cx="2997752" cy="2033099"/>
          </a:xfrm>
          <a:prstGeom prst="parallelogram">
            <a:avLst>
              <a:gd name="adj" fmla="val 50116"/>
            </a:avLst>
          </a:prstGeom>
          <a:solidFill>
            <a:schemeClr val="accent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arallelogram 27"/>
          <p:cNvSpPr/>
          <p:nvPr/>
        </p:nvSpPr>
        <p:spPr>
          <a:xfrm rot="16200000" flipV="1">
            <a:off x="4252574" y="2539725"/>
            <a:ext cx="2997752" cy="2033099"/>
          </a:xfrm>
          <a:prstGeom prst="parallelogram">
            <a:avLst>
              <a:gd name="adj" fmla="val 50116"/>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rot="1200000">
            <a:off x="7326504" y="5389227"/>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55950" y="5023262"/>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600000">
            <a:off x="7326932" y="5182068"/>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rot="-1200000">
            <a:off x="7318024" y="4660436"/>
            <a:ext cx="228600" cy="762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29" idx="2"/>
          </p:cNvCxnSpPr>
          <p:nvPr/>
        </p:nvCxnSpPr>
        <p:spPr>
          <a:xfrm flipH="1" flipV="1">
            <a:off x="5943600" y="4623640"/>
            <a:ext cx="1389797" cy="76459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a:stCxn id="31" idx="2"/>
          </p:cNvCxnSpPr>
          <p:nvPr/>
        </p:nvCxnSpPr>
        <p:spPr>
          <a:xfrm flipH="1" flipV="1">
            <a:off x="5751450" y="4773432"/>
            <a:ext cx="1577218" cy="4268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1" name="Straight Arrow Connector 40"/>
          <p:cNvCxnSpPr>
            <a:stCxn id="30" idx="2"/>
          </p:cNvCxnSpPr>
          <p:nvPr/>
        </p:nvCxnSpPr>
        <p:spPr>
          <a:xfrm flipH="1" flipV="1">
            <a:off x="5486400" y="5023262"/>
            <a:ext cx="2069550" cy="381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44" name="Straight Arrow Connector 43"/>
          <p:cNvCxnSpPr>
            <a:stCxn id="32" idx="2"/>
          </p:cNvCxnSpPr>
          <p:nvPr/>
        </p:nvCxnSpPr>
        <p:spPr>
          <a:xfrm flipH="1">
            <a:off x="5943600" y="4737629"/>
            <a:ext cx="1381317" cy="764594"/>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51" name="Oval 50"/>
          <p:cNvSpPr/>
          <p:nvPr/>
        </p:nvSpPr>
        <p:spPr>
          <a:xfrm>
            <a:off x="6634258" y="4904118"/>
            <a:ext cx="258680" cy="258680"/>
          </a:xfrm>
          <a:prstGeom prst="ellipse">
            <a:avLst/>
          </a:prstGeom>
          <a:solidFill>
            <a:srgbClr val="FF0000">
              <a:alpha val="50000"/>
            </a:srgbClr>
          </a:solidFill>
          <a:ln>
            <a:solidFill>
              <a:srgbClr val="EB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p:cNvCxnSpPr/>
          <p:nvPr/>
        </p:nvCxnSpPr>
        <p:spPr>
          <a:xfrm flipH="1">
            <a:off x="5751451" y="5055150"/>
            <a:ext cx="1016550" cy="508275"/>
          </a:xfrm>
          <a:prstGeom prst="line">
            <a:avLst/>
          </a:prstGeom>
          <a:ln w="28575">
            <a:solidFill>
              <a:srgbClr val="C00000"/>
            </a:solidFill>
          </a:ln>
        </p:spPr>
        <p:style>
          <a:lnRef idx="1">
            <a:schemeClr val="accent5"/>
          </a:lnRef>
          <a:fillRef idx="0">
            <a:schemeClr val="accent5"/>
          </a:fillRef>
          <a:effectRef idx="0">
            <a:schemeClr val="accent5"/>
          </a:effectRef>
          <a:fontRef idx="minor">
            <a:schemeClr val="tx1"/>
          </a:fontRef>
        </p:style>
      </p:cxnSp>
      <p:cxnSp>
        <p:nvCxnSpPr>
          <p:cNvPr id="53" name="Straight Connector 52"/>
          <p:cNvCxnSpPr/>
          <p:nvPr/>
        </p:nvCxnSpPr>
        <p:spPr>
          <a:xfrm>
            <a:off x="5751450" y="4545697"/>
            <a:ext cx="1016551" cy="509453"/>
          </a:xfrm>
          <a:prstGeom prst="line">
            <a:avLst/>
          </a:prstGeom>
          <a:ln w="28575">
            <a:solidFill>
              <a:srgbClr val="C00000"/>
            </a:solidFill>
          </a:ln>
        </p:spPr>
        <p:style>
          <a:lnRef idx="1">
            <a:schemeClr val="accent5"/>
          </a:lnRef>
          <a:fillRef idx="0">
            <a:schemeClr val="accent5"/>
          </a:fillRef>
          <a:effectRef idx="0">
            <a:schemeClr val="accent5"/>
          </a:effectRef>
          <a:fontRef idx="minor">
            <a:schemeClr val="tx1"/>
          </a:fontRef>
        </p:style>
      </p:cxnSp>
      <p:sp>
        <p:nvSpPr>
          <p:cNvPr id="54" name="TextBox 53"/>
          <p:cNvSpPr txBox="1"/>
          <p:nvPr/>
        </p:nvSpPr>
        <p:spPr>
          <a:xfrm>
            <a:off x="4734902" y="6071700"/>
            <a:ext cx="4066198" cy="369332"/>
          </a:xfrm>
          <a:prstGeom prst="rect">
            <a:avLst/>
          </a:prstGeom>
          <a:noFill/>
        </p:spPr>
        <p:txBody>
          <a:bodyPr wrap="square" rtlCol="0">
            <a:spAutoFit/>
          </a:bodyPr>
          <a:lstStyle/>
          <a:p>
            <a:pPr algn="ctr"/>
            <a:r>
              <a:rPr lang="en-US" dirty="0" smtClean="0">
                <a:solidFill>
                  <a:schemeClr val="bg1">
                    <a:lumMod val="60000"/>
                    <a:lumOff val="40000"/>
                  </a:schemeClr>
                </a:solidFill>
              </a:rPr>
              <a:t>2d Solution – no angular data</a:t>
            </a:r>
            <a:endParaRPr lang="en-US" dirty="0">
              <a:solidFill>
                <a:schemeClr val="bg1">
                  <a:lumMod val="60000"/>
                  <a:lumOff val="40000"/>
                </a:schemeClr>
              </a:solidFill>
            </a:endParaRPr>
          </a:p>
        </p:txBody>
      </p:sp>
      <p:sp>
        <p:nvSpPr>
          <p:cNvPr id="19" name="Oval 18"/>
          <p:cNvSpPr/>
          <p:nvPr/>
        </p:nvSpPr>
        <p:spPr>
          <a:xfrm>
            <a:off x="6781800" y="3962400"/>
            <a:ext cx="327300" cy="327300"/>
          </a:xfrm>
          <a:prstGeom prst="ellipse">
            <a:avLst/>
          </a:prstGeom>
          <a:solidFill>
            <a:srgbClr val="FF0000">
              <a:alpha val="50000"/>
            </a:srgbClr>
          </a:solidFill>
          <a:ln>
            <a:solidFill>
              <a:srgbClr val="EB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flipH="1" flipV="1">
            <a:off x="6172200" y="2590800"/>
            <a:ext cx="1281635" cy="26483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0" idx="3"/>
          </p:cNvCxnSpPr>
          <p:nvPr/>
        </p:nvCxnSpPr>
        <p:spPr>
          <a:xfrm flipH="1" flipV="1">
            <a:off x="6019800" y="2971800"/>
            <a:ext cx="1569628" cy="211650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6096000" y="3200400"/>
            <a:ext cx="1351848" cy="15250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121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solidFill>
                  <a:srgbClr val="C00000"/>
                </a:solidFill>
                <a:latin typeface="Chiller" pitchFamily="82" charset="0"/>
              </a:rPr>
              <a:t>What is Blood? </a:t>
            </a:r>
            <a:endParaRPr lang="en-US" sz="8800" dirty="0">
              <a:solidFill>
                <a:srgbClr val="C00000"/>
              </a:solidFill>
              <a:latin typeface="Chiller" pitchFamily="82" charset="0"/>
            </a:endParaRPr>
          </a:p>
        </p:txBody>
      </p:sp>
      <p:sp>
        <p:nvSpPr>
          <p:cNvPr id="3" name="Content Placeholder 2"/>
          <p:cNvSpPr>
            <a:spLocks noGrp="1"/>
          </p:cNvSpPr>
          <p:nvPr>
            <p:ph idx="1"/>
          </p:nvPr>
        </p:nvSpPr>
        <p:spPr>
          <a:xfrm>
            <a:off x="1435608" y="1143000"/>
            <a:ext cx="7498080" cy="5105400"/>
          </a:xfrm>
        </p:spPr>
        <p:txBody>
          <a:bodyPr>
            <a:normAutofit lnSpcReduction="10000"/>
          </a:bodyPr>
          <a:lstStyle/>
          <a:p>
            <a:r>
              <a:rPr lang="en-US" b="1" dirty="0" smtClean="0"/>
              <a:t>Components of blood: </a:t>
            </a:r>
          </a:p>
          <a:p>
            <a:pPr lvl="1"/>
            <a:r>
              <a:rPr lang="en-US" b="1" dirty="0" smtClean="0"/>
              <a:t>Plasma</a:t>
            </a:r>
            <a:r>
              <a:rPr lang="en-US" dirty="0" smtClean="0"/>
              <a:t>:  the pale, yellowish colored liquid portion that </a:t>
            </a:r>
            <a:r>
              <a:rPr lang="en-US" i="1" dirty="0" smtClean="0"/>
              <a:t>contains proteins, enzymes, antibodies, dissolved nutrients</a:t>
            </a:r>
          </a:p>
          <a:p>
            <a:pPr lvl="1"/>
            <a:r>
              <a:rPr lang="en-US" b="1" dirty="0" smtClean="0"/>
              <a:t>Red blood cells</a:t>
            </a:r>
            <a:r>
              <a:rPr lang="en-US" i="1" dirty="0" smtClean="0"/>
              <a:t>:  </a:t>
            </a:r>
            <a:r>
              <a:rPr lang="en-US" dirty="0" smtClean="0"/>
              <a:t>carry</a:t>
            </a:r>
            <a:r>
              <a:rPr lang="en-US" i="1" dirty="0" smtClean="0"/>
              <a:t> oxygen </a:t>
            </a:r>
            <a:r>
              <a:rPr lang="en-US" dirty="0" smtClean="0"/>
              <a:t>to cells</a:t>
            </a:r>
            <a:r>
              <a:rPr lang="en-US" i="1" dirty="0" smtClean="0"/>
              <a:t>; carbon dioxide </a:t>
            </a:r>
            <a:r>
              <a:rPr lang="en-US" dirty="0" smtClean="0"/>
              <a:t>from cells; get the </a:t>
            </a:r>
            <a:r>
              <a:rPr lang="en-US" i="1" dirty="0" smtClean="0"/>
              <a:t>red color from hemoglobin</a:t>
            </a:r>
          </a:p>
          <a:p>
            <a:pPr lvl="1"/>
            <a:r>
              <a:rPr lang="en-US" b="1" dirty="0" smtClean="0"/>
              <a:t>White blood cells</a:t>
            </a:r>
            <a:r>
              <a:rPr lang="en-US" dirty="0" smtClean="0"/>
              <a:t>:  several different types:  lymphocytes,  </a:t>
            </a:r>
            <a:r>
              <a:rPr lang="en-US" dirty="0" err="1" smtClean="0"/>
              <a:t>monocytes</a:t>
            </a:r>
            <a:r>
              <a:rPr lang="en-US" dirty="0" smtClean="0"/>
              <a:t>, and </a:t>
            </a:r>
            <a:r>
              <a:rPr lang="en-US" dirty="0" err="1" smtClean="0"/>
              <a:t>neutrophils</a:t>
            </a:r>
            <a:r>
              <a:rPr lang="en-US" dirty="0" smtClean="0"/>
              <a:t>;  responsible for immunity and fighting infection</a:t>
            </a:r>
          </a:p>
          <a:p>
            <a:pPr lvl="1"/>
            <a:r>
              <a:rPr lang="en-US" b="1" dirty="0" smtClean="0"/>
              <a:t>Platelets</a:t>
            </a:r>
            <a:r>
              <a:rPr lang="en-US" dirty="0" smtClean="0"/>
              <a:t>:  tiny fragments of cells that aid in </a:t>
            </a:r>
            <a:r>
              <a:rPr lang="en-US" i="1" dirty="0" smtClean="0"/>
              <a:t>blood clotting</a:t>
            </a:r>
            <a:endParaRPr lang="en-US" i="1" dirty="0"/>
          </a:p>
        </p:txBody>
      </p:sp>
      <p:pic>
        <p:nvPicPr>
          <p:cNvPr id="4" name="Picture 3" descr="blood separated in tube.jpg"/>
          <p:cNvPicPr>
            <a:picLocks noChangeAspect="1"/>
          </p:cNvPicPr>
          <p:nvPr/>
        </p:nvPicPr>
        <p:blipFill>
          <a:blip r:embed="rId2" cstate="print"/>
          <a:stretch>
            <a:fillRect/>
          </a:stretch>
        </p:blipFill>
        <p:spPr>
          <a:xfrm>
            <a:off x="-1" y="1828802"/>
            <a:ext cx="1871332" cy="30175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images.jpg"/>
          <p:cNvPicPr>
            <a:picLocks noGrp="1" noChangeAspect="1"/>
          </p:cNvPicPr>
          <p:nvPr>
            <p:ph sz="half" idx="1"/>
          </p:nvPr>
        </p:nvPicPr>
        <p:blipFill>
          <a:blip r:embed="rId2" cstate="print"/>
          <a:stretch>
            <a:fillRect/>
          </a:stretch>
        </p:blipFill>
        <p:spPr>
          <a:xfrm>
            <a:off x="1219200" y="1676400"/>
            <a:ext cx="3618414" cy="2377440"/>
          </a:xfrm>
        </p:spPr>
      </p:pic>
      <p:pic>
        <p:nvPicPr>
          <p:cNvPr id="6" name="Content Placeholder 5" descr="rbcwbc.jpg"/>
          <p:cNvPicPr>
            <a:picLocks noGrp="1" noChangeAspect="1"/>
          </p:cNvPicPr>
          <p:nvPr>
            <p:ph sz="half" idx="2"/>
          </p:nvPr>
        </p:nvPicPr>
        <p:blipFill>
          <a:blip r:embed="rId3" cstate="print"/>
          <a:stretch>
            <a:fillRect/>
          </a:stretch>
        </p:blipFill>
        <p:spPr>
          <a:xfrm>
            <a:off x="5334000" y="3886200"/>
            <a:ext cx="3383280" cy="2534197"/>
          </a:xfrm>
        </p:spPr>
      </p:pic>
      <p:cxnSp>
        <p:nvCxnSpPr>
          <p:cNvPr id="8" name="Straight Arrow Connector 7"/>
          <p:cNvCxnSpPr/>
          <p:nvPr/>
        </p:nvCxnSpPr>
        <p:spPr>
          <a:xfrm flipH="1">
            <a:off x="3352800" y="2819400"/>
            <a:ext cx="1981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962400" y="4724400"/>
            <a:ext cx="1600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334000" y="2819400"/>
            <a:ext cx="25146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2590800" y="38100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257800" y="2438400"/>
            <a:ext cx="2514600" cy="369332"/>
          </a:xfrm>
          <a:prstGeom prst="rect">
            <a:avLst/>
          </a:prstGeom>
          <a:noFill/>
        </p:spPr>
        <p:txBody>
          <a:bodyPr wrap="square" rtlCol="0">
            <a:spAutoFit/>
          </a:bodyPr>
          <a:lstStyle/>
          <a:p>
            <a:r>
              <a:rPr lang="en-US" dirty="0" smtClean="0"/>
              <a:t>White blood cells</a:t>
            </a:r>
            <a:endParaRPr lang="en-US" dirty="0"/>
          </a:p>
        </p:txBody>
      </p:sp>
      <p:sp>
        <p:nvSpPr>
          <p:cNvPr id="20" name="TextBox 19"/>
          <p:cNvSpPr txBox="1"/>
          <p:nvPr/>
        </p:nvSpPr>
        <p:spPr>
          <a:xfrm>
            <a:off x="2895600" y="4724400"/>
            <a:ext cx="1828800" cy="369332"/>
          </a:xfrm>
          <a:prstGeom prst="rect">
            <a:avLst/>
          </a:prstGeom>
          <a:noFill/>
        </p:spPr>
        <p:txBody>
          <a:bodyPr wrap="square" rtlCol="0">
            <a:spAutoFit/>
          </a:bodyPr>
          <a:lstStyle/>
          <a:p>
            <a:r>
              <a:rPr lang="en-US" dirty="0" smtClean="0"/>
              <a:t>Red Blood Cells</a:t>
            </a:r>
            <a:endParaRPr lang="en-US" dirty="0"/>
          </a:p>
        </p:txBody>
      </p:sp>
      <p:cxnSp>
        <p:nvCxnSpPr>
          <p:cNvPr id="22" name="Straight Arrow Connector 21"/>
          <p:cNvCxnSpPr/>
          <p:nvPr/>
        </p:nvCxnSpPr>
        <p:spPr>
          <a:xfrm flipH="1" flipV="1">
            <a:off x="1752600" y="3124200"/>
            <a:ext cx="2286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057400" y="3200400"/>
            <a:ext cx="1295400" cy="1981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524000" y="5105400"/>
            <a:ext cx="1066800" cy="369332"/>
          </a:xfrm>
          <a:prstGeom prst="rect">
            <a:avLst/>
          </a:prstGeom>
          <a:noFill/>
        </p:spPr>
        <p:txBody>
          <a:bodyPr wrap="square" rtlCol="0">
            <a:spAutoFit/>
          </a:bodyPr>
          <a:lstStyle/>
          <a:p>
            <a:r>
              <a:rPr lang="en-US" dirty="0" smtClean="0"/>
              <a:t>platelets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0000"/>
                </a:solidFill>
                <a:latin typeface="Chiller" pitchFamily="82" charset="0"/>
              </a:rPr>
              <a:t>Blood Types</a:t>
            </a:r>
            <a:endParaRPr lang="en-US" sz="6600" dirty="0">
              <a:solidFill>
                <a:srgbClr val="FF0000"/>
              </a:solidFill>
              <a:latin typeface="Chiller" pitchFamily="82" charset="0"/>
            </a:endParaRPr>
          </a:p>
        </p:txBody>
      </p:sp>
      <p:sp>
        <p:nvSpPr>
          <p:cNvPr id="3" name="Content Placeholder 2"/>
          <p:cNvSpPr>
            <a:spLocks noGrp="1"/>
          </p:cNvSpPr>
          <p:nvPr>
            <p:ph idx="1"/>
          </p:nvPr>
        </p:nvSpPr>
        <p:spPr/>
        <p:txBody>
          <a:bodyPr>
            <a:normAutofit fontScale="92500"/>
          </a:bodyPr>
          <a:lstStyle/>
          <a:p>
            <a:r>
              <a:rPr lang="en-US" dirty="0" smtClean="0">
                <a:latin typeface="Bookman Old Style" pitchFamily="18" charset="0"/>
              </a:rPr>
              <a:t>Karl Landsteiner:  </a:t>
            </a:r>
          </a:p>
          <a:p>
            <a:pPr lvl="1"/>
            <a:r>
              <a:rPr lang="en-US" dirty="0" smtClean="0">
                <a:latin typeface="Bookman Old Style" pitchFamily="18" charset="0"/>
              </a:rPr>
              <a:t>Searched to explain why it is not possible to transfuse blood from any one human into any other human</a:t>
            </a:r>
            <a:endParaRPr lang="en-US" dirty="0">
              <a:latin typeface="Bookman Old Style" pitchFamily="18" charset="0"/>
            </a:endParaRPr>
          </a:p>
          <a:p>
            <a:pPr lvl="1"/>
            <a:r>
              <a:rPr lang="en-US" dirty="0" smtClean="0">
                <a:latin typeface="Bookman Old Style" pitchFamily="18" charset="0"/>
              </a:rPr>
              <a:t>Why did some people do well when transfused blood from another person and others die?  Why did the transfusion fail? </a:t>
            </a:r>
          </a:p>
          <a:p>
            <a:pPr lvl="1"/>
            <a:r>
              <a:rPr lang="en-US" dirty="0" smtClean="0">
                <a:latin typeface="Bookman Old Style" pitchFamily="18" charset="0"/>
              </a:rPr>
              <a:t>Later announced that human blood can be classified into a few classes or types known today as types A, B, AB, and O.  </a:t>
            </a:r>
          </a:p>
          <a:p>
            <a:pPr lvl="1"/>
            <a:endParaRPr lang="en-US" dirty="0" smtClean="0">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Early 1970’s:  forensics began using blood groupings for clues to link blood to an individual.  </a:t>
            </a:r>
          </a:p>
          <a:p>
            <a:r>
              <a:rPr lang="en-US" dirty="0" smtClean="0"/>
              <a:t>Blood type is considered </a:t>
            </a:r>
            <a:r>
              <a:rPr lang="en-US" i="1" dirty="0" smtClean="0"/>
              <a:t>class evidence</a:t>
            </a:r>
            <a:r>
              <a:rPr lang="en-US" b="1" i="1" dirty="0" smtClean="0"/>
              <a:t> </a:t>
            </a:r>
            <a:r>
              <a:rPr lang="en-US" dirty="0" smtClean="0"/>
              <a:t>because it is not unique to an individual the way DNA and fingerprints are unique.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latin typeface="Chiller" pitchFamily="82" charset="0"/>
              </a:rPr>
              <a:t>The rise of blood as evidence</a:t>
            </a:r>
            <a:endParaRPr lang="en-US" sz="6000" dirty="0">
              <a:solidFill>
                <a:srgbClr val="FF0000"/>
              </a:solidFill>
              <a:latin typeface="Chiller" pitchFamily="82" charset="0"/>
            </a:endParaRPr>
          </a:p>
        </p:txBody>
      </p:sp>
      <p:sp>
        <p:nvSpPr>
          <p:cNvPr id="3" name="Content Placeholder 2"/>
          <p:cNvSpPr>
            <a:spLocks noGrp="1"/>
          </p:cNvSpPr>
          <p:nvPr>
            <p:ph idx="1"/>
          </p:nvPr>
        </p:nvSpPr>
        <p:spPr/>
        <p:txBody>
          <a:bodyPr>
            <a:normAutofit fontScale="92500"/>
          </a:bodyPr>
          <a:lstStyle/>
          <a:p>
            <a:r>
              <a:rPr lang="en-US" dirty="0" smtClean="0">
                <a:latin typeface="Bookman Old Style" pitchFamily="18" charset="0"/>
              </a:rPr>
              <a:t>There was little research in forensic serology prior to the 20</a:t>
            </a:r>
            <a:r>
              <a:rPr lang="en-US" baseline="30000" dirty="0" smtClean="0">
                <a:latin typeface="Bookman Old Style" pitchFamily="18" charset="0"/>
              </a:rPr>
              <a:t>th</a:t>
            </a:r>
            <a:r>
              <a:rPr lang="en-US" dirty="0" smtClean="0">
                <a:latin typeface="Bookman Old Style" pitchFamily="18" charset="0"/>
              </a:rPr>
              <a:t> century. </a:t>
            </a:r>
          </a:p>
          <a:p>
            <a:r>
              <a:rPr lang="en-US" dirty="0" smtClean="0">
                <a:latin typeface="Bookman Old Style" pitchFamily="18" charset="0"/>
              </a:rPr>
              <a:t>A couple of tests for blood were developed in the late 1800’s:  </a:t>
            </a:r>
          </a:p>
          <a:p>
            <a:pPr lvl="1"/>
            <a:r>
              <a:rPr lang="en-US" dirty="0" err="1" smtClean="0">
                <a:latin typeface="Bookman Old Style" pitchFamily="18" charset="0"/>
              </a:rPr>
              <a:t>Guaic</a:t>
            </a:r>
            <a:r>
              <a:rPr lang="en-US" dirty="0" smtClean="0">
                <a:latin typeface="Bookman Old Style" pitchFamily="18" charset="0"/>
              </a:rPr>
              <a:t> test (by van Deem) and the hydrogen peroxide test (by </a:t>
            </a:r>
            <a:r>
              <a:rPr lang="en-US" dirty="0" err="1" smtClean="0">
                <a:latin typeface="Bookman Old Style" pitchFamily="18" charset="0"/>
              </a:rPr>
              <a:t>Schonbein</a:t>
            </a:r>
            <a:r>
              <a:rPr lang="en-US" dirty="0" smtClean="0">
                <a:latin typeface="Bookman Old Style" pitchFamily="18" charset="0"/>
              </a:rPr>
              <a:t>).  Both tests detect hemoglobin in blood.  </a:t>
            </a:r>
          </a:p>
          <a:p>
            <a:pPr lvl="1"/>
            <a:r>
              <a:rPr lang="en-US" dirty="0" smtClean="0">
                <a:latin typeface="Bookman Old Style" pitchFamily="18" charset="0"/>
              </a:rPr>
              <a:t>Mathieu </a:t>
            </a:r>
            <a:r>
              <a:rPr lang="en-US" dirty="0" err="1" smtClean="0">
                <a:latin typeface="Bookman Old Style" pitchFamily="18" charset="0"/>
              </a:rPr>
              <a:t>Orfila</a:t>
            </a:r>
            <a:r>
              <a:rPr lang="en-US" dirty="0" smtClean="0">
                <a:latin typeface="Bookman Old Style" pitchFamily="18" charset="0"/>
              </a:rPr>
              <a:t>:  suggested that blood could be analyzed using a microscope.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154362"/>
          </a:xfrm>
        </p:spPr>
        <p:txBody>
          <a:bodyPr>
            <a:normAutofit/>
          </a:bodyPr>
          <a:lstStyle/>
          <a:p>
            <a:r>
              <a:rPr lang="en-US" sz="3600" dirty="0" smtClean="0"/>
              <a:t>The type of blood represents the antigens present on the red blood cell.  </a:t>
            </a:r>
            <a:endParaRPr lang="en-US" sz="3600" dirty="0"/>
          </a:p>
        </p:txBody>
      </p:sp>
      <p:graphicFrame>
        <p:nvGraphicFramePr>
          <p:cNvPr id="4" name="Content Placeholder 3"/>
          <p:cNvGraphicFramePr>
            <a:graphicFrameLocks noGrp="1"/>
          </p:cNvGraphicFramePr>
          <p:nvPr>
            <p:ph idx="1"/>
          </p:nvPr>
        </p:nvGraphicFramePr>
        <p:xfrm>
          <a:off x="1219200" y="2514600"/>
          <a:ext cx="7404099" cy="3962400"/>
        </p:xfrm>
        <a:graphic>
          <a:graphicData uri="http://schemas.openxmlformats.org/drawingml/2006/table">
            <a:tbl>
              <a:tblPr firstRow="1" bandRow="1">
                <a:tableStyleId>{5C22544A-7EE6-4342-B048-85BDC9FD1C3A}</a:tableStyleId>
              </a:tblPr>
              <a:tblGrid>
                <a:gridCol w="2468033"/>
                <a:gridCol w="2468033"/>
                <a:gridCol w="2468033"/>
              </a:tblGrid>
              <a:tr h="524888">
                <a:tc>
                  <a:txBody>
                    <a:bodyPr/>
                    <a:lstStyle/>
                    <a:p>
                      <a:r>
                        <a:rPr lang="en-US" dirty="0" smtClean="0"/>
                        <a:t>Blood</a:t>
                      </a:r>
                      <a:r>
                        <a:rPr lang="en-US" baseline="0" dirty="0" smtClean="0"/>
                        <a:t> Type</a:t>
                      </a:r>
                      <a:endParaRPr lang="en-US" dirty="0"/>
                    </a:p>
                  </a:txBody>
                  <a:tcPr/>
                </a:tc>
                <a:tc>
                  <a:txBody>
                    <a:bodyPr/>
                    <a:lstStyle/>
                    <a:p>
                      <a:r>
                        <a:rPr lang="en-US" dirty="0" smtClean="0"/>
                        <a:t>Antigen on RBC</a:t>
                      </a:r>
                      <a:endParaRPr lang="en-US" dirty="0"/>
                    </a:p>
                  </a:txBody>
                  <a:tcPr/>
                </a:tc>
                <a:tc>
                  <a:txBody>
                    <a:bodyPr/>
                    <a:lstStyle/>
                    <a:p>
                      <a:pPr>
                        <a:buFont typeface="Arial" pitchFamily="34" charset="0"/>
                        <a:buChar char="•"/>
                      </a:pPr>
                      <a:r>
                        <a:rPr lang="en-US" dirty="0" smtClean="0"/>
                        <a:t>Antibody in plasma</a:t>
                      </a:r>
                      <a:endParaRPr lang="en-US" dirty="0"/>
                    </a:p>
                  </a:txBody>
                  <a:tcPr/>
                </a:tc>
              </a:tr>
              <a:tr h="859378">
                <a:tc>
                  <a:txBody>
                    <a:bodyPr/>
                    <a:lstStyle/>
                    <a:p>
                      <a:r>
                        <a:rPr lang="en-US" dirty="0" smtClean="0"/>
                        <a:t>Type A</a:t>
                      </a:r>
                      <a:endParaRPr lang="en-US" dirty="0"/>
                    </a:p>
                  </a:txBody>
                  <a:tcPr/>
                </a:tc>
                <a:tc>
                  <a:txBody>
                    <a:bodyPr/>
                    <a:lstStyle/>
                    <a:p>
                      <a:r>
                        <a:rPr lang="en-US" dirty="0" smtClean="0"/>
                        <a:t>A antigen </a:t>
                      </a:r>
                      <a:endParaRPr lang="en-US" dirty="0"/>
                    </a:p>
                  </a:txBody>
                  <a:tcPr/>
                </a:tc>
                <a:tc>
                  <a:txBody>
                    <a:bodyPr/>
                    <a:lstStyle/>
                    <a:p>
                      <a:r>
                        <a:rPr lang="en-US" dirty="0" smtClean="0"/>
                        <a:t>B antibody</a:t>
                      </a:r>
                      <a:endParaRPr lang="en-US" dirty="0"/>
                    </a:p>
                  </a:txBody>
                  <a:tcPr/>
                </a:tc>
              </a:tr>
              <a:tr h="859378">
                <a:tc>
                  <a:txBody>
                    <a:bodyPr/>
                    <a:lstStyle/>
                    <a:p>
                      <a:r>
                        <a:rPr lang="en-US" dirty="0" smtClean="0"/>
                        <a:t>Type B</a:t>
                      </a:r>
                      <a:endParaRPr lang="en-US" dirty="0"/>
                    </a:p>
                  </a:txBody>
                  <a:tcPr/>
                </a:tc>
                <a:tc>
                  <a:txBody>
                    <a:bodyPr/>
                    <a:lstStyle/>
                    <a:p>
                      <a:r>
                        <a:rPr lang="en-US" dirty="0" smtClean="0"/>
                        <a:t>B antigen</a:t>
                      </a:r>
                      <a:endParaRPr lang="en-US" dirty="0"/>
                    </a:p>
                  </a:txBody>
                  <a:tcPr/>
                </a:tc>
                <a:tc>
                  <a:txBody>
                    <a:bodyPr/>
                    <a:lstStyle/>
                    <a:p>
                      <a:r>
                        <a:rPr lang="en-US" dirty="0" smtClean="0"/>
                        <a:t>A antibody</a:t>
                      </a:r>
                      <a:endParaRPr lang="en-US" dirty="0"/>
                    </a:p>
                  </a:txBody>
                  <a:tcPr/>
                </a:tc>
              </a:tr>
              <a:tr h="859378">
                <a:tc>
                  <a:txBody>
                    <a:bodyPr/>
                    <a:lstStyle/>
                    <a:p>
                      <a:r>
                        <a:rPr lang="en-US" dirty="0" smtClean="0"/>
                        <a:t>Type</a:t>
                      </a:r>
                      <a:r>
                        <a:rPr lang="en-US" baseline="0" dirty="0" smtClean="0"/>
                        <a:t> AB</a:t>
                      </a:r>
                      <a:endParaRPr lang="en-US" dirty="0"/>
                    </a:p>
                  </a:txBody>
                  <a:tcPr/>
                </a:tc>
                <a:tc>
                  <a:txBody>
                    <a:bodyPr/>
                    <a:lstStyle/>
                    <a:p>
                      <a:r>
                        <a:rPr lang="en-US" dirty="0" smtClean="0"/>
                        <a:t>A and B antigens</a:t>
                      </a:r>
                      <a:endParaRPr lang="en-US" dirty="0"/>
                    </a:p>
                  </a:txBody>
                  <a:tcPr/>
                </a:tc>
                <a:tc>
                  <a:txBody>
                    <a:bodyPr/>
                    <a:lstStyle/>
                    <a:p>
                      <a:r>
                        <a:rPr lang="en-US" dirty="0" smtClean="0"/>
                        <a:t>No antibody</a:t>
                      </a:r>
                      <a:endParaRPr lang="en-US" dirty="0"/>
                    </a:p>
                  </a:txBody>
                  <a:tcPr/>
                </a:tc>
              </a:tr>
              <a:tr h="859378">
                <a:tc>
                  <a:txBody>
                    <a:bodyPr/>
                    <a:lstStyle/>
                    <a:p>
                      <a:r>
                        <a:rPr lang="en-US" dirty="0" smtClean="0"/>
                        <a:t>Type O</a:t>
                      </a:r>
                      <a:endParaRPr lang="en-US" dirty="0"/>
                    </a:p>
                  </a:txBody>
                  <a:tcPr/>
                </a:tc>
                <a:tc>
                  <a:txBody>
                    <a:bodyPr/>
                    <a:lstStyle/>
                    <a:p>
                      <a:r>
                        <a:rPr lang="en-US" dirty="0" smtClean="0"/>
                        <a:t>No A</a:t>
                      </a:r>
                      <a:r>
                        <a:rPr lang="en-US" baseline="0" dirty="0" smtClean="0"/>
                        <a:t> or B antigen</a:t>
                      </a:r>
                      <a:endParaRPr lang="en-US" dirty="0"/>
                    </a:p>
                  </a:txBody>
                  <a:tcPr/>
                </a:tc>
                <a:tc>
                  <a:txBody>
                    <a:bodyPr/>
                    <a:lstStyle/>
                    <a:p>
                      <a:r>
                        <a:rPr lang="en-US" dirty="0" smtClean="0"/>
                        <a:t>Both A and B antibodies</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589</TotalTime>
  <Words>1964</Words>
  <Application>Microsoft Office PowerPoint</Application>
  <PresentationFormat>On-screen Show (4:3)</PresentationFormat>
  <Paragraphs>249</Paragraphs>
  <Slides>32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Bookman Old Style</vt:lpstr>
      <vt:lpstr>Calibri</vt:lpstr>
      <vt:lpstr>Chiller</vt:lpstr>
      <vt:lpstr>Gill Sans MT</vt:lpstr>
      <vt:lpstr>Times New Roman</vt:lpstr>
      <vt:lpstr>Verdana</vt:lpstr>
      <vt:lpstr>Wingdings</vt:lpstr>
      <vt:lpstr>Wingdings 2</vt:lpstr>
      <vt:lpstr>Solstice</vt:lpstr>
      <vt:lpstr>Blood &amp; Blood Spatter Analysis a.k.a.   Forensic Serology</vt:lpstr>
      <vt:lpstr>Take out your notebook and copy the following questions.  Provide a short answer.  </vt:lpstr>
      <vt:lpstr> BLOOD as Evidence</vt:lpstr>
      <vt:lpstr>What is Blood? </vt:lpstr>
      <vt:lpstr>PowerPoint Presentation</vt:lpstr>
      <vt:lpstr>Blood Types</vt:lpstr>
      <vt:lpstr>PowerPoint Presentation</vt:lpstr>
      <vt:lpstr>The rise of blood as evidence</vt:lpstr>
      <vt:lpstr>The type of blood represents the antigens present on the red blood cell.  </vt:lpstr>
      <vt:lpstr>Using Blood type to solve a crime</vt:lpstr>
      <vt:lpstr>PowerPoint Presentation</vt:lpstr>
      <vt:lpstr>Blood types  continued……</vt:lpstr>
      <vt:lpstr>Blood types continued…..</vt:lpstr>
      <vt:lpstr>Using Blood type to solve a crime</vt:lpstr>
      <vt:lpstr>Blood Stains</vt:lpstr>
      <vt:lpstr>PowerPoint Presentation</vt:lpstr>
      <vt:lpstr>Presumptive Tests for Blood……</vt:lpstr>
      <vt:lpstr>https://www.youtube.com/watch?v=pnH2HnB-GrI </vt:lpstr>
      <vt:lpstr>PowerPoint Presentation</vt:lpstr>
      <vt:lpstr>PowerPoint Presentation</vt:lpstr>
      <vt:lpstr>Presumptive Test Summary</vt:lpstr>
      <vt:lpstr>Confirmatory Tests for Blood</vt:lpstr>
      <vt:lpstr>Confirmatory Tests for Blood</vt:lpstr>
      <vt:lpstr>Human blood or animal blood</vt:lpstr>
      <vt:lpstr>Bloodstain Patterns</vt:lpstr>
      <vt:lpstr>Spatter Patterns</vt:lpstr>
      <vt:lpstr>What can a blood spatter tell you……</vt:lpstr>
      <vt:lpstr>PowerPoint Presentation</vt:lpstr>
      <vt:lpstr>Trigonometry and Angle of Impact</vt:lpstr>
      <vt:lpstr>PowerPoint Presentation</vt:lpstr>
      <vt:lpstr>Area of Convergence (2d area)</vt:lpstr>
      <vt:lpstr>Point of Origin (3d volume)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&amp; Blood Spatter Analysis a.k.a.   Forensic Serology</dc:title>
  <dc:creator>j.raybon</dc:creator>
  <cp:lastModifiedBy>Hilton, Codey D.</cp:lastModifiedBy>
  <cp:revision>46</cp:revision>
  <dcterms:created xsi:type="dcterms:W3CDTF">2014-04-01T20:35:14Z</dcterms:created>
  <dcterms:modified xsi:type="dcterms:W3CDTF">2016-04-15T14:12:59Z</dcterms:modified>
</cp:coreProperties>
</file>