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51" r:id="rId3"/>
    <p:sldId id="354" r:id="rId4"/>
    <p:sldId id="353" r:id="rId5"/>
    <p:sldId id="352" r:id="rId6"/>
    <p:sldId id="355" r:id="rId7"/>
    <p:sldId id="356" r:id="rId8"/>
    <p:sldId id="357" r:id="rId9"/>
    <p:sldId id="358" r:id="rId10"/>
    <p:sldId id="370" r:id="rId11"/>
    <p:sldId id="371" r:id="rId12"/>
    <p:sldId id="359" r:id="rId13"/>
    <p:sldId id="360" r:id="rId14"/>
    <p:sldId id="361" r:id="rId15"/>
    <p:sldId id="362" r:id="rId16"/>
    <p:sldId id="363" r:id="rId17"/>
    <p:sldId id="372" r:id="rId18"/>
    <p:sldId id="364" r:id="rId19"/>
    <p:sldId id="366" r:id="rId20"/>
    <p:sldId id="367" r:id="rId21"/>
    <p:sldId id="368" r:id="rId22"/>
    <p:sldId id="369" r:id="rId23"/>
    <p:sldId id="365" r:id="rId24"/>
    <p:sldId id="32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00"/>
    <a:srgbClr val="640000"/>
    <a:srgbClr val="7A0000"/>
    <a:srgbClr val="A20000"/>
    <a:srgbClr val="B80000"/>
    <a:srgbClr val="D00000"/>
    <a:srgbClr val="FF1E1E"/>
    <a:srgbClr val="242424"/>
    <a:srgbClr val="FFFFFF"/>
    <a:srgbClr val="988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25D45-24E3-4B35-9916-14E02FBF9FB3}" type="datetimeFigureOut">
              <a:rPr lang="en-US" smtClean="0"/>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63F9B-5BB5-4D48-9C84-839748E3030A}" type="slidenum">
              <a:rPr lang="en-US" smtClean="0"/>
              <a:t>‹#›</a:t>
            </a:fld>
            <a:endParaRPr lang="en-US"/>
          </a:p>
        </p:txBody>
      </p:sp>
    </p:spTree>
    <p:extLst>
      <p:ext uri="{BB962C8B-B14F-4D97-AF65-F5344CB8AC3E}">
        <p14:creationId xmlns:p14="http://schemas.microsoft.com/office/powerpoint/2010/main" val="382209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yle &amp; Louise">
    <p:spTree>
      <p:nvGrpSpPr>
        <p:cNvPr id="1" name=""/>
        <p:cNvGrpSpPr/>
        <p:nvPr/>
      </p:nvGrpSpPr>
      <p:grpSpPr>
        <a:xfrm>
          <a:off x="0" y="0"/>
          <a:ext cx="0" cy="0"/>
          <a:chOff x="0" y="0"/>
          <a:chExt cx="0" cy="0"/>
        </a:xfrm>
      </p:grpSpPr>
      <p:sp>
        <p:nvSpPr>
          <p:cNvPr id="24" name="Title 23"/>
          <p:cNvSpPr>
            <a:spLocks noGrp="1"/>
          </p:cNvSpPr>
          <p:nvPr>
            <p:ph type="title"/>
          </p:nvPr>
        </p:nvSpPr>
        <p:spPr>
          <a:xfrm>
            <a:off x="609600" y="304800"/>
            <a:ext cx="8229600" cy="563562"/>
          </a:xfrm>
        </p:spPr>
        <p:txBody>
          <a:bodyPr/>
          <a:lstStyle>
            <a:lvl1pPr algn="r">
              <a:defRPr>
                <a:solidFill>
                  <a:srgbClr val="FFCC00"/>
                </a:solidFill>
              </a:defRPr>
            </a:lvl1pPr>
          </a:lstStyle>
          <a:p>
            <a:r>
              <a:rPr lang="en-US" dirty="0" smtClean="0"/>
              <a:t>Click to edit Master title style</a:t>
            </a:r>
            <a:endParaRPr lang="en-US" dirty="0"/>
          </a:p>
        </p:txBody>
      </p:sp>
      <p:sp>
        <p:nvSpPr>
          <p:cNvPr id="25" name="Date Placeholder 24"/>
          <p:cNvSpPr>
            <a:spLocks noGrp="1"/>
          </p:cNvSpPr>
          <p:nvPr>
            <p:ph type="dt" sz="half" idx="10"/>
          </p:nvPr>
        </p:nvSpPr>
        <p:spPr/>
        <p:txBody>
          <a:bodyPr/>
          <a:lstStyle/>
          <a:p>
            <a:fld id="{9ECFEF8E-9DBE-4E9B-999C-CE024C9E3D9E}" type="datetimeFigureOut">
              <a:rPr lang="en-US" smtClean="0"/>
              <a:t>6/20/2016</a:t>
            </a:fld>
            <a:endParaRPr lang="en-US"/>
          </a:p>
        </p:txBody>
      </p:sp>
      <p:sp>
        <p:nvSpPr>
          <p:cNvPr id="26" name="Footer Placeholder 25"/>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334217-0CDA-45C1-AA8E-1AA0409A044F}" type="slidenum">
              <a:rPr lang="en-US" smtClean="0"/>
              <a:t>‹#›</a:t>
            </a:fld>
            <a:endParaRPr lang="en-US"/>
          </a:p>
        </p:txBody>
      </p:sp>
      <p:sp>
        <p:nvSpPr>
          <p:cNvPr id="29" name="Text Placeholder 28"/>
          <p:cNvSpPr>
            <a:spLocks noGrp="1"/>
          </p:cNvSpPr>
          <p:nvPr>
            <p:ph type="body" sz="quarter" idx="13"/>
          </p:nvPr>
        </p:nvSpPr>
        <p:spPr>
          <a:xfrm>
            <a:off x="609600" y="1295400"/>
            <a:ext cx="8153400" cy="50292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53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B2C2D">
                <a:lumMod val="97000"/>
                <a:lumOff val="3000"/>
              </a:srgbClr>
            </a:gs>
            <a:gs pos="100000">
              <a:srgbClr val="242424"/>
            </a:gs>
          </a:gsLst>
          <a:lin ang="54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contrast="-62000"/>
                    </a14:imgEffect>
                  </a14:imgLayer>
                </a14:imgProps>
              </a:ext>
              <a:ext uri="{28A0092B-C50C-407E-A947-70E740481C1C}">
                <a14:useLocalDpi xmlns:a14="http://schemas.microsoft.com/office/drawing/2010/main" val="0"/>
              </a:ext>
            </a:extLst>
          </a:blip>
          <a:srcRect t="-44" r="-1010"/>
          <a:stretch/>
        </p:blipFill>
        <p:spPr>
          <a:xfrm rot="3651634">
            <a:off x="2238742" y="-741321"/>
            <a:ext cx="4773204" cy="793009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FEF8E-9DBE-4E9B-999C-CE024C9E3D9E}" type="datetimeFigureOut">
              <a:rPr lang="en-US" smtClean="0"/>
              <a:t>6/20/2016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34217-0CDA-45C1-AA8E-1AA0409A044F}" type="slidenum">
              <a:rPr lang="en-US" smtClean="0"/>
              <a:t>‹#›</a:t>
            </a:fld>
            <a:endParaRPr lang="en-US"/>
          </a:p>
        </p:txBody>
      </p:sp>
      <p:sp>
        <p:nvSpPr>
          <p:cNvPr id="7" name="TextBox 6"/>
          <p:cNvSpPr txBox="1"/>
          <p:nvPr userDrawn="1"/>
        </p:nvSpPr>
        <p:spPr>
          <a:xfrm>
            <a:off x="3042558" y="6400800"/>
            <a:ext cx="6074861" cy="5770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530184733"/>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0646"/>
            <a:ext cx="9144000" cy="5916706"/>
          </a:xfrm>
          <a:prstGeom prst="rect">
            <a:avLst/>
          </a:prstGeom>
        </p:spPr>
      </p:pic>
    </p:spTree>
    <p:extLst>
      <p:ext uri="{BB962C8B-B14F-4D97-AF65-F5344CB8AC3E}">
        <p14:creationId xmlns:p14="http://schemas.microsoft.com/office/powerpoint/2010/main" val="98968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Bite mark analysis is based on the </a:t>
            </a:r>
            <a:r>
              <a:rPr lang="en-US" dirty="0" smtClean="0"/>
              <a:t>assumption </a:t>
            </a:r>
            <a:r>
              <a:rPr lang="en-US" dirty="0"/>
              <a:t>that the </a:t>
            </a:r>
            <a:r>
              <a:rPr lang="en-US" dirty="0" smtClean="0"/>
              <a:t>characteristics </a:t>
            </a:r>
            <a:r>
              <a:rPr lang="en-US" dirty="0"/>
              <a:t>of </a:t>
            </a:r>
            <a:r>
              <a:rPr lang="en-US" dirty="0" smtClean="0"/>
              <a:t>teeth </a:t>
            </a:r>
            <a:r>
              <a:rPr lang="en-US" dirty="0"/>
              <a:t>involved in biting are unique amongst </a:t>
            </a:r>
            <a:r>
              <a:rPr lang="en-US" dirty="0" smtClean="0"/>
              <a:t>individuals. However</a:t>
            </a:r>
            <a:r>
              <a:rPr lang="en-US" dirty="0"/>
              <a:t>, there is very little reliable research to support these assumptions</a:t>
            </a:r>
            <a:r>
              <a:rPr lang="en-US" dirty="0" smtClean="0"/>
              <a:t>.</a:t>
            </a:r>
          </a:p>
          <a:p>
            <a:endParaRPr lang="en-US" dirty="0" smtClean="0"/>
          </a:p>
          <a:p>
            <a:r>
              <a:rPr lang="en-US" dirty="0" smtClean="0"/>
              <a:t>Bite marks are better used for excluding possible suspects than pinpointing a single individual.</a:t>
            </a:r>
            <a:endParaRPr lang="en-US" dirty="0"/>
          </a:p>
        </p:txBody>
      </p:sp>
    </p:spTree>
    <p:extLst>
      <p:ext uri="{BB962C8B-B14F-4D97-AF65-F5344CB8AC3E}">
        <p14:creationId xmlns:p14="http://schemas.microsoft.com/office/powerpoint/2010/main" val="158178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normAutofit/>
          </a:bodyPr>
          <a:lstStyle/>
          <a:p>
            <a:pPr marL="0" indent="0">
              <a:buNone/>
            </a:pPr>
            <a:r>
              <a:rPr lang="en-US" dirty="0"/>
              <a:t>“If you say that this bite fits this person and nobody else in the world, and if you use the bite mark as the only piece of physical evidence linking an attacker to his victim, that’s not science — that’s </a:t>
            </a:r>
            <a:r>
              <a:rPr lang="en-US" dirty="0" smtClean="0"/>
              <a:t>junk.” </a:t>
            </a:r>
          </a:p>
          <a:p>
            <a:endParaRPr lang="en-US" dirty="0"/>
          </a:p>
          <a:p>
            <a:pPr marL="0" indent="0">
              <a:buNone/>
            </a:pPr>
            <a:r>
              <a:rPr lang="en-US" dirty="0" smtClean="0"/>
              <a:t>Dr</a:t>
            </a:r>
            <a:r>
              <a:rPr lang="en-US" dirty="0"/>
              <a:t>. Richard </a:t>
            </a:r>
            <a:r>
              <a:rPr lang="en-US" dirty="0" err="1" smtClean="0"/>
              <a:t>Souviron</a:t>
            </a:r>
            <a:endParaRPr lang="en-US" dirty="0" smtClean="0"/>
          </a:p>
          <a:p>
            <a:pPr marL="0" indent="0">
              <a:buNone/>
            </a:pPr>
            <a:r>
              <a:rPr lang="en-US" dirty="0" smtClean="0"/>
              <a:t>Chief Forensic </a:t>
            </a:r>
            <a:r>
              <a:rPr lang="en-US" dirty="0" err="1" smtClean="0"/>
              <a:t>Odontologist</a:t>
            </a:r>
            <a:r>
              <a:rPr lang="en-US" dirty="0" smtClean="0"/>
              <a:t> </a:t>
            </a:r>
          </a:p>
          <a:p>
            <a:pPr marL="0" indent="0">
              <a:buNone/>
            </a:pPr>
            <a:r>
              <a:rPr lang="en-US" dirty="0" smtClean="0"/>
              <a:t>Miami-Dade </a:t>
            </a:r>
            <a:r>
              <a:rPr lang="en-US" dirty="0"/>
              <a:t>Medical Examiner’s Office.</a:t>
            </a:r>
          </a:p>
        </p:txBody>
      </p:sp>
    </p:spTree>
    <p:extLst>
      <p:ext uri="{BB962C8B-B14F-4D97-AF65-F5344CB8AC3E}">
        <p14:creationId xmlns:p14="http://schemas.microsoft.com/office/powerpoint/2010/main" val="2856321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lstStyle/>
          <a:p>
            <a:r>
              <a:rPr lang="en-US" dirty="0" smtClean="0"/>
              <a:t>Bite marks have a high degree of variability and are difficult to generalize.</a:t>
            </a:r>
          </a:p>
          <a:p>
            <a:endParaRPr lang="en-US" dirty="0"/>
          </a:p>
          <a:p>
            <a:r>
              <a:rPr lang="en-US" dirty="0" smtClean="0"/>
              <a:t>Common traits of bite marks are:</a:t>
            </a:r>
          </a:p>
          <a:p>
            <a:pPr lvl="1"/>
            <a:r>
              <a:rPr lang="en-US" dirty="0" smtClean="0"/>
              <a:t>Semi-circular</a:t>
            </a:r>
          </a:p>
          <a:p>
            <a:pPr lvl="1"/>
            <a:r>
              <a:rPr lang="en-US" dirty="0" smtClean="0"/>
              <a:t>Two opposing U-shaped arches separated by a space at their bases</a:t>
            </a:r>
          </a:p>
          <a:p>
            <a:pPr lvl="1"/>
            <a:r>
              <a:rPr lang="en-US" dirty="0" smtClean="0"/>
              <a:t>A series of round bruises around the arches</a:t>
            </a:r>
          </a:p>
          <a:p>
            <a:pPr lvl="1"/>
            <a:r>
              <a:rPr lang="en-US" dirty="0" smtClean="0"/>
              <a:t>Possible small cuts</a:t>
            </a:r>
          </a:p>
        </p:txBody>
      </p:sp>
    </p:spTree>
    <p:extLst>
      <p:ext uri="{BB962C8B-B14F-4D97-AF65-F5344CB8AC3E}">
        <p14:creationId xmlns:p14="http://schemas.microsoft.com/office/powerpoint/2010/main" val="2371259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lstStyle/>
          <a:p>
            <a:r>
              <a:rPr lang="en-US" dirty="0" smtClean="0"/>
              <a:t>Full bite marks are rarely recovered due to interfering objects between the teeth and skin, such as a shirt.</a:t>
            </a:r>
          </a:p>
          <a:p>
            <a:endParaRPr lang="en-US" dirty="0"/>
          </a:p>
          <a:p>
            <a:r>
              <a:rPr lang="en-US" dirty="0" smtClean="0"/>
              <a:t>Forensic dentists rely on the variations that occur in tooth size, shape, and position between individuals to provide the uniqueness required for a forensic comparison.</a:t>
            </a:r>
          </a:p>
        </p:txBody>
      </p:sp>
    </p:spTree>
    <p:extLst>
      <p:ext uri="{BB962C8B-B14F-4D97-AF65-F5344CB8AC3E}">
        <p14:creationId xmlns:p14="http://schemas.microsoft.com/office/powerpoint/2010/main" val="2937869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smtClean="0"/>
              <a:t>Unlike fingerprints, teeth change greatly throughout a person’s lifetime.</a:t>
            </a:r>
          </a:p>
          <a:p>
            <a:endParaRPr lang="en-US" dirty="0"/>
          </a:p>
          <a:p>
            <a:r>
              <a:rPr lang="en-US" dirty="0" smtClean="0"/>
              <a:t>These changes are based on activity, health, and dental treatment.</a:t>
            </a:r>
          </a:p>
          <a:p>
            <a:endParaRPr lang="en-US" dirty="0"/>
          </a:p>
          <a:p>
            <a:r>
              <a:rPr lang="en-US" dirty="0" smtClean="0"/>
              <a:t>They can result in the creation of a unique dental profile for an individual but may also prove to be a false negative if much time has passed between the collection of evidence and the collection of dental standards from the suspect.</a:t>
            </a:r>
          </a:p>
        </p:txBody>
      </p:sp>
    </p:spTree>
    <p:extLst>
      <p:ext uri="{BB962C8B-B14F-4D97-AF65-F5344CB8AC3E}">
        <p14:creationId xmlns:p14="http://schemas.microsoft.com/office/powerpoint/2010/main" val="1055513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lstStyle/>
          <a:p>
            <a:r>
              <a:rPr lang="en-US" dirty="0" smtClean="0"/>
              <a:t>The first step in bite mark analysis is to determine which marks are from the upper and lower jaws.</a:t>
            </a:r>
          </a:p>
          <a:p>
            <a:pPr lvl="1"/>
            <a:r>
              <a:rPr lang="en-US" dirty="0" smtClean="0"/>
              <a:t>Front teeth are seen as primary biting teeth.  There are 6 upper and 6 lower front teeth.  A bite mark will show 12 teeth severely marking the skin.</a:t>
            </a:r>
          </a:p>
          <a:p>
            <a:pPr lvl="1"/>
            <a:r>
              <a:rPr lang="en-US" dirty="0" smtClean="0"/>
              <a:t>The upper jaw is wider than the lower jaw.</a:t>
            </a:r>
          </a:p>
        </p:txBody>
      </p:sp>
    </p:spTree>
    <p:extLst>
      <p:ext uri="{BB962C8B-B14F-4D97-AF65-F5344CB8AC3E}">
        <p14:creationId xmlns:p14="http://schemas.microsoft.com/office/powerpoint/2010/main" val="2430184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a:xfrm>
            <a:off x="609600" y="1295400"/>
            <a:ext cx="5105400" cy="5029200"/>
          </a:xfrm>
        </p:spPr>
        <p:txBody>
          <a:bodyPr>
            <a:normAutofit/>
          </a:bodyPr>
          <a:lstStyle/>
          <a:p>
            <a:r>
              <a:rPr lang="en-US" dirty="0" smtClean="0"/>
              <a:t>The next step is to determine which marks were made from which teeth.</a:t>
            </a:r>
          </a:p>
          <a:p>
            <a:pPr lvl="1"/>
            <a:r>
              <a:rPr lang="en-US" dirty="0" smtClean="0"/>
              <a:t>The </a:t>
            </a:r>
            <a:r>
              <a:rPr lang="en-US" dirty="0" smtClean="0">
                <a:solidFill>
                  <a:schemeClr val="bg1">
                    <a:lumMod val="60000"/>
                    <a:lumOff val="40000"/>
                  </a:schemeClr>
                </a:solidFill>
              </a:rPr>
              <a:t>upper 4 front teeth </a:t>
            </a:r>
            <a:r>
              <a:rPr lang="en-US" dirty="0" smtClean="0"/>
              <a:t>make rectangular marks.</a:t>
            </a:r>
          </a:p>
          <a:p>
            <a:pPr lvl="1"/>
            <a:endParaRPr lang="en-US" dirty="0" smtClean="0"/>
          </a:p>
          <a:p>
            <a:pPr lvl="1"/>
            <a:r>
              <a:rPr lang="en-US" dirty="0" smtClean="0"/>
              <a:t>The </a:t>
            </a:r>
            <a:r>
              <a:rPr lang="en-US" dirty="0" smtClean="0">
                <a:solidFill>
                  <a:schemeClr val="bg1">
                    <a:lumMod val="60000"/>
                    <a:lumOff val="40000"/>
                  </a:schemeClr>
                </a:solidFill>
              </a:rPr>
              <a:t>central incisors </a:t>
            </a:r>
            <a:r>
              <a:rPr lang="en-US" dirty="0" smtClean="0"/>
              <a:t>are wider than </a:t>
            </a:r>
            <a:r>
              <a:rPr lang="en-US" dirty="0" smtClean="0">
                <a:solidFill>
                  <a:schemeClr val="bg1">
                    <a:lumMod val="60000"/>
                    <a:lumOff val="40000"/>
                  </a:schemeClr>
                </a:solidFill>
              </a:rPr>
              <a:t>lateral incisors</a:t>
            </a:r>
            <a:r>
              <a:rPr lang="en-US"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242" y="1447800"/>
            <a:ext cx="3134458" cy="5257800"/>
          </a:xfrm>
          <a:prstGeom prst="rect">
            <a:avLst/>
          </a:prstGeom>
        </p:spPr>
      </p:pic>
      <p:cxnSp>
        <p:nvCxnSpPr>
          <p:cNvPr id="12" name="Straight Arrow Connector 11"/>
          <p:cNvCxnSpPr/>
          <p:nvPr/>
        </p:nvCxnSpPr>
        <p:spPr>
          <a:xfrm flipV="1">
            <a:off x="5257800" y="1676400"/>
            <a:ext cx="1981200" cy="281940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52108" y="4495800"/>
            <a:ext cx="1005692" cy="0"/>
          </a:xfrm>
          <a:prstGeom prst="straightConnector1">
            <a:avLst/>
          </a:prstGeom>
          <a:ln w="381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962400" y="4495800"/>
            <a:ext cx="289708" cy="304800"/>
          </a:xfrm>
          <a:prstGeom prst="straightConnector1">
            <a:avLst/>
          </a:prstGeom>
          <a:ln w="381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486400" y="1815935"/>
            <a:ext cx="2514600" cy="351806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45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a:xfrm>
            <a:off x="609600" y="1295400"/>
            <a:ext cx="5105400" cy="5029200"/>
          </a:xfrm>
        </p:spPr>
        <p:txBody>
          <a:bodyPr>
            <a:normAutofit fontScale="92500"/>
          </a:bodyPr>
          <a:lstStyle/>
          <a:p>
            <a:r>
              <a:rPr lang="en-US" dirty="0" smtClean="0"/>
              <a:t>The next step is to determine which marks were made from which teeth.</a:t>
            </a:r>
          </a:p>
          <a:p>
            <a:pPr lvl="1"/>
            <a:r>
              <a:rPr lang="en-US" dirty="0"/>
              <a:t>The </a:t>
            </a:r>
            <a:r>
              <a:rPr lang="en-US" dirty="0">
                <a:solidFill>
                  <a:schemeClr val="bg1">
                    <a:lumMod val="60000"/>
                    <a:lumOff val="40000"/>
                  </a:schemeClr>
                </a:solidFill>
              </a:rPr>
              <a:t>upper and lower </a:t>
            </a:r>
            <a:r>
              <a:rPr lang="en-US" dirty="0" err="1">
                <a:solidFill>
                  <a:schemeClr val="bg1">
                    <a:lumMod val="60000"/>
                    <a:lumOff val="40000"/>
                  </a:schemeClr>
                </a:solidFill>
              </a:rPr>
              <a:t>cuspids</a:t>
            </a:r>
            <a:r>
              <a:rPr lang="en-US" dirty="0">
                <a:solidFill>
                  <a:schemeClr val="bg1">
                    <a:lumMod val="60000"/>
                    <a:lumOff val="40000"/>
                  </a:schemeClr>
                </a:solidFill>
              </a:rPr>
              <a:t> </a:t>
            </a:r>
            <a:r>
              <a:rPr lang="en-US" dirty="0"/>
              <a:t>tend to leave round or oval-shaped marks</a:t>
            </a:r>
            <a:r>
              <a:rPr lang="en-US" dirty="0" smtClean="0"/>
              <a:t>.</a:t>
            </a:r>
          </a:p>
          <a:p>
            <a:pPr lvl="1"/>
            <a:endParaRPr lang="en-US" dirty="0"/>
          </a:p>
          <a:p>
            <a:pPr lvl="1"/>
            <a:r>
              <a:rPr lang="en-US" dirty="0"/>
              <a:t>The </a:t>
            </a:r>
            <a:r>
              <a:rPr lang="en-US" dirty="0">
                <a:solidFill>
                  <a:schemeClr val="bg1">
                    <a:lumMod val="60000"/>
                    <a:lumOff val="40000"/>
                  </a:schemeClr>
                </a:solidFill>
              </a:rPr>
              <a:t>lower 4 front teeth </a:t>
            </a:r>
            <a:r>
              <a:rPr lang="en-US" dirty="0"/>
              <a:t>make rectangular marks that are all similar in width.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242" y="1447800"/>
            <a:ext cx="3134458" cy="5257800"/>
          </a:xfrm>
          <a:prstGeom prst="rect">
            <a:avLst/>
          </a:prstGeom>
        </p:spPr>
      </p:pic>
      <p:cxnSp>
        <p:nvCxnSpPr>
          <p:cNvPr id="7" name="Straight Arrow Connector 6"/>
          <p:cNvCxnSpPr/>
          <p:nvPr/>
        </p:nvCxnSpPr>
        <p:spPr>
          <a:xfrm flipV="1">
            <a:off x="5181600" y="1981200"/>
            <a:ext cx="1447800" cy="152400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48200" y="3505200"/>
            <a:ext cx="533400" cy="0"/>
          </a:xfrm>
          <a:prstGeom prst="straightConnector1">
            <a:avLst/>
          </a:prstGeom>
          <a:ln w="381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19800" y="5181600"/>
            <a:ext cx="1442671" cy="129540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95108" y="5181600"/>
            <a:ext cx="1124692" cy="0"/>
          </a:xfrm>
          <a:prstGeom prst="straightConnector1">
            <a:avLst/>
          </a:prstGeom>
          <a:ln w="381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450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lstStyle/>
          <a:p>
            <a:r>
              <a:rPr lang="en-US" dirty="0" smtClean="0"/>
              <a:t>Areas between biting teeth that exhibit less bruising are attributed to a missing, short, or damaged tooth.</a:t>
            </a:r>
          </a:p>
          <a:p>
            <a:endParaRPr lang="en-US" dirty="0"/>
          </a:p>
          <a:p>
            <a:r>
              <a:rPr lang="en-US" dirty="0" smtClean="0"/>
              <a:t>This can also be caused by an object becoming trapped between the skin and tooth, the skin could have moved to relieve stress, or there was variation in the biting mechanism itself.</a:t>
            </a:r>
          </a:p>
        </p:txBody>
      </p:sp>
    </p:spTree>
    <p:extLst>
      <p:ext uri="{BB962C8B-B14F-4D97-AF65-F5344CB8AC3E}">
        <p14:creationId xmlns:p14="http://schemas.microsoft.com/office/powerpoint/2010/main" val="3534666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lstStyle/>
          <a:p>
            <a:r>
              <a:rPr lang="en-US" dirty="0" smtClean="0"/>
              <a:t>After the teeth have been identified, the bite mark pattern is measured.</a:t>
            </a:r>
          </a:p>
          <a:p>
            <a:endParaRPr lang="en-US" dirty="0"/>
          </a:p>
          <a:p>
            <a:r>
              <a:rPr lang="en-US" dirty="0" smtClean="0"/>
              <a:t>The tooth mark size as well as distances between teeth are measured.</a:t>
            </a:r>
          </a:p>
          <a:p>
            <a:pPr lvl="1"/>
            <a:endParaRPr lang="en-US" dirty="0"/>
          </a:p>
          <a:p>
            <a:r>
              <a:rPr lang="en-US" dirty="0" smtClean="0"/>
              <a:t>Skin stretching may deform the pattern to make these measurements of little value.</a:t>
            </a:r>
          </a:p>
        </p:txBody>
      </p:sp>
    </p:spTree>
    <p:extLst>
      <p:ext uri="{BB962C8B-B14F-4D97-AF65-F5344CB8AC3E}">
        <p14:creationId xmlns:p14="http://schemas.microsoft.com/office/powerpoint/2010/main" val="753866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Forensic Odontology</a:t>
            </a: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smtClean="0"/>
              <a:t>Forensic odontology is a unique field that combines the skills of a specially trained dentist with those of law enforcement.</a:t>
            </a:r>
          </a:p>
          <a:p>
            <a:endParaRPr lang="en-US" dirty="0"/>
          </a:p>
          <a:p>
            <a:r>
              <a:rPr lang="en-US" dirty="0" smtClean="0"/>
              <a:t>The forensic dentist’s primary duty is human identification.</a:t>
            </a:r>
          </a:p>
          <a:p>
            <a:endParaRPr lang="en-US" dirty="0"/>
          </a:p>
          <a:p>
            <a:r>
              <a:rPr lang="en-US" dirty="0" smtClean="0"/>
              <a:t>They examine evidence from cases involving violent crime, abuse, missing persons, and disaster scenarios to identify victims or suspects.</a:t>
            </a:r>
            <a:endParaRPr lang="en-US" dirty="0"/>
          </a:p>
        </p:txBody>
      </p:sp>
    </p:spTree>
    <p:extLst>
      <p:ext uri="{BB962C8B-B14F-4D97-AF65-F5344CB8AC3E}">
        <p14:creationId xmlns:p14="http://schemas.microsoft.com/office/powerpoint/2010/main" val="2857608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Once the data has been collected, the forensic dentist is asked to compare the evidence to the suspect’s teeth.</a:t>
            </a:r>
          </a:p>
          <a:p>
            <a:endParaRPr lang="en-US" dirty="0"/>
          </a:p>
          <a:p>
            <a:r>
              <a:rPr lang="en-US" dirty="0" smtClean="0"/>
              <a:t>For standards to compare the forensic dentist may make castings of the suspect’s bite</a:t>
            </a:r>
            <a:r>
              <a:rPr lang="en-US" dirty="0"/>
              <a:t> </a:t>
            </a:r>
            <a:r>
              <a:rPr lang="en-US" dirty="0" smtClean="0"/>
              <a:t>with dental stone.</a:t>
            </a:r>
          </a:p>
          <a:p>
            <a:endParaRPr lang="en-US" dirty="0"/>
          </a:p>
          <a:p>
            <a:r>
              <a:rPr lang="en-US" dirty="0" smtClean="0"/>
              <a:t>Notes on tooth damage are taken and checked against the unknown bite mark.</a:t>
            </a:r>
          </a:p>
          <a:p>
            <a:pPr lvl="1"/>
            <a:endParaRPr lang="en-US" dirty="0" smtClean="0"/>
          </a:p>
        </p:txBody>
      </p:sp>
    </p:spTree>
    <p:extLst>
      <p:ext uri="{BB962C8B-B14F-4D97-AF65-F5344CB8AC3E}">
        <p14:creationId xmlns:p14="http://schemas.microsoft.com/office/powerpoint/2010/main" val="4054701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lstStyle/>
          <a:p>
            <a:r>
              <a:rPr lang="en-US" dirty="0" smtClean="0"/>
              <a:t>The photographs of the unknown bite mark are reproduced at 1:1 scale and compared to the casting.</a:t>
            </a:r>
          </a:p>
          <a:p>
            <a:endParaRPr lang="en-US" dirty="0"/>
          </a:p>
          <a:p>
            <a:r>
              <a:rPr lang="en-US" dirty="0" smtClean="0"/>
              <a:t>Transparent overlays of the bite mark photos may be used to aid in comparison.</a:t>
            </a:r>
          </a:p>
          <a:p>
            <a:pPr marL="0" indent="0">
              <a:buNone/>
            </a:pPr>
            <a:endParaRPr lang="en-US" dirty="0"/>
          </a:p>
        </p:txBody>
      </p:sp>
    </p:spTree>
    <p:extLst>
      <p:ext uri="{BB962C8B-B14F-4D97-AF65-F5344CB8AC3E}">
        <p14:creationId xmlns:p14="http://schemas.microsoft.com/office/powerpoint/2010/main" val="2359270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normAutofit fontScale="85000" lnSpcReduction="10000"/>
          </a:bodyPr>
          <a:lstStyle/>
          <a:p>
            <a:r>
              <a:rPr lang="en-US" dirty="0" smtClean="0"/>
              <a:t>The first characteristics considered are the arch size and shape.  This can quickly eliminate a suspect with no additional analysis.</a:t>
            </a:r>
          </a:p>
          <a:p>
            <a:endParaRPr lang="en-US" dirty="0"/>
          </a:p>
          <a:p>
            <a:r>
              <a:rPr lang="en-US" dirty="0" smtClean="0"/>
              <a:t>If the suspect has not been eliminated, studies of the prominent dental features are inspected for agreement with the bite mark.  Secondary features must also match.</a:t>
            </a:r>
          </a:p>
          <a:p>
            <a:endParaRPr lang="en-US" dirty="0"/>
          </a:p>
          <a:p>
            <a:r>
              <a:rPr lang="en-US" dirty="0" smtClean="0"/>
              <a:t>Wax bite impressions may be used to capture the biting edges of teeth and are useful for comparison purposes.</a:t>
            </a:r>
          </a:p>
          <a:p>
            <a:pPr marL="0" indent="0">
              <a:buNone/>
            </a:pPr>
            <a:endParaRPr lang="en-US" dirty="0"/>
          </a:p>
        </p:txBody>
      </p:sp>
    </p:spTree>
    <p:extLst>
      <p:ext uri="{BB962C8B-B14F-4D97-AF65-F5344CB8AC3E}">
        <p14:creationId xmlns:p14="http://schemas.microsoft.com/office/powerpoint/2010/main" val="1714104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Drawing Conclusions</a:t>
            </a: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smtClean="0"/>
              <a:t>Although the forensic dentist is an expert, the forensic importance of a bite mark is an educated opinion.</a:t>
            </a:r>
          </a:p>
          <a:p>
            <a:endParaRPr lang="en-US" dirty="0"/>
          </a:p>
          <a:p>
            <a:r>
              <a:rPr lang="en-US" dirty="0" smtClean="0"/>
              <a:t>There are no guarantees that the same bite mark evidence would be interpreted in the same way by two or more forensic dentists.</a:t>
            </a:r>
          </a:p>
          <a:p>
            <a:endParaRPr lang="en-US" dirty="0"/>
          </a:p>
          <a:p>
            <a:r>
              <a:rPr lang="en-US" dirty="0" smtClean="0"/>
              <a:t>Specialized expertise is needed to understand the strengths and limitations of bite mark analysis.</a:t>
            </a:r>
            <a:endParaRPr lang="en-US" dirty="0"/>
          </a:p>
        </p:txBody>
      </p:sp>
    </p:spTree>
    <p:extLst>
      <p:ext uri="{BB962C8B-B14F-4D97-AF65-F5344CB8AC3E}">
        <p14:creationId xmlns:p14="http://schemas.microsoft.com/office/powerpoint/2010/main" val="242456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4133" b="11052"/>
          <a:stretch/>
        </p:blipFill>
        <p:spPr>
          <a:xfrm>
            <a:off x="-22410" y="0"/>
            <a:ext cx="9166409" cy="6858000"/>
          </a:xfrm>
          <a:prstGeom prst="rect">
            <a:avLst/>
          </a:prstGeom>
        </p:spPr>
      </p:pic>
      <p:pic>
        <p:nvPicPr>
          <p:cNvPr id="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8571"/>
          <a:stretch/>
        </p:blipFill>
        <p:spPr bwMode="auto">
          <a:xfrm>
            <a:off x="-22410" y="6096001"/>
            <a:ext cx="7184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58060" y="152400"/>
            <a:ext cx="951949" cy="11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86600" y="152400"/>
            <a:ext cx="951950" cy="116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598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Forensic Odontology</a:t>
            </a:r>
            <a:endParaRPr lang="en-US" dirty="0"/>
          </a:p>
        </p:txBody>
      </p:sp>
      <p:sp>
        <p:nvSpPr>
          <p:cNvPr id="3" name="Text Placeholder 2"/>
          <p:cNvSpPr>
            <a:spLocks noGrp="1"/>
          </p:cNvSpPr>
          <p:nvPr>
            <p:ph type="body" sz="quarter" idx="13"/>
          </p:nvPr>
        </p:nvSpPr>
        <p:spPr/>
        <p:txBody>
          <a:bodyPr>
            <a:normAutofit/>
          </a:bodyPr>
          <a:lstStyle/>
          <a:p>
            <a:r>
              <a:rPr lang="en-US" dirty="0" smtClean="0"/>
              <a:t>The majority of a forensic dentist’s case load are two types of case:</a:t>
            </a:r>
          </a:p>
          <a:p>
            <a:pPr marL="914400" lvl="1" indent="-514350">
              <a:buFont typeface="+mj-lt"/>
              <a:buAutoNum type="arabicPeriod"/>
            </a:pPr>
            <a:r>
              <a:rPr lang="en-US" dirty="0" smtClean="0"/>
              <a:t>Missing and unidentified persons</a:t>
            </a:r>
          </a:p>
          <a:p>
            <a:pPr marL="914400" lvl="1" indent="-514350">
              <a:buFont typeface="+mj-lt"/>
              <a:buAutoNum type="arabicPeriod"/>
            </a:pPr>
            <a:r>
              <a:rPr lang="en-US" dirty="0" smtClean="0"/>
              <a:t>Recognition, documentation, and preservation of bite mark evidence</a:t>
            </a:r>
          </a:p>
          <a:p>
            <a:endParaRPr lang="en-US" dirty="0"/>
          </a:p>
          <a:p>
            <a:endParaRPr lang="en-US" dirty="0"/>
          </a:p>
        </p:txBody>
      </p:sp>
    </p:spTree>
    <p:extLst>
      <p:ext uri="{BB962C8B-B14F-4D97-AF65-F5344CB8AC3E}">
        <p14:creationId xmlns:p14="http://schemas.microsoft.com/office/powerpoint/2010/main" val="2125044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Dental Evidence</a:t>
            </a:r>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Dental evidence includes anything relating to human dental anatomy or derived from the oral environment such as:</a:t>
            </a:r>
          </a:p>
          <a:p>
            <a:pPr lvl="1"/>
            <a:r>
              <a:rPr lang="en-US" dirty="0" smtClean="0"/>
              <a:t>Tooth shapes</a:t>
            </a:r>
          </a:p>
          <a:p>
            <a:pPr lvl="1"/>
            <a:r>
              <a:rPr lang="en-US" dirty="0" smtClean="0"/>
              <a:t>Metal restorations</a:t>
            </a:r>
          </a:p>
          <a:p>
            <a:pPr lvl="1"/>
            <a:r>
              <a:rPr lang="en-US" dirty="0" smtClean="0"/>
              <a:t>Skull and jawbone irregularities</a:t>
            </a:r>
          </a:p>
          <a:p>
            <a:pPr lvl="1"/>
            <a:r>
              <a:rPr lang="en-US" dirty="0" smtClean="0"/>
              <a:t>Skull fragments</a:t>
            </a:r>
          </a:p>
          <a:p>
            <a:pPr lvl="1"/>
            <a:endParaRPr lang="en-US" dirty="0"/>
          </a:p>
          <a:p>
            <a:r>
              <a:rPr lang="en-US" dirty="0" smtClean="0"/>
              <a:t>Teeth are sometimes all that remains of a body in catastrophic conditions.</a:t>
            </a:r>
          </a:p>
        </p:txBody>
      </p:sp>
    </p:spTree>
    <p:extLst>
      <p:ext uri="{BB962C8B-B14F-4D97-AF65-F5344CB8AC3E}">
        <p14:creationId xmlns:p14="http://schemas.microsoft.com/office/powerpoint/2010/main" val="1859451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Left Behind</a:t>
            </a:r>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A perpetrator of a crime often leaves evidence at the scene.</a:t>
            </a:r>
          </a:p>
          <a:p>
            <a:endParaRPr lang="en-US" dirty="0"/>
          </a:p>
          <a:p>
            <a:r>
              <a:rPr lang="en-US" dirty="0" smtClean="0"/>
              <a:t>Bitten food or chewed objects may be recovered by investigators and examined by a forensic dentist.</a:t>
            </a:r>
          </a:p>
          <a:p>
            <a:endParaRPr lang="en-US" dirty="0"/>
          </a:p>
          <a:p>
            <a:r>
              <a:rPr lang="en-US" dirty="0" smtClean="0"/>
              <a:t>Forensic dentists examine bite marks and compare with replicas of the suspect’s teeth.</a:t>
            </a:r>
            <a:endParaRPr lang="en-US" dirty="0"/>
          </a:p>
        </p:txBody>
      </p:sp>
    </p:spTree>
    <p:extLst>
      <p:ext uri="{BB962C8B-B14F-4D97-AF65-F5344CB8AC3E}">
        <p14:creationId xmlns:p14="http://schemas.microsoft.com/office/powerpoint/2010/main" val="2020037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Teeth Marks</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smtClean="0"/>
              <a:t>Teeth marks can be found in soft objects.</a:t>
            </a:r>
          </a:p>
          <a:p>
            <a:endParaRPr lang="en-US" dirty="0"/>
          </a:p>
          <a:p>
            <a:r>
              <a:rPr lang="en-US" dirty="0" smtClean="0"/>
              <a:t>The most famous bite mark case of the 20</a:t>
            </a:r>
            <a:r>
              <a:rPr lang="en-US" baseline="30000" dirty="0" smtClean="0"/>
              <a:t>th</a:t>
            </a:r>
            <a:r>
              <a:rPr lang="en-US" dirty="0" smtClean="0"/>
              <a:t> century involved the serial murderer Ted Bundy.</a:t>
            </a:r>
          </a:p>
          <a:p>
            <a:endParaRPr lang="en-US" dirty="0"/>
          </a:p>
          <a:p>
            <a:r>
              <a:rPr lang="en-US" dirty="0" smtClean="0"/>
              <a:t>In 1978, a human bite mark was discovered on the body of one of his murder victims. </a:t>
            </a:r>
          </a:p>
          <a:p>
            <a:endParaRPr lang="en-US" dirty="0"/>
          </a:p>
          <a:p>
            <a:r>
              <a:rPr lang="en-US" dirty="0" smtClean="0"/>
              <a:t>The jury attested that the bite mark evidence was very compelling in their decision to convict Bundy of murder.</a:t>
            </a:r>
            <a:endParaRPr lang="en-US" dirty="0"/>
          </a:p>
        </p:txBody>
      </p:sp>
    </p:spTree>
    <p:extLst>
      <p:ext uri="{BB962C8B-B14F-4D97-AF65-F5344CB8AC3E}">
        <p14:creationId xmlns:p14="http://schemas.microsoft.com/office/powerpoint/2010/main" val="3188703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	</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smtClean="0"/>
              <a:t>Any patterns produced by teeth in a biting incident must be photographed next to a scale.</a:t>
            </a:r>
          </a:p>
          <a:p>
            <a:endParaRPr lang="en-US" dirty="0"/>
          </a:p>
          <a:p>
            <a:r>
              <a:rPr lang="en-US" dirty="0" smtClean="0"/>
              <a:t>The analysis of a bite pattern’s possible link to a suspect depends on accurate and reliable collection of the evidence.</a:t>
            </a:r>
          </a:p>
          <a:p>
            <a:endParaRPr lang="en-US" dirty="0"/>
          </a:p>
          <a:p>
            <a:r>
              <a:rPr lang="en-US" dirty="0" smtClean="0"/>
              <a:t>This included immediate documentation of the marks.  Natural healing will soon eliminate evidence in the form of bruises and cuts.</a:t>
            </a:r>
            <a:endParaRPr lang="en-US" dirty="0"/>
          </a:p>
        </p:txBody>
      </p:sp>
    </p:spTree>
    <p:extLst>
      <p:ext uri="{BB962C8B-B14F-4D97-AF65-F5344CB8AC3E}">
        <p14:creationId xmlns:p14="http://schemas.microsoft.com/office/powerpoint/2010/main" val="815066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	</a:t>
            </a:r>
            <a:endParaRPr lang="en-US" dirty="0"/>
          </a:p>
        </p:txBody>
      </p:sp>
      <p:sp>
        <p:nvSpPr>
          <p:cNvPr id="3" name="Text Placeholder 2"/>
          <p:cNvSpPr>
            <a:spLocks noGrp="1"/>
          </p:cNvSpPr>
          <p:nvPr>
            <p:ph type="body" sz="quarter" idx="13"/>
          </p:nvPr>
        </p:nvSpPr>
        <p:spPr/>
        <p:txBody>
          <a:bodyPr>
            <a:normAutofit/>
          </a:bodyPr>
          <a:lstStyle/>
          <a:p>
            <a:r>
              <a:rPr lang="en-US" dirty="0" smtClean="0"/>
              <a:t>The objective of bite mark analysis is to connect or eliminate a suspect to a bite mark.</a:t>
            </a:r>
          </a:p>
          <a:p>
            <a:endParaRPr lang="en-US" dirty="0"/>
          </a:p>
          <a:p>
            <a:r>
              <a:rPr lang="en-US" dirty="0" smtClean="0"/>
              <a:t>The ability of human skin to register detail is highly variable.  Many bite marks are ill defined or distorted.  </a:t>
            </a:r>
          </a:p>
          <a:p>
            <a:endParaRPr lang="en-US" dirty="0"/>
          </a:p>
        </p:txBody>
      </p:sp>
    </p:spTree>
    <p:extLst>
      <p:ext uri="{BB962C8B-B14F-4D97-AF65-F5344CB8AC3E}">
        <p14:creationId xmlns:p14="http://schemas.microsoft.com/office/powerpoint/2010/main" val="138087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Bite Marks</a:t>
            </a: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smtClean="0"/>
              <a:t>In a 1999 meeting of the American </a:t>
            </a:r>
            <a:r>
              <a:rPr lang="en-US" dirty="0"/>
              <a:t>Board of Forensic </a:t>
            </a:r>
            <a:r>
              <a:rPr lang="en-US" dirty="0" smtClean="0"/>
              <a:t>Odontology, workshop participants were asked to identify sets of bite marks.  The instructor </a:t>
            </a:r>
            <a:r>
              <a:rPr lang="en-US" dirty="0"/>
              <a:t>found a 63% rate of false identifications.</a:t>
            </a:r>
          </a:p>
          <a:p>
            <a:endParaRPr lang="en-US" dirty="0" smtClean="0"/>
          </a:p>
          <a:p>
            <a:r>
              <a:rPr lang="en-US" dirty="0"/>
              <a:t>Bite mark distortion can rarely be quantified. Therefore, bite marks found at the scene are often analyzed under the assumption that they have undergone minimal </a:t>
            </a:r>
            <a:r>
              <a:rPr lang="en-US" dirty="0" smtClean="0"/>
              <a:t>distortion even though skin can distort greatly.</a:t>
            </a:r>
            <a:endParaRPr lang="en-US" dirty="0"/>
          </a:p>
        </p:txBody>
      </p:sp>
    </p:spTree>
    <p:extLst>
      <p:ext uri="{BB962C8B-B14F-4D97-AF65-F5344CB8AC3E}">
        <p14:creationId xmlns:p14="http://schemas.microsoft.com/office/powerpoint/2010/main" val="716084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yle &amp; Louise">
      <a:dk1>
        <a:srgbClr val="000000"/>
      </a:dk1>
      <a:lt1>
        <a:srgbClr val="F1E03A"/>
      </a:lt1>
      <a:dk2>
        <a:srgbClr val="2A2D2B"/>
      </a:dk2>
      <a:lt2>
        <a:srgbClr val="F1E03A"/>
      </a:lt2>
      <a:accent1>
        <a:srgbClr val="E9EAE9"/>
      </a:accent1>
      <a:accent2>
        <a:srgbClr val="F9CE05"/>
      </a:accent2>
      <a:accent3>
        <a:srgbClr val="1863A1"/>
      </a:accent3>
      <a:accent4>
        <a:srgbClr val="595959"/>
      </a:accent4>
      <a:accent5>
        <a:srgbClr val="DEBA04"/>
      </a:accent5>
      <a:accent6>
        <a:srgbClr val="D8D8D8"/>
      </a:accent6>
      <a:hlink>
        <a:srgbClr val="F1E03A"/>
      </a:hlink>
      <a:folHlink>
        <a:srgbClr val="C4A404"/>
      </a:folHlink>
    </a:clrScheme>
    <a:fontScheme name="Lyle &amp; Louis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13573</TotalTime>
  <Words>1188</Words>
  <Application>Microsoft Office PowerPoint</Application>
  <PresentationFormat>On-screen Show (4:3)</PresentationFormat>
  <Paragraphs>120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Impact</vt:lpstr>
      <vt:lpstr>Office Theme</vt:lpstr>
      <vt:lpstr>PowerPoint Presentation</vt:lpstr>
      <vt:lpstr>Forensic Odontology</vt:lpstr>
      <vt:lpstr>Forensic Odontology</vt:lpstr>
      <vt:lpstr>Dental Evidence</vt:lpstr>
      <vt:lpstr>Evidence Left Behind</vt:lpstr>
      <vt:lpstr>Teeth Marks</vt:lpstr>
      <vt:lpstr>Analysis of Bite Marks </vt:lpstr>
      <vt:lpstr>Analysis of Bite Marks </vt:lpstr>
      <vt:lpstr>Analysis of Bite Marks</vt:lpstr>
      <vt:lpstr>Analysis of Bite Marks</vt:lpstr>
      <vt:lpstr>Analysis of Bite Marks</vt:lpstr>
      <vt:lpstr>Analysis of Bite Marks</vt:lpstr>
      <vt:lpstr>Analysis of Bite Marks</vt:lpstr>
      <vt:lpstr>Analysis of Bite Marks</vt:lpstr>
      <vt:lpstr>Analysis of Bite Marks</vt:lpstr>
      <vt:lpstr>Analysis of Bite Marks</vt:lpstr>
      <vt:lpstr>Analysis of Bite Marks</vt:lpstr>
      <vt:lpstr>Analysis of Bite Marks</vt:lpstr>
      <vt:lpstr>Analysis of Bite Marks</vt:lpstr>
      <vt:lpstr>Analysis of Bite Marks</vt:lpstr>
      <vt:lpstr>Analysis of Bite Marks</vt:lpstr>
      <vt:lpstr>Analysis of Bite Marks</vt:lpstr>
      <vt:lpstr>Drawing 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Crosscutting Concepts</dc:creator>
  <cp:lastModifiedBy>Hilton, Codey D.</cp:lastModifiedBy>
  <cp:revision>183</cp:revision>
  <dcterms:created xsi:type="dcterms:W3CDTF">2013-06-04T13:26:48Z</dcterms:created>
  <dcterms:modified xsi:type="dcterms:W3CDTF">2016-06-21T03:38:31Z</dcterms:modified>
</cp:coreProperties>
</file>