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51" r:id="rId3"/>
    <p:sldId id="349" r:id="rId4"/>
    <p:sldId id="350" r:id="rId5"/>
    <p:sldId id="352" r:id="rId6"/>
    <p:sldId id="354" r:id="rId7"/>
    <p:sldId id="355" r:id="rId8"/>
    <p:sldId id="356" r:id="rId9"/>
    <p:sldId id="357" r:id="rId10"/>
    <p:sldId id="358" r:id="rId11"/>
    <p:sldId id="368" r:id="rId12"/>
    <p:sldId id="369" r:id="rId13"/>
    <p:sldId id="370" r:id="rId14"/>
    <p:sldId id="371" r:id="rId15"/>
    <p:sldId id="372" r:id="rId16"/>
    <p:sldId id="373" r:id="rId17"/>
    <p:sldId id="375" r:id="rId18"/>
    <p:sldId id="377" r:id="rId19"/>
    <p:sldId id="376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59" r:id="rId29"/>
    <p:sldId id="361" r:id="rId30"/>
    <p:sldId id="362" r:id="rId31"/>
    <p:sldId id="363" r:id="rId32"/>
    <p:sldId id="364" r:id="rId33"/>
    <p:sldId id="366" r:id="rId34"/>
    <p:sldId id="367" r:id="rId35"/>
    <p:sldId id="365" r:id="rId36"/>
    <p:sldId id="390" r:id="rId37"/>
    <p:sldId id="391" r:id="rId38"/>
    <p:sldId id="392" r:id="rId39"/>
    <p:sldId id="386" r:id="rId40"/>
    <p:sldId id="387" r:id="rId41"/>
    <p:sldId id="388" r:id="rId42"/>
    <p:sldId id="393" r:id="rId43"/>
    <p:sldId id="396" r:id="rId44"/>
    <p:sldId id="395" r:id="rId45"/>
    <p:sldId id="394" r:id="rId46"/>
    <p:sldId id="398" r:id="rId47"/>
    <p:sldId id="397" r:id="rId48"/>
    <p:sldId id="399" r:id="rId49"/>
    <p:sldId id="389" r:id="rId50"/>
    <p:sldId id="32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640000"/>
    <a:srgbClr val="7A0000"/>
    <a:srgbClr val="A20000"/>
    <a:srgbClr val="B80000"/>
    <a:srgbClr val="D00000"/>
    <a:srgbClr val="FF1E1E"/>
    <a:srgbClr val="242424"/>
    <a:srgbClr val="FFFFFF"/>
    <a:srgbClr val="988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25D45-24E3-4B35-9916-14E02FBF9FB3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63F9B-5BB5-4D48-9C84-839748E30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63F9B-5BB5-4D48-9C84-839748E303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le &amp; Lou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563562"/>
          </a:xfrm>
        </p:spPr>
        <p:txBody>
          <a:bodyPr/>
          <a:lstStyle>
            <a:lvl1pPr algn="r">
              <a:defRPr>
                <a:solidFill>
                  <a:srgbClr val="FFCC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EF8E-9DBE-4E9B-999C-CE024C9E3D9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4217-0CDA-45C1-AA8E-1AA0409A044F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8153400" cy="502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2C2D">
                <a:lumMod val="97000"/>
                <a:lumOff val="3000"/>
              </a:srgbClr>
            </a:gs>
            <a:gs pos="100000">
              <a:srgbClr val="24242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EF8E-9DBE-4E9B-999C-CE024C9E3D9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4217-0CDA-45C1-AA8E-1AA0409A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282" y="-76200"/>
            <a:ext cx="11449482" cy="6324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104064" y="6438900"/>
            <a:ext cx="60748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accent1"/>
                </a:solidFill>
              </a:rPr>
              <a:t>Copyright © 2013 Crosscutting Concepts, LLC. All Rights Reserved.</a:t>
            </a:r>
          </a:p>
          <a:p>
            <a:pPr algn="r"/>
            <a:r>
              <a:rPr lang="en-US" sz="1050" dirty="0">
                <a:solidFill>
                  <a:schemeClr val="accent1"/>
                </a:solidFill>
              </a:rPr>
              <a:t>www.CrosscuttingConcepts.com</a:t>
            </a:r>
          </a:p>
          <a:p>
            <a:pPr algn="r"/>
            <a:endParaRPr lang="en-US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Graphology Examples</a:t>
            </a:r>
            <a:endParaRPr lang="en-US" dirty="0"/>
          </a:p>
        </p:txBody>
      </p:sp>
      <p:pic>
        <p:nvPicPr>
          <p:cNvPr id="6" name="Picture 37" descr="aggres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3429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</p:pic>
      <p:pic>
        <p:nvPicPr>
          <p:cNvPr id="7" name="Picture 43" descr="antisoc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819400"/>
            <a:ext cx="3352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</p:pic>
      <p:pic>
        <p:nvPicPr>
          <p:cNvPr id="8" name="Picture 51" descr="angr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320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0" descr="domi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76400"/>
            <a:ext cx="35052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</p:pic>
      <p:pic>
        <p:nvPicPr>
          <p:cNvPr id="10" name="Picture 49" descr="untrus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276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6" descr="ly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495800"/>
            <a:ext cx="33528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</p:pic>
      <p:pic>
        <p:nvPicPr>
          <p:cNvPr id="12" name="Picture 40" descr="domi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828800"/>
            <a:ext cx="35052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</p:pic>
      <p:pic>
        <p:nvPicPr>
          <p:cNvPr id="13" name="Picture 46" descr="ly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648200"/>
            <a:ext cx="33528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</p:pic>
      <p:pic>
        <p:nvPicPr>
          <p:cNvPr id="14" name="Picture 40" descr="domin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505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</p:pic>
      <p:pic>
        <p:nvPicPr>
          <p:cNvPr id="15" name="Picture 46" descr="lyin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495800"/>
            <a:ext cx="3352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Questioned Document Examiner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7848600" cy="5486400"/>
          </a:xfrm>
        </p:spPr>
        <p:txBody>
          <a:bodyPr>
            <a:normAutofit/>
          </a:bodyPr>
          <a:lstStyle/>
          <a:p>
            <a:r>
              <a:rPr lang="en-US" sz="2400" dirty="0"/>
              <a:t>Applies scientific approaches to the whole document in order to recognize the source or other evidence that can determine authenticity of the document in question.</a:t>
            </a:r>
          </a:p>
          <a:p>
            <a:r>
              <a:rPr lang="en-US" sz="2400" dirty="0"/>
              <a:t>The first QDEs were called “handwriting specialists” because that was the primary means of agreements or contracts.</a:t>
            </a:r>
          </a:p>
        </p:txBody>
      </p:sp>
    </p:spTree>
    <p:extLst>
      <p:ext uri="{BB962C8B-B14F-4D97-AF65-F5344CB8AC3E}">
        <p14:creationId xmlns:p14="http://schemas.microsoft.com/office/powerpoint/2010/main" val="30197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Handwriting Theory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7924800" cy="5029200"/>
          </a:xfrm>
        </p:spPr>
        <p:txBody>
          <a:bodyPr>
            <a:normAutofit/>
          </a:bodyPr>
          <a:lstStyle/>
          <a:p>
            <a:r>
              <a:rPr lang="en-US" dirty="0"/>
              <a:t>Handwriting is just as unique as your fingerprints.</a:t>
            </a:r>
          </a:p>
          <a:p>
            <a:r>
              <a:rPr lang="en-US" dirty="0"/>
              <a:t>Important differences between fingerprints and handwriting:</a:t>
            </a:r>
          </a:p>
          <a:p>
            <a:pPr lvl="1"/>
            <a:r>
              <a:rPr lang="en-US" sz="2400" dirty="0"/>
              <a:t>Fingerprints have a genetic basis, and do not change after birth.</a:t>
            </a:r>
          </a:p>
          <a:p>
            <a:pPr lvl="1"/>
            <a:r>
              <a:rPr lang="en-US" sz="2400" dirty="0"/>
              <a:t>Handwriting is a learned process and tends to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12178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Handwriting Learning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066800"/>
            <a:ext cx="7848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 child learns a model of the alphabet.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They progress to drawing block letters (also called “print” or “manuscript”) based on guides.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Then typically on to cursive writing guides.</a:t>
            </a:r>
          </a:p>
          <a:p>
            <a:pPr lvl="1" indent="-342900"/>
            <a:r>
              <a:rPr lang="en-US" sz="2000" dirty="0"/>
              <a:t>Child does not yet have handwriting of their own because they are consciously creating an artistic representation.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Child gets better at remembering letter formations and now draws them from memory.</a:t>
            </a:r>
          </a:p>
          <a:p>
            <a:pPr lvl="1"/>
            <a:r>
              <a:rPr lang="en-US" sz="2000" dirty="0"/>
              <a:t>This is where variations and deviations come from and he/she begins developing their own handwriting style.</a:t>
            </a:r>
          </a:p>
        </p:txBody>
      </p:sp>
    </p:spTree>
    <p:extLst>
      <p:ext uri="{BB962C8B-B14F-4D97-AF65-F5344CB8AC3E}">
        <p14:creationId xmlns:p14="http://schemas.microsoft.com/office/powerpoint/2010/main" val="2241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Learning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066800"/>
            <a:ext cx="7848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Its not until individual characteristics become habitual and repetitious that handwriting has become mature. The person can then write as a sub-conscious act.</a:t>
            </a:r>
          </a:p>
          <a:p>
            <a:r>
              <a:rPr lang="en-US" sz="2800" dirty="0"/>
              <a:t>This is the level where we can make the comparison between fingerprints and handwriting.</a:t>
            </a:r>
          </a:p>
          <a:p>
            <a:pPr lvl="1"/>
            <a:r>
              <a:rPr lang="en-US" sz="2400" dirty="0"/>
              <a:t>Just as there are no 2 fingerprints the same, handwriting is also unique.</a:t>
            </a:r>
          </a:p>
        </p:txBody>
      </p:sp>
    </p:spTree>
    <p:extLst>
      <p:ext uri="{BB962C8B-B14F-4D97-AF65-F5344CB8AC3E}">
        <p14:creationId xmlns:p14="http://schemas.microsoft.com/office/powerpoint/2010/main" val="37352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Characteristics in Handwriting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Class Characteristics are similarities between individuals who learned the same type of writing systems.</a:t>
            </a:r>
          </a:p>
          <a:p>
            <a:r>
              <a:rPr lang="en-US" dirty="0"/>
              <a:t>Serve to narrow down the search when comparing a questioned document to standard writing systems.</a:t>
            </a:r>
          </a:p>
          <a:p>
            <a:pPr lvl="1"/>
            <a:r>
              <a:rPr lang="en-US" sz="2400" dirty="0"/>
              <a:t>Common handwriting systems: Palmer, </a:t>
            </a:r>
            <a:r>
              <a:rPr lang="en-US" sz="2400" dirty="0" err="1"/>
              <a:t>Zaner-Bloser</a:t>
            </a:r>
            <a:r>
              <a:rPr lang="en-US" sz="2400" dirty="0"/>
              <a:t>, and </a:t>
            </a:r>
            <a:r>
              <a:rPr lang="en-US" sz="2400" dirty="0" err="1"/>
              <a:t>Spencerian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Characteristics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7848600" cy="5029200"/>
          </a:xfrm>
        </p:spPr>
        <p:txBody>
          <a:bodyPr/>
          <a:lstStyle/>
          <a:p>
            <a:r>
              <a:rPr lang="en-US" dirty="0"/>
              <a:t>These are characteristics that are true only to a specific writer.</a:t>
            </a:r>
          </a:p>
          <a:p>
            <a:r>
              <a:rPr lang="en-US" dirty="0"/>
              <a:t>It is a combination of individual characteristics that make handwriting unique to him/her.</a:t>
            </a:r>
          </a:p>
          <a:p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Individual Characteristics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Skill Level</a:t>
            </a:r>
          </a:p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Slant</a:t>
            </a:r>
          </a:p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Form</a:t>
            </a:r>
          </a:p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Movement</a:t>
            </a:r>
          </a:p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Proportions</a:t>
            </a:r>
          </a:p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Height</a:t>
            </a:r>
          </a:p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“I” Dot</a:t>
            </a:r>
          </a:p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“t” Crossing</a:t>
            </a:r>
          </a:p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Loops</a:t>
            </a:r>
          </a:p>
          <a:p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Pressure</a:t>
            </a:r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Baseline Alignment</a:t>
            </a:r>
          </a:p>
          <a:p>
            <a:r>
              <a:rPr lang="en-US" sz="24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Pen Lifts</a:t>
            </a:r>
          </a:p>
          <a:p>
            <a:r>
              <a:rPr lang="en-US" sz="24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Speed</a:t>
            </a:r>
          </a:p>
          <a:p>
            <a:r>
              <a:rPr lang="en-US" sz="24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Embellishments</a:t>
            </a:r>
          </a:p>
          <a:p>
            <a:r>
              <a:rPr lang="en-US" sz="24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Entry/Exit Strokes</a:t>
            </a:r>
          </a:p>
          <a:p>
            <a:r>
              <a:rPr lang="en-US" sz="24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Retracing</a:t>
            </a:r>
          </a:p>
          <a:p>
            <a:r>
              <a:rPr lang="en-US" sz="24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Spelling/Spacing</a:t>
            </a:r>
          </a:p>
          <a:p>
            <a:r>
              <a:rPr lang="en-US" sz="24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Format</a:t>
            </a:r>
          </a:p>
          <a:p>
            <a:r>
              <a:rPr lang="en-US" sz="24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1136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Skill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General gauge of the precision and complexity in a document.</a:t>
            </a:r>
          </a:p>
          <a:p>
            <a:r>
              <a:rPr lang="en-US" sz="2800" dirty="0"/>
              <a:t>Important characteristic of identification or non-identification.</a:t>
            </a:r>
          </a:p>
          <a:p>
            <a:r>
              <a:rPr lang="en-US" sz="2800" dirty="0"/>
              <a:t>Judged on a continuum of high skill level to low skill level.</a:t>
            </a:r>
          </a:p>
        </p:txBody>
      </p:sp>
    </p:spTree>
    <p:extLst>
      <p:ext uri="{BB962C8B-B14F-4D97-AF65-F5344CB8AC3E}">
        <p14:creationId xmlns:p14="http://schemas.microsoft.com/office/powerpoint/2010/main" val="14829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Skill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0550" y="2360613"/>
          <a:ext cx="7961313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3" imgW="7961905" imgH="3009524" progId="Photoshop.Image.7">
                  <p:embed/>
                </p:oleObj>
              </mc:Choice>
              <mc:Fallback>
                <p:oleObj name="Image" r:id="rId3" imgW="7961905" imgH="3009524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360613"/>
                        <a:ext cx="7961313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3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Questioned Document?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 </a:t>
            </a:r>
            <a:r>
              <a:rPr lang="en-US" i="1" u="sng" dirty="0"/>
              <a:t>questioned document</a:t>
            </a:r>
            <a:r>
              <a:rPr lang="en-US" dirty="0"/>
              <a:t> is one in which the document in its entirety, or in part, is subject to question as to its authenticity and/or origin. </a:t>
            </a:r>
          </a:p>
          <a:p>
            <a:r>
              <a:rPr lang="en-US" dirty="0"/>
              <a:t>Any signature, handwriting, typewriting, or other mark whose source or authenticity is in dispute or is doubtful.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Skill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2563813"/>
          <a:ext cx="8229600" cy="260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3" imgW="8317460" imgH="2628571" progId="Photoshop.Image.7">
                  <p:embed/>
                </p:oleObj>
              </mc:Choice>
              <mc:Fallback>
                <p:oleObj name="Image" r:id="rId3" imgW="8317460" imgH="2628571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63813"/>
                        <a:ext cx="8229600" cy="260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1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Slant is the angle of writing and can be forward or backward.</a:t>
            </a:r>
          </a:p>
          <a:p>
            <a:r>
              <a:rPr lang="en-US" dirty="0"/>
              <a:t>This alone is not a good basis for judgment.</a:t>
            </a:r>
          </a:p>
          <a:p>
            <a:r>
              <a:rPr lang="en-US" dirty="0"/>
              <a:t>Forwards and backward slants are not indicative to handedness. </a:t>
            </a:r>
          </a:p>
        </p:txBody>
      </p:sp>
      <p:pic>
        <p:nvPicPr>
          <p:cNvPr id="4" name="Picture 9" descr="s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3663" y="4648200"/>
            <a:ext cx="38766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Most basic individual characteristic and is very important to QDE.</a:t>
            </a:r>
          </a:p>
          <a:p>
            <a:r>
              <a:rPr lang="en-US" dirty="0"/>
              <a:t>Form is the way a writer makes a letter or movement of letters.</a:t>
            </a:r>
          </a:p>
        </p:txBody>
      </p:sp>
      <p:pic>
        <p:nvPicPr>
          <p:cNvPr id="4" name="Picture 6" descr="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463" y="3941763"/>
            <a:ext cx="6567487" cy="21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Movement and Pressure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Movement is the way a pen moves in order to make a mark or form a letter</a:t>
            </a:r>
          </a:p>
          <a:p>
            <a:pPr>
              <a:lnSpc>
                <a:spcPct val="80000"/>
              </a:lnSpc>
            </a:pPr>
            <a:r>
              <a:rPr lang="en-US" dirty="0"/>
              <a:t>This can help distinguish the difference in form. 2 letters can be the same, but made in a different way.</a:t>
            </a:r>
          </a:p>
          <a:p>
            <a:pPr>
              <a:lnSpc>
                <a:spcPct val="80000"/>
              </a:lnSpc>
            </a:pPr>
            <a:r>
              <a:rPr lang="en-US" dirty="0"/>
              <a:t>Pressure is the difference in ink or pencil in width or shade. Helps show direction of movement.</a:t>
            </a:r>
          </a:p>
        </p:txBody>
      </p:sp>
      <p:pic>
        <p:nvPicPr>
          <p:cNvPr id="4" name="Picture 6" descr="mov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668838"/>
            <a:ext cx="6858000" cy="20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Proportions, Height, &amp; Loops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42672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Proportion is the symmetry of an individual letter.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Loops also have proportions.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Height comparison between one letter to another.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Specific height and proportion tendencies are usually habitual in a specific writer.</a:t>
            </a:r>
          </a:p>
        </p:txBody>
      </p:sp>
      <p:pic>
        <p:nvPicPr>
          <p:cNvPr id="6" name="Picture 10" descr="propor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16125"/>
            <a:ext cx="4038600" cy="1355725"/>
          </a:xfrm>
          <a:prstGeom prst="rect">
            <a:avLst/>
          </a:prstGeom>
        </p:spPr>
      </p:pic>
      <p:pic>
        <p:nvPicPr>
          <p:cNvPr id="7" name="Picture 11" descr="he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229100"/>
            <a:ext cx="4038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“I” dot and “t” crossing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Highly varied between </a:t>
            </a:r>
            <a:r>
              <a:rPr lang="en-US" dirty="0" smtClean="0"/>
              <a:t>individuals.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05250" y="3769425"/>
            <a:ext cx="2286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id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048000"/>
            <a:ext cx="4038600" cy="936625"/>
          </a:xfrm>
          <a:prstGeom prst="rect">
            <a:avLst/>
          </a:prstGeom>
        </p:spPr>
      </p:pic>
      <p:pic>
        <p:nvPicPr>
          <p:cNvPr id="7" name="Picture 13" descr="tcr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4572000"/>
            <a:ext cx="4038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Alignment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significant way QD examiners determine whether suspect writing has been altered or is consistent with the rest of the writing or other examples.</a:t>
            </a:r>
          </a:p>
          <a:p>
            <a:endParaRPr lang="en-US" sz="2400" dirty="0"/>
          </a:p>
        </p:txBody>
      </p:sp>
      <p:pic>
        <p:nvPicPr>
          <p:cNvPr id="4" name="Picture 6" descr="bas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3013" y="3941763"/>
            <a:ext cx="4116387" cy="21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 Lifts and Embellishments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Pen lifts are when the pen or pencil is lifted from the paper and reapplied to finish a word or sentence.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Most people have pen lifts in their writing.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Embellishments decorate writing.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Usually found at the beginning of words, but can be seen other places.</a:t>
            </a:r>
          </a:p>
        </p:txBody>
      </p:sp>
    </p:spTree>
    <p:extLst>
      <p:ext uri="{BB962C8B-B14F-4D97-AF65-F5344CB8AC3E}">
        <p14:creationId xmlns:p14="http://schemas.microsoft.com/office/powerpoint/2010/main" val="14971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speed of a writer is a key indicator for QDEs in the examination process.</a:t>
            </a:r>
          </a:p>
          <a:p>
            <a:r>
              <a:rPr lang="en-US" dirty="0"/>
              <a:t>Fast and slow speeds are difficult to duplicate leaving behind inconsistencies in the writing.</a:t>
            </a:r>
          </a:p>
        </p:txBody>
      </p:sp>
      <p:pic>
        <p:nvPicPr>
          <p:cNvPr id="4" name="Picture 6" descr="sp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4135438"/>
            <a:ext cx="4343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Entry/Exit/Connecting Strokes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Entry/Exit Strokes are the ways a writer begins and ends certain letter or words and can be very specific to an individual.</a:t>
            </a:r>
          </a:p>
          <a:p>
            <a:r>
              <a:rPr lang="en-US" dirty="0"/>
              <a:t>Connecting strokes between letters are subject to similar analysis.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Common Questioned Documents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38862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Letters</a:t>
            </a:r>
          </a:p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Checks</a:t>
            </a:r>
          </a:p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Drivers Licenses</a:t>
            </a:r>
          </a:p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Contracts</a:t>
            </a:r>
          </a:p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Wills</a:t>
            </a:r>
          </a:p>
          <a:p>
            <a:r>
              <a:rPr lang="en-US" sz="3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Petitions</a:t>
            </a:r>
          </a:p>
          <a:p>
            <a:endParaRPr lang="en-US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38862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Voter registration</a:t>
            </a:r>
          </a:p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Passports</a:t>
            </a:r>
          </a:p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Threatening letters</a:t>
            </a:r>
          </a:p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Suicide notes</a:t>
            </a:r>
          </a:p>
          <a:p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Lottery tickets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Retracing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Retracing is fixing a portion of writing that is not readable or pleasing to the writer.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In some cases this can indicate forgery, but it is very common in normal handwriting to retrace letters or words.</a:t>
            </a:r>
          </a:p>
        </p:txBody>
      </p:sp>
    </p:spTree>
    <p:extLst>
      <p:ext uri="{BB962C8B-B14F-4D97-AF65-F5344CB8AC3E}">
        <p14:creationId xmlns:p14="http://schemas.microsoft.com/office/powerpoint/2010/main" val="39240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Spelling/Spacing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Spelling is an individual characteristic because of education or habits and can be an easy way to eliminate or pin point suspects.</a:t>
            </a:r>
          </a:p>
          <a:p>
            <a:r>
              <a:rPr lang="en-US" dirty="0"/>
              <a:t>Spacing is the area between letters or words and can vary greatly between writers.</a:t>
            </a:r>
          </a:p>
          <a:p>
            <a:endParaRPr lang="en-US" dirty="0"/>
          </a:p>
        </p:txBody>
      </p:sp>
      <p:pic>
        <p:nvPicPr>
          <p:cNvPr id="4" name="Picture 5" descr="sp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5213" y="5029200"/>
            <a:ext cx="4598987" cy="14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 and Case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Writers often have very specific formatting habits when depicting things like 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ates, numbers, abbreviations, and punctuation.</a:t>
            </a:r>
          </a:p>
          <a:p>
            <a:pPr lvl="1"/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Checks include many formatting examples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Case usage commonly varies, such as when a writer uses upper case letters where lower case letters should be present.</a:t>
            </a:r>
          </a:p>
        </p:txBody>
      </p:sp>
    </p:spTree>
    <p:extLst>
      <p:ext uri="{BB962C8B-B14F-4D97-AF65-F5344CB8AC3E}">
        <p14:creationId xmlns:p14="http://schemas.microsoft.com/office/powerpoint/2010/main" val="27011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Collecting Questioned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Original document is preferred.</a:t>
            </a:r>
          </a:p>
          <a:p>
            <a:pPr lvl="1"/>
            <a:r>
              <a:rPr lang="en-US" sz="2400" dirty="0"/>
              <a:t>QDE would rather not have copies, but can still use them.</a:t>
            </a:r>
          </a:p>
          <a:p>
            <a:r>
              <a:rPr lang="en-US" sz="2800" dirty="0"/>
              <a:t>All evidence should be marked by the QDE. </a:t>
            </a:r>
          </a:p>
          <a:p>
            <a:pPr lvl="1"/>
            <a:r>
              <a:rPr lang="en-US" sz="2400" dirty="0"/>
              <a:t>Usually initials and date.</a:t>
            </a:r>
          </a:p>
          <a:p>
            <a:pPr lvl="1"/>
            <a:r>
              <a:rPr lang="en-US" sz="2400" dirty="0"/>
              <a:t>If document cannot be marked it should be placed in an envelope and sealed with initials and date.</a:t>
            </a:r>
          </a:p>
          <a:p>
            <a:r>
              <a:rPr lang="en-US" sz="2800" dirty="0"/>
              <a:t>Maintain chain of custody.</a:t>
            </a:r>
          </a:p>
          <a:p>
            <a:r>
              <a:rPr lang="en-US" sz="2800" dirty="0"/>
              <a:t>And of course, DOCUMENT EVERYTHING.</a:t>
            </a:r>
          </a:p>
        </p:txBody>
      </p:sp>
    </p:spTree>
    <p:extLst>
      <p:ext uri="{BB962C8B-B14F-4D97-AF65-F5344CB8AC3E}">
        <p14:creationId xmlns:p14="http://schemas.microsoft.com/office/powerpoint/2010/main" val="29523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 of Handwriting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815340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 single handwriting characteristic can in itself be taken as the basis for a positive comparison.</a:t>
            </a:r>
          </a:p>
          <a:p>
            <a:pPr>
              <a:lnSpc>
                <a:spcPct val="90000"/>
              </a:lnSpc>
            </a:pPr>
            <a:r>
              <a:rPr lang="en-US" dirty="0"/>
              <a:t>The final conclusion must be based on a sufficient number of common characteristics between the known and questioned writing samples.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no hard and fast rules for a sufficient number of personal characteristics; it is a judgment call made by the expert examiner in the context of each case.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Collecting Samples or Exemplars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Exemplar – Handwriting used as a standard for comparison with the document in question.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 types of exemplars:</a:t>
            </a:r>
          </a:p>
          <a:p>
            <a:pPr lvl="1"/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Dictated or requested</a:t>
            </a:r>
          </a:p>
          <a:p>
            <a:pPr lvl="1"/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Undictated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or collected</a:t>
            </a:r>
          </a:p>
        </p:txBody>
      </p:sp>
    </p:spTree>
    <p:extLst>
      <p:ext uri="{BB962C8B-B14F-4D97-AF65-F5344CB8AC3E}">
        <p14:creationId xmlns:p14="http://schemas.microsoft.com/office/powerpoint/2010/main" val="30034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Ink and Paper Comparisons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>
              <a:spcAft>
                <a:spcPct val="15000"/>
              </a:spcAft>
            </a:pPr>
            <a:r>
              <a:rPr lang="en-US" dirty="0"/>
              <a:t>A study of the chemical composition of the ink used on documents may verify whether or not known and questioned documents were prepared by the same pen; the paper itself may also be analyzed.</a:t>
            </a:r>
            <a:endParaRPr lang="en-US" sz="3600" dirty="0"/>
          </a:p>
          <a:p>
            <a:r>
              <a:rPr lang="en-US" dirty="0"/>
              <a:t>A nondestructive approach to comparing ink lines is accomplished with a visible-light </a:t>
            </a:r>
            <a:r>
              <a:rPr lang="en-US" dirty="0" err="1"/>
              <a:t>microspectrophotometer</a:t>
            </a:r>
            <a:r>
              <a:rPr lang="en-US" dirty="0"/>
              <a:t>.</a:t>
            </a:r>
          </a:p>
          <a:p>
            <a:r>
              <a:rPr lang="en-US" dirty="0"/>
              <a:t>Thin-layer chromatography is also suitable for ink comparisons.  </a:t>
            </a:r>
          </a:p>
        </p:txBody>
      </p:sp>
    </p:spTree>
    <p:extLst>
      <p:ext uri="{BB962C8B-B14F-4D97-AF65-F5344CB8AC3E}">
        <p14:creationId xmlns:p14="http://schemas.microsoft.com/office/powerpoint/2010/main" val="36486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Ink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U. S. Secret Service has an ink analysis program and maintains a library of over 6,000 inks. </a:t>
            </a:r>
          </a:p>
          <a:p>
            <a:r>
              <a:rPr lang="en-US" dirty="0"/>
              <a:t>Handwritten notes as well as printed documents can be analyzed.  </a:t>
            </a:r>
          </a:p>
          <a:p>
            <a:r>
              <a:rPr lang="en-US" dirty="0"/>
              <a:t>Chemical tests of ink (ink solubility, paper chromatography and thin layer chromatography) can be performed on printed or written material.  Typically, up to 10 one-millimeter samples will be removed from the paper, with some samples containing printing from the questioned sections and some samples from more reliable control sections.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 Layer Chromatography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" descr="http://www.fdeservices.com/Images/tl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429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Typewriters and Printing Devices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two requests most often made of the examiner in connection with the examination of typewriters and printing devices are: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whether the make and model of the typewriter and printing devices used to prepare the questioned document can be identified.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whether a particular suspect typewriter or printing device can be identified as having prepared the questioned document.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order to do this, the individual type character’s style, shape, and size are compared to a complete reference collection of past and present typefaces.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26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Cases Involving Questioned Documents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Forgery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Counterfeiting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Mail fraud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Kidnapping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Con games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Embezzlement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Gambling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	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Theft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Robbery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Arson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Burglary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Homicide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Psychological profiling</a:t>
            </a:r>
          </a:p>
        </p:txBody>
      </p:sp>
    </p:spTree>
    <p:extLst>
      <p:ext uri="{BB962C8B-B14F-4D97-AF65-F5344CB8AC3E}">
        <p14:creationId xmlns:p14="http://schemas.microsoft.com/office/powerpoint/2010/main" val="21562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From 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As is true for any mechanical device, use of a printing device will result in wear and damage to the machine’s moving parts.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These changes will occur in a fashion that is both random and irregular, thereby imparting individual characteristics to the printing device.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document examiner has to deal with problems involving business and personal computers, which often produce typed copies that have only subtle defects.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Another area of investigation is the typewriter ribbon, which may contain type impressions. Declining in use in the electronic age.</a:t>
            </a:r>
          </a:p>
        </p:txBody>
      </p:sp>
    </p:spTree>
    <p:extLst>
      <p:ext uri="{BB962C8B-B14F-4D97-AF65-F5344CB8AC3E}">
        <p14:creationId xmlns:p14="http://schemas.microsoft.com/office/powerpoint/2010/main" val="25092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Technology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sz="2800" dirty="0"/>
              <a:t>In the cases of photocopiers, fax machines, and computer printers, an examiner may be called on to identify the make and model of a machine or to compare a questioned document with test samples from a suspect machine.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sz="2800" dirty="0"/>
              <a:t>A side by side comparison is made between the questioned document and the printed exemplars to compare markings produced by the machine.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sz="2800" dirty="0"/>
              <a:t>Examiners compare transitory defect marks, fax machine headers, toner, toner application methods, and mechanical and printing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42947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dirty="0"/>
              <a:t>Document examiners must deal with evidence that has been changed in several ways, such as through alterations, erasures, and obliterations. 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dirty="0"/>
              <a:t>Erasures by rubber erasers, sandpaper, razor blade or knife to remove writing or typing disturb the fibers of the paper and are readily apparent when examined with a microscope.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dirty="0"/>
              <a:t>If an alteration is made to a document with ink differing from the original, it can sometimes be detected due to differences in the luminescent properties of the inks.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Instruments Used in QD Labs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Stereo Microscope</a:t>
            </a:r>
          </a:p>
          <a:p>
            <a:pPr>
              <a:lnSpc>
                <a:spcPct val="90000"/>
              </a:lnSpc>
            </a:pPr>
            <a:r>
              <a:rPr lang="en-US" dirty="0"/>
              <a:t>Light Microscope</a:t>
            </a:r>
          </a:p>
          <a:p>
            <a:pPr>
              <a:lnSpc>
                <a:spcPct val="90000"/>
              </a:lnSpc>
            </a:pPr>
            <a:r>
              <a:rPr lang="en-US" dirty="0"/>
              <a:t>Video Spectral Comparator (VSC) – uses infrared and ultraviolet waves to distinguish different inks, reveal text that has been overwritten, discover additions, etc.</a:t>
            </a:r>
          </a:p>
          <a:p>
            <a:pPr>
              <a:lnSpc>
                <a:spcPct val="90000"/>
              </a:lnSpc>
            </a:pPr>
            <a:r>
              <a:rPr lang="en-US" dirty="0"/>
              <a:t>Electrostatic Detection Apparatus (ESDA) – detects indented writing by applying an electrostatic powder that is drawn into indentations.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VSC &amp; ESDA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3" descr="http://www.1stsecuritynews.com/wp-content/uploads/2010/11/VSC4plus-Euro2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04800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7" descr="http://forensics4fiction.files.wordpress.com/2011/08/retouched-esda-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9600" y="2362200"/>
            <a:ext cx="4038600" cy="29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Forged Documents</a:t>
            </a:r>
          </a:p>
        </p:txBody>
      </p:sp>
      <p:pic>
        <p:nvPicPr>
          <p:cNvPr id="4" name="Picture 22" descr="ink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3802063" cy="1939925"/>
          </a:xfrm>
          <a:prstGeom prst="rect">
            <a:avLst/>
          </a:prstGeom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9063" y="1600200"/>
            <a:ext cx="2935287" cy="2189163"/>
          </a:xfrm>
          <a:prstGeom prst="rect">
            <a:avLst/>
          </a:prstGeom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657600"/>
            <a:ext cx="264160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4603750"/>
            <a:ext cx="4038600" cy="8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Questioned Documents</a:t>
            </a:r>
          </a:p>
        </p:txBody>
      </p:sp>
      <p:pic>
        <p:nvPicPr>
          <p:cNvPr id="4" name="Picture 9" descr="matc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57400"/>
            <a:ext cx="4038600" cy="3378200"/>
          </a:xfrm>
          <a:prstGeom prst="rect">
            <a:avLst/>
          </a:prstGeom>
        </p:spPr>
      </p:pic>
      <p:pic>
        <p:nvPicPr>
          <p:cNvPr id="5" name="Picture 10" descr="sta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828800"/>
            <a:ext cx="2860675" cy="1773238"/>
          </a:xfrm>
          <a:prstGeom prst="rect">
            <a:avLst/>
          </a:prstGeom>
        </p:spPr>
      </p:pic>
      <p:pic>
        <p:nvPicPr>
          <p:cNvPr id="6" name="Picture 11" descr="robrynot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810000"/>
            <a:ext cx="2895600" cy="21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Conflicting Signatures</a:t>
            </a:r>
          </a:p>
        </p:txBody>
      </p:sp>
      <p:pic>
        <p:nvPicPr>
          <p:cNvPr id="4" name="Picture 8" descr="quest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600200"/>
            <a:ext cx="3125787" cy="2189163"/>
          </a:xfrm>
        </p:spPr>
      </p:pic>
      <p:pic>
        <p:nvPicPr>
          <p:cNvPr id="5" name="Picture 9" descr="ques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1600200"/>
            <a:ext cx="2189163" cy="2189163"/>
          </a:xfrm>
        </p:spPr>
      </p:pic>
      <p:pic>
        <p:nvPicPr>
          <p:cNvPr id="6" name="Picture 8" descr="que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2230437"/>
            <a:ext cx="3125787" cy="2189163"/>
          </a:xfrm>
          <a:prstGeom prst="rect">
            <a:avLst/>
          </a:prstGeom>
        </p:spPr>
      </p:pic>
      <p:pic>
        <p:nvPicPr>
          <p:cNvPr id="7" name="Picture 9" descr="que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230437"/>
            <a:ext cx="2189163" cy="21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Identity Fraud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Criminals process trash to steal mail or credit card applications.</a:t>
            </a:r>
          </a:p>
          <a:p>
            <a:r>
              <a:rPr lang="en-US" dirty="0"/>
              <a:t>Shredding or tearing up mail with credit or banking information is helpful in preventing these crimes.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Lottery Ticket Fraud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losing tickets and modify them to appear to be winners.</a:t>
            </a:r>
          </a:p>
          <a:p>
            <a:r>
              <a:rPr lang="en-US" dirty="0"/>
              <a:t>Some people collect winning tickets from customers and then cash them in.</a:t>
            </a:r>
          </a:p>
          <a:p>
            <a:r>
              <a:rPr lang="en-US" dirty="0"/>
              <a:t>Avoid this by signing tickets before getting them checked.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Questioned Document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255326"/>
            <a:ext cx="8382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19</a:t>
            </a:r>
            <a:r>
              <a:rPr lang="en-US" sz="2800" baseline="30000" dirty="0"/>
              <a:t>th</a:t>
            </a:r>
            <a:r>
              <a:rPr lang="en-US" sz="2800" dirty="0"/>
              <a:t> century brought increasing urbanization and industry.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Industrialization made many products, like ink and paper, more readily available.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Governments and trade companies quickly adopted large-scale paper use.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Cultural shift from the exchange of money and a handshake to the exchange of money and a signature.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71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VR10329\Crosscutting Concepts\Mystery of Lyle &amp; Louise\Art Assets\Product Pictures\VXH10132-1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14626" r="-80" b="4221"/>
          <a:stretch/>
        </p:blipFill>
        <p:spPr bwMode="auto">
          <a:xfrm>
            <a:off x="-182880" y="0"/>
            <a:ext cx="9326880" cy="75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1"/>
          <a:stretch/>
        </p:blipFill>
        <p:spPr bwMode="auto">
          <a:xfrm>
            <a:off x="-22410" y="6096001"/>
            <a:ext cx="7184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1049" y="209551"/>
            <a:ext cx="951951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Questioned Document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grew for people that could establish or confirm the authenticity of a document.</a:t>
            </a:r>
          </a:p>
          <a:p>
            <a:r>
              <a:rPr lang="en-US" dirty="0"/>
              <a:t>Attorneys would look toward penman for help in these cases. They often testified that they could tell the difference between authors through handwriting.</a:t>
            </a:r>
          </a:p>
          <a:p>
            <a:r>
              <a:rPr lang="en-US" dirty="0"/>
              <a:t>Accepted in court because they used scientific methods (for example, side by side comparison).</a:t>
            </a:r>
          </a:p>
        </p:txBody>
      </p:sp>
    </p:spTree>
    <p:extLst>
      <p:ext uri="{BB962C8B-B14F-4D97-AF65-F5344CB8AC3E}">
        <p14:creationId xmlns:p14="http://schemas.microsoft.com/office/powerpoint/2010/main" val="8223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Questioned Document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Dreyfus affair (1894-1906) set back the document analysis discipline.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Alfred Dreyfus, French army officer, accused of treason through letters found attempting to sell French secrets to Germany.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Convicted in part on amateur document analysis.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Later confirmed that Dreyfus did not write the letters.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Albert Osborn, American handwriting expert, noticed that there needed to be a well-founded common base of handwriting knowledge.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Did this through inviting penmen throughout the country to share their experiences and expertise in handwriting cases.</a:t>
            </a:r>
          </a:p>
        </p:txBody>
      </p:sp>
    </p:spTree>
    <p:extLst>
      <p:ext uri="{BB962C8B-B14F-4D97-AF65-F5344CB8AC3E}">
        <p14:creationId xmlns:p14="http://schemas.microsoft.com/office/powerpoint/2010/main" val="37966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Questioned Document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Osborn is considered the founder of the scientific Questioned Document field due to the results of his research, published in the book </a:t>
            </a:r>
            <a:r>
              <a:rPr lang="en-US" sz="2400" i="1" dirty="0"/>
              <a:t>Questioned Documents.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Widely accepted because of his extensive use of scientific techniques, and became the basis of modern forensic document analysis.</a:t>
            </a:r>
          </a:p>
          <a:p>
            <a:r>
              <a:rPr lang="en-US" sz="2400" dirty="0"/>
              <a:t>Albert Osborn also contributed to the highly-publicized Lindbergh Baby Case.</a:t>
            </a:r>
          </a:p>
          <a:p>
            <a:r>
              <a:rPr lang="en-US" sz="2400" dirty="0"/>
              <a:t>As a result of his work and national attention, the QD field was included in many Federal and State agencies.</a:t>
            </a:r>
          </a:p>
          <a:p>
            <a:r>
              <a:rPr lang="en-US" sz="2400" dirty="0"/>
              <a:t>These professionals are now called Questioned Document Examiners.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64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Graphologist VS QD Examiner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Graphologist</a:t>
            </a:r>
          </a:p>
          <a:p>
            <a:pPr lvl="1"/>
            <a:r>
              <a:rPr lang="en-US" sz="2400" dirty="0"/>
              <a:t>Profiles character or personality by drawing conclusions from certain types of characteristics in the handwriting sample. </a:t>
            </a:r>
          </a:p>
          <a:p>
            <a:pPr lvl="1"/>
            <a:r>
              <a:rPr lang="en-US" sz="2400" dirty="0"/>
              <a:t>Does not compare handwriting to determine authenticity or origin. Remember, most of graphology lacks scientific proof.</a:t>
            </a:r>
          </a:p>
          <a:p>
            <a:pPr lvl="1"/>
            <a:r>
              <a:rPr lang="en-US" sz="2400" dirty="0"/>
              <a:t>However, some principles of graphology are correct:</a:t>
            </a:r>
          </a:p>
          <a:p>
            <a:pPr lvl="2"/>
            <a:r>
              <a:rPr lang="en-US" sz="2000" dirty="0"/>
              <a:t>Handwriting can be affected by illness, old age, etc.</a:t>
            </a:r>
          </a:p>
          <a:p>
            <a:r>
              <a:rPr lang="en-US" sz="2800" dirty="0"/>
              <a:t>There are many different “systems of graphology”. </a:t>
            </a:r>
          </a:p>
        </p:txBody>
      </p:sp>
    </p:spTree>
    <p:extLst>
      <p:ext uri="{BB962C8B-B14F-4D97-AF65-F5344CB8AC3E}">
        <p14:creationId xmlns:p14="http://schemas.microsoft.com/office/powerpoint/2010/main" val="38315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yle &amp; Louise">
      <a:dk1>
        <a:srgbClr val="000000"/>
      </a:dk1>
      <a:lt1>
        <a:srgbClr val="F1E03A"/>
      </a:lt1>
      <a:dk2>
        <a:srgbClr val="2A2D2B"/>
      </a:dk2>
      <a:lt2>
        <a:srgbClr val="F1E03A"/>
      </a:lt2>
      <a:accent1>
        <a:srgbClr val="E9EAE9"/>
      </a:accent1>
      <a:accent2>
        <a:srgbClr val="F9CE05"/>
      </a:accent2>
      <a:accent3>
        <a:srgbClr val="1863A1"/>
      </a:accent3>
      <a:accent4>
        <a:srgbClr val="595959"/>
      </a:accent4>
      <a:accent5>
        <a:srgbClr val="DEBA04"/>
      </a:accent5>
      <a:accent6>
        <a:srgbClr val="D8D8D8"/>
      </a:accent6>
      <a:hlink>
        <a:srgbClr val="F1E03A"/>
      </a:hlink>
      <a:folHlink>
        <a:srgbClr val="C4A404"/>
      </a:folHlink>
    </a:clrScheme>
    <a:fontScheme name="Lyle &amp; Louis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12112</TotalTime>
  <Words>2146</Words>
  <Application>Microsoft Office PowerPoint</Application>
  <PresentationFormat>On-screen Show (4:3)</PresentationFormat>
  <Paragraphs>216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Impact</vt:lpstr>
      <vt:lpstr>Wingdings</vt:lpstr>
      <vt:lpstr>Office Theme</vt:lpstr>
      <vt:lpstr>Image</vt:lpstr>
      <vt:lpstr>PowerPoint Presentation</vt:lpstr>
      <vt:lpstr>What is a Questioned Document?</vt:lpstr>
      <vt:lpstr>Most Common Questioned Documents</vt:lpstr>
      <vt:lpstr>Cases Involving Questioned Documents</vt:lpstr>
      <vt:lpstr>Questioned Document History</vt:lpstr>
      <vt:lpstr>Questioned Document History</vt:lpstr>
      <vt:lpstr>Questioned Document History</vt:lpstr>
      <vt:lpstr>Questioned Document History</vt:lpstr>
      <vt:lpstr>Graphologist VS QD Examiner</vt:lpstr>
      <vt:lpstr>Graphology Examples</vt:lpstr>
      <vt:lpstr>Questioned Document Examiner</vt:lpstr>
      <vt:lpstr>Handwriting Theory</vt:lpstr>
      <vt:lpstr>The Handwriting Learning Process</vt:lpstr>
      <vt:lpstr>The Learning Process</vt:lpstr>
      <vt:lpstr>Class Characteristics in Handwriting</vt:lpstr>
      <vt:lpstr>Individual Characteristics</vt:lpstr>
      <vt:lpstr>Types of Individual Characteristics</vt:lpstr>
      <vt:lpstr>Skill level</vt:lpstr>
      <vt:lpstr>High Skill Level</vt:lpstr>
      <vt:lpstr>Low Skill Level</vt:lpstr>
      <vt:lpstr>Slant</vt:lpstr>
      <vt:lpstr>Form</vt:lpstr>
      <vt:lpstr>Movement and Pressure</vt:lpstr>
      <vt:lpstr>Proportions, Height, &amp; Loops</vt:lpstr>
      <vt:lpstr>The “I” dot and “t” crossing</vt:lpstr>
      <vt:lpstr>Baseline Alignment</vt:lpstr>
      <vt:lpstr>Pen Lifts and Embellishments</vt:lpstr>
      <vt:lpstr>Speed</vt:lpstr>
      <vt:lpstr>Entry/Exit/Connecting Strokes</vt:lpstr>
      <vt:lpstr>Retracing</vt:lpstr>
      <vt:lpstr>Spelling/Spacing</vt:lpstr>
      <vt:lpstr>Format and Case</vt:lpstr>
      <vt:lpstr>Collecting Questioned Documents</vt:lpstr>
      <vt:lpstr>Character of Handwriting</vt:lpstr>
      <vt:lpstr>Collecting Samples or Exemplars</vt:lpstr>
      <vt:lpstr>Ink and Paper Comparisons</vt:lpstr>
      <vt:lpstr>Ink Analysis</vt:lpstr>
      <vt:lpstr>Thin Layer Chromatography</vt:lpstr>
      <vt:lpstr>Typewriters and Printing Devices</vt:lpstr>
      <vt:lpstr>Characteristics From Use</vt:lpstr>
      <vt:lpstr>Digital Technology</vt:lpstr>
      <vt:lpstr>Alterations</vt:lpstr>
      <vt:lpstr>Instruments Used in QD Labs</vt:lpstr>
      <vt:lpstr>VSC &amp; ESDA</vt:lpstr>
      <vt:lpstr>Examples of Forged Documents</vt:lpstr>
      <vt:lpstr>Examples of Questioned Documents</vt:lpstr>
      <vt:lpstr>Examples of Conflicting Signatures</vt:lpstr>
      <vt:lpstr>Identity Fraud</vt:lpstr>
      <vt:lpstr>Lottery Ticket Fraud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Crosscutting Concepts</dc:creator>
  <cp:lastModifiedBy>Hilton, Codey D.</cp:lastModifiedBy>
  <cp:revision>155</cp:revision>
  <dcterms:created xsi:type="dcterms:W3CDTF">2013-06-04T13:26:48Z</dcterms:created>
  <dcterms:modified xsi:type="dcterms:W3CDTF">2016-06-21T03:36:48Z</dcterms:modified>
</cp:coreProperties>
</file>